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slides/slide36.xml" ContentType="application/vnd.openxmlformats-officedocument.presentationml.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38.xml" ContentType="application/vnd.openxmlformats-officedocument.presentationml.tags+xml"/>
  <Override PartName="/ppt/notesSlides/notesSlide16.xml" ContentType="application/vnd.openxmlformats-officedocument.presentationml.notesSlide+xml"/>
  <Override PartName="/ppt/tags/tag85.xml" ContentType="application/vnd.openxmlformats-officedocument.presentationml.tag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52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notesSlides/notesSlide7.xml" ContentType="application/vnd.openxmlformats-officedocument.presentationml.notesSlide+xml"/>
  <Override PartName="/ppt/tags/tag41.xml" ContentType="application/vnd.openxmlformats-officedocument.presentationml.tags+xml"/>
  <Default Extension="xlsx" ContentType="application/vnd.openxmlformats-officedocument.spreadsheetml.sheet"/>
  <Override PartName="/ppt/charts/chart3.xml" ContentType="application/vnd.openxmlformats-officedocument.drawingml.chart+xml"/>
  <Override PartName="/ppt/tags/tag145.xml" ContentType="application/vnd.openxmlformats-officedocument.presentationml.tags+xml"/>
  <Override PartName="/ppt/tags/tag30.xml" ContentType="application/vnd.openxmlformats-officedocument.presentationml.tags+xml"/>
  <Override PartName="/ppt/tags/tag134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tags/tag68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5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notesSlides/notesSlide13.xml" ContentType="application/vnd.openxmlformats-officedocument.presentationml.notesSlide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tags/tag106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31.xml" ContentType="application/vnd.openxmlformats-officedocument.presentationml.tags+xml"/>
  <Override PartName="/ppt/tags/tag160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ags/tag2.xml" ContentType="application/vnd.openxmlformats-officedocument.presentationml.tags+xml"/>
  <Default Extension="wmf" ContentType="image/x-wmf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notesSlides/notesSlide14.xml" ContentType="application/vnd.openxmlformats-officedocument.presentationml.notesSlide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58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notesSlides/notesSlide9.xml" ContentType="application/vnd.openxmlformats-officedocument.presentationml.notesSlide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47.xml" ContentType="application/vnd.openxmlformats-officedocument.presentationml.tags+xml"/>
  <Override PartName="/ppt/tags/tag32.xml" ContentType="application/vnd.openxmlformats-officedocument.presentationml.tags+xml"/>
  <Override PartName="/ppt/notesSlides/notesSlide10.xml" ContentType="application/vnd.openxmlformats-officedocument.presentationml.notesSlide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36.xml" ContentType="application/vnd.openxmlformats-officedocument.presentationml.tags+xml"/>
  <Override PartName="/ppt/tags/tag154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21.xml" ContentType="application/vnd.openxmlformats-officedocument.presentationml.tags+xml"/>
  <Override PartName="/ppt/charts/chart1.xml" ContentType="application/vnd.openxmlformats-officedocument.drawingml.chart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43.xml" ContentType="application/vnd.openxmlformats-officedocument.presentationml.tags+xml"/>
  <Override PartName="/ppt/tags/tag161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tags/tag150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notesSlides/notesSlide19.xml" ContentType="application/vnd.openxmlformats-officedocument.presentationml.notesSlide+xml"/>
  <Override PartName="/ppt/tags/tag121.xml" ContentType="application/vnd.openxmlformats-officedocument.presentationml.tag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notesSlides/notesSlide15.xml" ContentType="application/vnd.openxmlformats-officedocument.presentationml.notesSlide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9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notesSlides/notesSlide11.xml" ContentType="application/vnd.openxmlformats-officedocument.presentationml.notesSlide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22.xml" ContentType="application/vnd.openxmlformats-officedocument.presentationml.tags+xml"/>
  <Override PartName="/ppt/notesSlides/notesSlide6.xml" ContentType="application/vnd.openxmlformats-officedocument.presentationml.notesSlide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tags/tag155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charts/chart2.xml" ContentType="application/vnd.openxmlformats-officedocument.drawingml.chart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slides/slide29.xml" ContentType="application/vnd.openxmlformats-officedocument.presentationml.slide+xml"/>
  <Override PartName="/ppt/tags/tag122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slides/slide32.xml" ContentType="application/vnd.openxmlformats-officedocument.presentationml.slide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ppt/tags/tag34.xml" ContentType="application/vnd.openxmlformats-officedocument.presentationml.tags+xml"/>
  <Override PartName="/ppt/notesSlides/notesSlide12.xml" ContentType="application/vnd.openxmlformats-officedocument.presentationml.notesSlide+xml"/>
  <Override PartName="/ppt/tags/tag81.xml" ContentType="application/vnd.openxmlformats-officedocument.presentationml.tags+xml"/>
  <Override PartName="/ppt/tags/tag138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slides/slide48.xml" ContentType="application/vnd.openxmlformats-officedocument.presentationml.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tags/tag141.xml" ContentType="application/vnd.openxmlformats-officedocument.presentationml.tag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notesSlides/notesSlide17.xml" ContentType="application/vnd.openxmlformats-officedocument.presentationml.notes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tags/tag53.xml" ContentType="application/vnd.openxmlformats-officedocument.presentationml.tags+xml"/>
  <Default Extension="gif" ContentType="image/gif"/>
  <Override PartName="/ppt/tags/tag157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handoutMasters/handoutMaster1.xml" ContentType="application/vnd.openxmlformats-officedocument.presentationml.handoutMaster+xml"/>
  <Override PartName="/ppt/tags/tag20.xml" ContentType="application/vnd.openxmlformats-officedocument.presentationml.tags+xml"/>
  <Override PartName="/ppt/tags/tag124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handoutMasterIdLst>
    <p:handoutMasterId r:id="rId69"/>
  </p:handoutMasterIdLst>
  <p:sldIdLst>
    <p:sldId id="410" r:id="rId2"/>
    <p:sldId id="831" r:id="rId3"/>
    <p:sldId id="659" r:id="rId4"/>
    <p:sldId id="658" r:id="rId5"/>
    <p:sldId id="660" r:id="rId6"/>
    <p:sldId id="816" r:id="rId7"/>
    <p:sldId id="661" r:id="rId8"/>
    <p:sldId id="817" r:id="rId9"/>
    <p:sldId id="818" r:id="rId10"/>
    <p:sldId id="819" r:id="rId11"/>
    <p:sldId id="820" r:id="rId12"/>
    <p:sldId id="528" r:id="rId13"/>
    <p:sldId id="529" r:id="rId14"/>
    <p:sldId id="550" r:id="rId15"/>
    <p:sldId id="667" r:id="rId16"/>
    <p:sldId id="640" r:id="rId17"/>
    <p:sldId id="669" r:id="rId18"/>
    <p:sldId id="800" r:id="rId19"/>
    <p:sldId id="671" r:id="rId20"/>
    <p:sldId id="670" r:id="rId21"/>
    <p:sldId id="672" r:id="rId22"/>
    <p:sldId id="815" r:id="rId23"/>
    <p:sldId id="822" r:id="rId24"/>
    <p:sldId id="812" r:id="rId25"/>
    <p:sldId id="814" r:id="rId26"/>
    <p:sldId id="668" r:id="rId27"/>
    <p:sldId id="813" r:id="rId28"/>
    <p:sldId id="823" r:id="rId29"/>
    <p:sldId id="684" r:id="rId30"/>
    <p:sldId id="685" r:id="rId31"/>
    <p:sldId id="689" r:id="rId32"/>
    <p:sldId id="698" r:id="rId33"/>
    <p:sldId id="700" r:id="rId34"/>
    <p:sldId id="699" r:id="rId35"/>
    <p:sldId id="829" r:id="rId36"/>
    <p:sldId id="721" r:id="rId37"/>
    <p:sldId id="723" r:id="rId38"/>
    <p:sldId id="724" r:id="rId39"/>
    <p:sldId id="718" r:id="rId40"/>
    <p:sldId id="824" r:id="rId41"/>
    <p:sldId id="611" r:id="rId42"/>
    <p:sldId id="786" r:id="rId43"/>
    <p:sldId id="623" r:id="rId44"/>
    <p:sldId id="494" r:id="rId45"/>
    <p:sldId id="727" r:id="rId46"/>
    <p:sldId id="624" r:id="rId47"/>
    <p:sldId id="796" r:id="rId48"/>
    <p:sldId id="827" r:id="rId49"/>
    <p:sldId id="828" r:id="rId50"/>
    <p:sldId id="748" r:id="rId51"/>
    <p:sldId id="807" r:id="rId52"/>
    <p:sldId id="808" r:id="rId53"/>
    <p:sldId id="753" r:id="rId54"/>
    <p:sldId id="803" r:id="rId55"/>
    <p:sldId id="805" r:id="rId56"/>
    <p:sldId id="743" r:id="rId57"/>
    <p:sldId id="746" r:id="rId58"/>
    <p:sldId id="830" r:id="rId59"/>
    <p:sldId id="754" r:id="rId60"/>
    <p:sldId id="756" r:id="rId61"/>
    <p:sldId id="755" r:id="rId62"/>
    <p:sldId id="801" r:id="rId63"/>
    <p:sldId id="798" r:id="rId64"/>
    <p:sldId id="520" r:id="rId65"/>
    <p:sldId id="804" r:id="rId66"/>
    <p:sldId id="809" r:id="rId67"/>
  </p:sldIdLst>
  <p:sldSz cx="9144000" cy="6858000" type="screen4x3"/>
  <p:notesSz cx="7315200" cy="9601200"/>
  <p:custDataLst>
    <p:tags r:id="rId7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990000"/>
    <a:srgbClr val="0000CC"/>
    <a:srgbClr val="99CCFF"/>
    <a:srgbClr val="FF0000"/>
    <a:srgbClr val="FF9900"/>
    <a:srgbClr val="00FF00"/>
    <a:srgbClr val="0000FF"/>
    <a:srgbClr val="E4E4E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08" autoAdjust="0"/>
    <p:restoredTop sz="91017" autoAdjust="0"/>
  </p:normalViewPr>
  <p:slideViewPr>
    <p:cSldViewPr>
      <p:cViewPr varScale="1">
        <p:scale>
          <a:sx n="91" d="100"/>
          <a:sy n="91" d="100"/>
        </p:scale>
        <p:origin x="-96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91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1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Image Query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Chance</c:v>
                </c:pt>
                <c:pt idx="1">
                  <c:v>CM</c:v>
                </c:pt>
                <c:pt idx="2">
                  <c:v>SM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0.114</c:v>
                </c:pt>
                <c:pt idx="1">
                  <c:v>0.50700000000000001</c:v>
                </c:pt>
                <c:pt idx="2">
                  <c:v>0.62500000000000022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Text Query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Chance</c:v>
                </c:pt>
                <c:pt idx="1">
                  <c:v>CM</c:v>
                </c:pt>
                <c:pt idx="2">
                  <c:v>SM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0.114</c:v>
                </c:pt>
                <c:pt idx="1">
                  <c:v>0.48600000000000015</c:v>
                </c:pt>
                <c:pt idx="2">
                  <c:v>0.61800000000000022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Avg.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Chance</c:v>
                </c:pt>
                <c:pt idx="1">
                  <c:v>CM</c:v>
                </c:pt>
                <c:pt idx="2">
                  <c:v>SM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0.114</c:v>
                </c:pt>
                <c:pt idx="1">
                  <c:v>0.49700000000000011</c:v>
                </c:pt>
                <c:pt idx="2">
                  <c:v>0.62200000000000022</c:v>
                </c:pt>
              </c:numCache>
            </c:numRef>
          </c:val>
        </c:ser>
        <c:axId val="171012096"/>
        <c:axId val="171013632"/>
      </c:barChart>
      <c:catAx>
        <c:axId val="171012096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71013632"/>
        <c:crosses val="autoZero"/>
        <c:auto val="1"/>
        <c:lblAlgn val="ctr"/>
        <c:lblOffset val="100"/>
      </c:catAx>
      <c:valAx>
        <c:axId val="17101363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7101209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200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1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Image Query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Chance</c:v>
                </c:pt>
                <c:pt idx="1">
                  <c:v>CM</c:v>
                </c:pt>
                <c:pt idx="2">
                  <c:v>SM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0.11899999999999998</c:v>
                </c:pt>
                <c:pt idx="1">
                  <c:v>0.28200000000000008</c:v>
                </c:pt>
                <c:pt idx="2">
                  <c:v>0.36200000000000015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Text Query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Chance</c:v>
                </c:pt>
                <c:pt idx="1">
                  <c:v>CM</c:v>
                </c:pt>
                <c:pt idx="2">
                  <c:v>SM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0.11899999999999998</c:v>
                </c:pt>
                <c:pt idx="1">
                  <c:v>0.22500000000000001</c:v>
                </c:pt>
                <c:pt idx="2">
                  <c:v>0.252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Avg.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Chance</c:v>
                </c:pt>
                <c:pt idx="1">
                  <c:v>CM</c:v>
                </c:pt>
                <c:pt idx="2">
                  <c:v>SM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0.11899999999999998</c:v>
                </c:pt>
                <c:pt idx="1">
                  <c:v>0.253</c:v>
                </c:pt>
                <c:pt idx="2">
                  <c:v>0.30700000000000011</c:v>
                </c:pt>
              </c:numCache>
            </c:numRef>
          </c:val>
        </c:ser>
        <c:axId val="171034880"/>
        <c:axId val="171036672"/>
      </c:barChart>
      <c:catAx>
        <c:axId val="17103488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71036672"/>
        <c:crosses val="autoZero"/>
        <c:auto val="1"/>
        <c:lblAlgn val="ctr"/>
        <c:lblOffset val="100"/>
      </c:catAx>
      <c:valAx>
        <c:axId val="17103667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7103488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200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1"/>
  <c:chart>
    <c:plotArea>
      <c:layout/>
      <c:barChart>
        <c:barDir val="col"/>
        <c:grouping val="clustered"/>
        <c:ser>
          <c:idx val="0"/>
          <c:order val="0"/>
          <c:tx>
            <c:strRef>
              <c:f>'Sheet1'!$B$1</c:f>
              <c:strCache>
                <c:ptCount val="1"/>
                <c:pt idx="0">
                  <c:v>SIFT-GRID (1)</c:v>
                </c:pt>
              </c:strCache>
            </c:strRef>
          </c:tx>
          <c:cat>
            <c:strRef>
              <c:f>'Sheet1'!$A$2:$A$3</c:f>
              <c:strCache>
                <c:ptCount val="2"/>
                <c:pt idx="0">
                  <c:v>Appearance Model</c:v>
                </c:pt>
                <c:pt idx="1">
                  <c:v>Contextual Models</c:v>
                </c:pt>
              </c:strCache>
            </c:strRef>
          </c:cat>
          <c:val>
            <c:numRef>
              <c:f>'Sheet1'!$B$2:$B$3</c:f>
              <c:numCache>
                <c:formatCode>General</c:formatCode>
                <c:ptCount val="2"/>
                <c:pt idx="0">
                  <c:v>71.669999999999987</c:v>
                </c:pt>
                <c:pt idx="1">
                  <c:v>77.2</c:v>
                </c:pt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  <c:pt idx="0">
                  <c:v>SIFT-GRID (2)</c:v>
                </c:pt>
              </c:strCache>
            </c:strRef>
          </c:tx>
          <c:cat>
            <c:strRef>
              <c:f>'Sheet1'!$A$2:$A$3</c:f>
              <c:strCache>
                <c:ptCount val="2"/>
                <c:pt idx="0">
                  <c:v>Appearance Model</c:v>
                </c:pt>
                <c:pt idx="1">
                  <c:v>Contextual Models</c:v>
                </c:pt>
              </c:strCache>
            </c:strRef>
          </c:cat>
          <c:val>
            <c:numRef>
              <c:f>'Sheet1'!$C$2:$C$3</c:f>
              <c:numCache>
                <c:formatCode>General</c:formatCode>
                <c:ptCount val="2"/>
                <c:pt idx="0">
                  <c:v>55</c:v>
                </c:pt>
                <c:pt idx="1">
                  <c:v>75.099999999999994</c:v>
                </c:pt>
              </c:numCache>
            </c:numRef>
          </c:val>
        </c:ser>
        <c:ser>
          <c:idx val="2"/>
          <c:order val="2"/>
          <c:tx>
            <c:strRef>
              <c:f>'Sheet1'!$D$1</c:f>
              <c:strCache>
                <c:ptCount val="1"/>
                <c:pt idx="0">
                  <c:v>SIFT-INTR</c:v>
                </c:pt>
              </c:strCache>
            </c:strRef>
          </c:tx>
          <c:cat>
            <c:strRef>
              <c:f>'Sheet1'!$A$2:$A$3</c:f>
              <c:strCache>
                <c:ptCount val="2"/>
                <c:pt idx="0">
                  <c:v>Appearance Model</c:v>
                </c:pt>
                <c:pt idx="1">
                  <c:v>Contextual Models</c:v>
                </c:pt>
              </c:strCache>
            </c:strRef>
          </c:cat>
          <c:val>
            <c:numRef>
              <c:f>'Sheet1'!$D$2:$D$3</c:f>
              <c:numCache>
                <c:formatCode>General</c:formatCode>
                <c:ptCount val="2"/>
                <c:pt idx="0">
                  <c:v>68.58</c:v>
                </c:pt>
                <c:pt idx="1">
                  <c:v>72.7</c:v>
                </c:pt>
              </c:numCache>
            </c:numRef>
          </c:val>
        </c:ser>
        <c:ser>
          <c:idx val="3"/>
          <c:order val="3"/>
          <c:tx>
            <c:strRef>
              <c:f>'Sheet1'!$E$1</c:f>
              <c:strCache>
                <c:ptCount val="1"/>
                <c:pt idx="0">
                  <c:v>DCT</c:v>
                </c:pt>
              </c:strCache>
            </c:strRef>
          </c:tx>
          <c:cat>
            <c:strRef>
              <c:f>'Sheet1'!$A$2:$A$3</c:f>
              <c:strCache>
                <c:ptCount val="2"/>
                <c:pt idx="0">
                  <c:v>Appearance Model</c:v>
                </c:pt>
                <c:pt idx="1">
                  <c:v>Contextual Models</c:v>
                </c:pt>
              </c:strCache>
            </c:strRef>
          </c:cat>
          <c:val>
            <c:numRef>
              <c:f>'Sheet1'!$E$2:$E$3</c:f>
              <c:numCache>
                <c:formatCode>General</c:formatCode>
                <c:ptCount val="2"/>
                <c:pt idx="0">
                  <c:v>47.3</c:v>
                </c:pt>
                <c:pt idx="1">
                  <c:v>73</c:v>
                </c:pt>
              </c:numCache>
            </c:numRef>
          </c:val>
        </c:ser>
        <c:axId val="248024064"/>
        <c:axId val="248034048"/>
      </c:barChart>
      <c:catAx>
        <c:axId val="248024064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48034048"/>
        <c:crosses val="autoZero"/>
        <c:auto val="1"/>
        <c:lblAlgn val="ctr"/>
        <c:lblOffset val="100"/>
      </c:catAx>
      <c:valAx>
        <c:axId val="248034048"/>
        <c:scaling>
          <c:orientation val="minMax"/>
        </c:scaling>
        <c:axPos val="l"/>
        <c:majorGridlines/>
        <c:numFmt formatCode="General" sourceLinked="1"/>
        <c:tickLblPos val="nextTo"/>
        <c:crossAx val="24802406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wmf"/><Relationship Id="rId2" Type="http://schemas.openxmlformats.org/officeDocument/2006/relationships/image" Target="../media/image146.wmf"/><Relationship Id="rId1" Type="http://schemas.openxmlformats.org/officeDocument/2006/relationships/image" Target="../media/image14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wmf"/><Relationship Id="rId7" Type="http://schemas.openxmlformats.org/officeDocument/2006/relationships/image" Target="../media/image189.wmf"/><Relationship Id="rId2" Type="http://schemas.openxmlformats.org/officeDocument/2006/relationships/image" Target="../media/image184.wmf"/><Relationship Id="rId1" Type="http://schemas.openxmlformats.org/officeDocument/2006/relationships/image" Target="../media/image183.wmf"/><Relationship Id="rId6" Type="http://schemas.openxmlformats.org/officeDocument/2006/relationships/image" Target="../media/image188.wmf"/><Relationship Id="rId5" Type="http://schemas.openxmlformats.org/officeDocument/2006/relationships/image" Target="../media/image187.wmf"/><Relationship Id="rId4" Type="http://schemas.openxmlformats.org/officeDocument/2006/relationships/image" Target="../media/image18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8.wmf"/><Relationship Id="rId2" Type="http://schemas.openxmlformats.org/officeDocument/2006/relationships/image" Target="../media/image227.wmf"/><Relationship Id="rId1" Type="http://schemas.openxmlformats.org/officeDocument/2006/relationships/image" Target="../media/image183.wmf"/><Relationship Id="rId5" Type="http://schemas.openxmlformats.org/officeDocument/2006/relationships/image" Target="../media/image189.wmf"/><Relationship Id="rId4" Type="http://schemas.openxmlformats.org/officeDocument/2006/relationships/image" Target="../media/image18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8.wmf"/><Relationship Id="rId2" Type="http://schemas.openxmlformats.org/officeDocument/2006/relationships/image" Target="../media/image227.wmf"/><Relationship Id="rId1" Type="http://schemas.openxmlformats.org/officeDocument/2006/relationships/image" Target="../media/image183.wmf"/><Relationship Id="rId5" Type="http://schemas.openxmlformats.org/officeDocument/2006/relationships/image" Target="../media/image189.wmf"/><Relationship Id="rId4" Type="http://schemas.openxmlformats.org/officeDocument/2006/relationships/image" Target="../media/image186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3.wmf"/><Relationship Id="rId13" Type="http://schemas.openxmlformats.org/officeDocument/2006/relationships/image" Target="../media/image268.wmf"/><Relationship Id="rId3" Type="http://schemas.openxmlformats.org/officeDocument/2006/relationships/image" Target="../media/image258.wmf"/><Relationship Id="rId7" Type="http://schemas.openxmlformats.org/officeDocument/2006/relationships/image" Target="../media/image262.wmf"/><Relationship Id="rId12" Type="http://schemas.openxmlformats.org/officeDocument/2006/relationships/image" Target="../media/image267.wmf"/><Relationship Id="rId2" Type="http://schemas.openxmlformats.org/officeDocument/2006/relationships/image" Target="../media/image257.wmf"/><Relationship Id="rId1" Type="http://schemas.openxmlformats.org/officeDocument/2006/relationships/image" Target="../media/image256.wmf"/><Relationship Id="rId6" Type="http://schemas.openxmlformats.org/officeDocument/2006/relationships/image" Target="../media/image261.wmf"/><Relationship Id="rId11" Type="http://schemas.openxmlformats.org/officeDocument/2006/relationships/image" Target="../media/image266.wmf"/><Relationship Id="rId5" Type="http://schemas.openxmlformats.org/officeDocument/2006/relationships/image" Target="../media/image260.wmf"/><Relationship Id="rId15" Type="http://schemas.openxmlformats.org/officeDocument/2006/relationships/image" Target="../media/image269.wmf"/><Relationship Id="rId10" Type="http://schemas.openxmlformats.org/officeDocument/2006/relationships/image" Target="../media/image265.wmf"/><Relationship Id="rId4" Type="http://schemas.openxmlformats.org/officeDocument/2006/relationships/image" Target="../media/image259.wmf"/><Relationship Id="rId9" Type="http://schemas.openxmlformats.org/officeDocument/2006/relationships/image" Target="../media/image264.wmf"/><Relationship Id="rId14" Type="http://schemas.openxmlformats.org/officeDocument/2006/relationships/image" Target="../media/image14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3BC23B-CE27-4D1B-A7D8-225DF6B27A0B}" type="datetimeFigureOut">
              <a:rPr lang="en-US" smtClean="0"/>
              <a:pPr/>
              <a:t>9/19/2011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90FCB6-83CA-4AA5-9710-AC28C69B945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 i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 i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 i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 i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98BA8941-5B4B-474B-A35B-D6C8DAC125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BA8941-5B4B-474B-A35B-D6C8DAC1257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EFAC87-8170-42C9-8E3C-591922F9B768}" type="slidenum">
              <a:rPr lang="en-US"/>
              <a:pPr/>
              <a:t>24</a:t>
            </a:fld>
            <a:endParaRPr 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what computer</a:t>
            </a:r>
            <a:r>
              <a:rPr lang="en-US" baseline="0" dirty="0" smtClean="0"/>
              <a:t> vision is all about right now. Come back to it later 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BA8941-5B4B-474B-A35B-D6C8DAC1257A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23672D-DAC1-435B-86F1-8B785082E040}" type="slidenum">
              <a:rPr lang="en-US"/>
              <a:pPr/>
              <a:t>27</a:t>
            </a:fld>
            <a:endParaRPr 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B8F9D73-9F49-47AF-A626-FD666893F57D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8413" y="725488"/>
            <a:ext cx="4784725" cy="35877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668" y="4562493"/>
            <a:ext cx="5367867" cy="4320294"/>
          </a:xfrm>
          <a:noFill/>
        </p:spPr>
        <p:txBody>
          <a:bodyPr wrap="square" lIns="90458" tIns="45229" rIns="90458" bIns="45229" numCol="1" anchor="t" anchorCtr="0" compatLnSpc="1">
            <a:prstTxWarp prst="textNoShape">
              <a:avLst/>
            </a:prstTxWarp>
          </a:bodyPr>
          <a:lstStyle/>
          <a:p>
            <a:pPr lvl="1"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6B3C46E-EA3E-4826-82FA-1FBAD78C6DA3}" type="slidenum">
              <a:rPr lang="en-US" smtClean="0"/>
              <a:pPr/>
              <a:t>37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BA8941-5B4B-474B-A35B-D6C8DAC1257A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Show bar for invariance to visual features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BA8941-5B4B-474B-A35B-D6C8DAC1257A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BA8941-5B4B-474B-A35B-D6C8DAC1257A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Stick image text </a:t>
            </a:r>
            <a:r>
              <a:rPr lang="en-US" dirty="0" err="1" smtClean="0"/>
              <a:t>vs</a:t>
            </a:r>
            <a:r>
              <a:rPr lang="en-US" dirty="0" smtClean="0"/>
              <a:t> image: semantic gap</a:t>
            </a:r>
          </a:p>
          <a:p>
            <a:r>
              <a:rPr lang="en-US" dirty="0" smtClean="0"/>
              <a:t>Drop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performace</a:t>
            </a:r>
            <a:r>
              <a:rPr lang="en-US" baseline="0" dirty="0" smtClean="0"/>
              <a:t> – semantic gain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BA8941-5B4B-474B-A35B-D6C8DAC1257A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BA8941-5B4B-474B-A35B-D6C8DAC1257A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BA8941-5B4B-474B-A35B-D6C8DAC1257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BA8941-5B4B-474B-A35B-D6C8DAC1257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BA8941-5B4B-474B-A35B-D6C8DAC1257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can have the retrieval example here to make it more clear.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BA8941-5B4B-474B-A35B-D6C8DAC1257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BA8941-5B4B-474B-A35B-D6C8DAC1257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552C76-D91D-4032-8468-8A600B04C3B6}" type="slidenum">
              <a:rPr lang="en-US"/>
              <a:pPr/>
              <a:t>16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this also</a:t>
            </a:r>
            <a:r>
              <a:rPr lang="en-US" baseline="0" dirty="0" smtClean="0"/>
              <a:t> motivate consistency argument.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BA8941-5B4B-474B-A35B-D6C8DAC1257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BA8941-5B4B-474B-A35B-D6C8DAC1257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9B6E1-B258-402F-94CF-0FE15B3BE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D1237-D3B5-46A5-8307-091999A29F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049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049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59EF6-4ADD-4EC6-9A4A-FF74A1D05B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4038600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48100"/>
            <a:ext cx="4038600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52315-4A11-4AB5-A543-30088FF44B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40386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4038600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48100"/>
            <a:ext cx="4038600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C6E73-AA6B-460F-89BB-F2ED49019A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40386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FA620-4436-45EF-B56C-EE2F857B85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00A7D-EED9-415A-BBAE-CC95195CB6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F2040-8630-4C75-8543-E8981A1049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994D5-2332-4A67-A4A4-B328DFE591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2C07A-76E6-426A-BCAC-DC60AEAE68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07678-381D-4843-B2F6-55C38639BE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3189E-6D9B-432E-875D-23DD215DF1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BEA2D-58E5-40DA-9A0C-C74E06CD7F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AD55E-64B5-42FE-B1DD-170E55F985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77000"/>
            <a:ext cx="2133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i="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i="0" smtClean="0">
                <a:latin typeface="+mn-lt"/>
              </a:defRPr>
            </a:lvl1pPr>
          </a:lstStyle>
          <a:p>
            <a:pPr>
              <a:defRPr/>
            </a:pPr>
            <a:fld id="{0C7FE9C9-F2AD-4AB7-A19A-690804E2B7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2294" name="Group 6"/>
          <p:cNvGrpSpPr>
            <a:grpSpLocks/>
          </p:cNvGrpSpPr>
          <p:nvPr/>
        </p:nvGrpSpPr>
        <p:grpSpPr bwMode="auto">
          <a:xfrm>
            <a:off x="3429000" y="6461125"/>
            <a:ext cx="2038350" cy="396875"/>
            <a:chOff x="2263" y="4064"/>
            <a:chExt cx="1284" cy="250"/>
          </a:xfrm>
        </p:grpSpPr>
        <p:pic>
          <p:nvPicPr>
            <p:cNvPr id="12295" name="Picture 7" descr="ucsdlogoh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757" y="4115"/>
              <a:ext cx="790" cy="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2" name="Text Box 8"/>
            <p:cNvSpPr txBox="1">
              <a:spLocks noChangeArrowheads="1"/>
            </p:cNvSpPr>
            <p:nvPr/>
          </p:nvSpPr>
          <p:spPr bwMode="auto">
            <a:xfrm>
              <a:off x="2263" y="4064"/>
              <a:ext cx="53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i="0">
                  <a:solidFill>
                    <a:srgbClr val="990000"/>
                  </a:solidFill>
                  <a:latin typeface="Verdana" pitchFamily="34" charset="0"/>
                  <a:ea typeface="PMingLiU" pitchFamily="18" charset="-120"/>
                </a:rPr>
                <a:t>SVCL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99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990000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990000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990000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990000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990000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990000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990000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990000"/>
          </a:solidFill>
          <a:latin typeface="Verdana" pitchFamily="34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77850" indent="-23018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860425" indent="-1682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165225" indent="-1905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447800" indent="-168275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905000" indent="-168275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362200" indent="-168275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2819400" indent="-168275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276600" indent="-168275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26" Type="http://schemas.openxmlformats.org/officeDocument/2006/relationships/image" Target="../media/image49.png"/><Relationship Id="rId3" Type="http://schemas.openxmlformats.org/officeDocument/2006/relationships/tags" Target="../tags/tag13.xml"/><Relationship Id="rId21" Type="http://schemas.openxmlformats.org/officeDocument/2006/relationships/image" Target="../media/image45.png"/><Relationship Id="rId7" Type="http://schemas.openxmlformats.org/officeDocument/2006/relationships/tags" Target="../tags/tag17.xml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5" Type="http://schemas.openxmlformats.org/officeDocument/2006/relationships/image" Target="../media/image23.jpeg"/><Relationship Id="rId2" Type="http://schemas.openxmlformats.org/officeDocument/2006/relationships/tags" Target="../tags/tag12.xml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29" Type="http://schemas.openxmlformats.org/officeDocument/2006/relationships/image" Target="../media/image51.png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35.png"/><Relationship Id="rId24" Type="http://schemas.openxmlformats.org/officeDocument/2006/relationships/image" Target="../media/image48.png"/><Relationship Id="rId32" Type="http://schemas.openxmlformats.org/officeDocument/2006/relationships/image" Target="../media/image53.png"/><Relationship Id="rId5" Type="http://schemas.openxmlformats.org/officeDocument/2006/relationships/tags" Target="../tags/tag15.xml"/><Relationship Id="rId15" Type="http://schemas.openxmlformats.org/officeDocument/2006/relationships/image" Target="../media/image39.png"/><Relationship Id="rId23" Type="http://schemas.openxmlformats.org/officeDocument/2006/relationships/image" Target="../media/image47.png"/><Relationship Id="rId28" Type="http://schemas.openxmlformats.org/officeDocument/2006/relationships/image" Target="../media/image50.png"/><Relationship Id="rId10" Type="http://schemas.openxmlformats.org/officeDocument/2006/relationships/image" Target="../media/image34.png"/><Relationship Id="rId19" Type="http://schemas.openxmlformats.org/officeDocument/2006/relationships/image" Target="../media/image43.png"/><Relationship Id="rId31" Type="http://schemas.openxmlformats.org/officeDocument/2006/relationships/image" Target="../media/image52.png"/><Relationship Id="rId4" Type="http://schemas.openxmlformats.org/officeDocument/2006/relationships/tags" Target="../tags/tag14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38.png"/><Relationship Id="rId22" Type="http://schemas.openxmlformats.org/officeDocument/2006/relationships/image" Target="../media/image46.png"/><Relationship Id="rId27" Type="http://schemas.openxmlformats.org/officeDocument/2006/relationships/image" Target="../media/image26.png"/><Relationship Id="rId30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13" Type="http://schemas.openxmlformats.org/officeDocument/2006/relationships/image" Target="../media/image64.png"/><Relationship Id="rId18" Type="http://schemas.openxmlformats.org/officeDocument/2006/relationships/image" Target="../media/image69.jpeg"/><Relationship Id="rId3" Type="http://schemas.openxmlformats.org/officeDocument/2006/relationships/image" Target="../media/image55.jpeg"/><Relationship Id="rId21" Type="http://schemas.openxmlformats.org/officeDocument/2006/relationships/image" Target="../media/image72.jpeg"/><Relationship Id="rId7" Type="http://schemas.openxmlformats.org/officeDocument/2006/relationships/image" Target="../media/image59.jpeg"/><Relationship Id="rId12" Type="http://schemas.openxmlformats.org/officeDocument/2006/relationships/image" Target="../media/image14.png"/><Relationship Id="rId17" Type="http://schemas.openxmlformats.org/officeDocument/2006/relationships/image" Target="../media/image68.jpeg"/><Relationship Id="rId2" Type="http://schemas.openxmlformats.org/officeDocument/2006/relationships/image" Target="../media/image54.jpeg"/><Relationship Id="rId16" Type="http://schemas.openxmlformats.org/officeDocument/2006/relationships/image" Target="../media/image67.png"/><Relationship Id="rId20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11" Type="http://schemas.openxmlformats.org/officeDocument/2006/relationships/image" Target="../media/image63.jpeg"/><Relationship Id="rId5" Type="http://schemas.openxmlformats.org/officeDocument/2006/relationships/image" Target="../media/image57.jpeg"/><Relationship Id="rId15" Type="http://schemas.openxmlformats.org/officeDocument/2006/relationships/image" Target="../media/image66.png"/><Relationship Id="rId10" Type="http://schemas.openxmlformats.org/officeDocument/2006/relationships/image" Target="../media/image62.jpeg"/><Relationship Id="rId19" Type="http://schemas.openxmlformats.org/officeDocument/2006/relationships/image" Target="../media/image70.jpeg"/><Relationship Id="rId4" Type="http://schemas.openxmlformats.org/officeDocument/2006/relationships/image" Target="../media/image56.jpeg"/><Relationship Id="rId9" Type="http://schemas.openxmlformats.org/officeDocument/2006/relationships/image" Target="../media/image61.jpeg"/><Relationship Id="rId14" Type="http://schemas.openxmlformats.org/officeDocument/2006/relationships/image" Target="../media/image6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tags" Target="../tags/tag31.xml"/><Relationship Id="rId18" Type="http://schemas.openxmlformats.org/officeDocument/2006/relationships/image" Target="../media/image76.png"/><Relationship Id="rId26" Type="http://schemas.openxmlformats.org/officeDocument/2006/relationships/image" Target="../media/image82.png"/><Relationship Id="rId3" Type="http://schemas.openxmlformats.org/officeDocument/2006/relationships/tags" Target="../tags/tag21.xml"/><Relationship Id="rId21" Type="http://schemas.openxmlformats.org/officeDocument/2006/relationships/image" Target="../media/image79.png"/><Relationship Id="rId7" Type="http://schemas.openxmlformats.org/officeDocument/2006/relationships/tags" Target="../tags/tag25.xml"/><Relationship Id="rId12" Type="http://schemas.openxmlformats.org/officeDocument/2006/relationships/tags" Target="../tags/tag30.xml"/><Relationship Id="rId17" Type="http://schemas.openxmlformats.org/officeDocument/2006/relationships/image" Target="../media/image75.png"/><Relationship Id="rId25" Type="http://schemas.openxmlformats.org/officeDocument/2006/relationships/image" Target="../media/image23.jpeg"/><Relationship Id="rId2" Type="http://schemas.openxmlformats.org/officeDocument/2006/relationships/tags" Target="../tags/tag20.xml"/><Relationship Id="rId16" Type="http://schemas.openxmlformats.org/officeDocument/2006/relationships/image" Target="../media/image74.png"/><Relationship Id="rId20" Type="http://schemas.openxmlformats.org/officeDocument/2006/relationships/image" Target="../media/image78.png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tags" Target="../tags/tag29.xml"/><Relationship Id="rId24" Type="http://schemas.openxmlformats.org/officeDocument/2006/relationships/image" Target="../media/image81.png"/><Relationship Id="rId5" Type="http://schemas.openxmlformats.org/officeDocument/2006/relationships/tags" Target="../tags/tag23.xml"/><Relationship Id="rId15" Type="http://schemas.openxmlformats.org/officeDocument/2006/relationships/notesSlide" Target="../notesSlides/notesSlide6.xml"/><Relationship Id="rId23" Type="http://schemas.openxmlformats.org/officeDocument/2006/relationships/image" Target="../media/image80.png"/><Relationship Id="rId10" Type="http://schemas.openxmlformats.org/officeDocument/2006/relationships/tags" Target="../tags/tag28.xml"/><Relationship Id="rId19" Type="http://schemas.openxmlformats.org/officeDocument/2006/relationships/image" Target="../media/image77.png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jpe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8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10" Type="http://schemas.openxmlformats.org/officeDocument/2006/relationships/image" Target="../media/image88.png"/><Relationship Id="rId4" Type="http://schemas.openxmlformats.org/officeDocument/2006/relationships/image" Target="../media/image23.jpeg"/><Relationship Id="rId9" Type="http://schemas.openxmlformats.org/officeDocument/2006/relationships/image" Target="../media/image8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92.png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12" Type="http://schemas.openxmlformats.org/officeDocument/2006/relationships/image" Target="../media/image91.png"/><Relationship Id="rId2" Type="http://schemas.openxmlformats.org/officeDocument/2006/relationships/tags" Target="../tags/tag34.xml"/><Relationship Id="rId16" Type="http://schemas.openxmlformats.org/officeDocument/2006/relationships/image" Target="../media/image95.png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image" Target="../media/image90.png"/><Relationship Id="rId5" Type="http://schemas.openxmlformats.org/officeDocument/2006/relationships/tags" Target="../tags/tag37.xml"/><Relationship Id="rId15" Type="http://schemas.openxmlformats.org/officeDocument/2006/relationships/image" Target="../media/image94.png"/><Relationship Id="rId10" Type="http://schemas.openxmlformats.org/officeDocument/2006/relationships/image" Target="../media/image89.png"/><Relationship Id="rId4" Type="http://schemas.openxmlformats.org/officeDocument/2006/relationships/tags" Target="../tags/tag36.xml"/><Relationship Id="rId9" Type="http://schemas.openxmlformats.org/officeDocument/2006/relationships/image" Target="../media/image23.jpeg"/><Relationship Id="rId14" Type="http://schemas.openxmlformats.org/officeDocument/2006/relationships/image" Target="../media/image9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jpe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73.png"/><Relationship Id="rId5" Type="http://schemas.openxmlformats.org/officeDocument/2006/relationships/image" Target="../media/image77.png"/><Relationship Id="rId4" Type="http://schemas.openxmlformats.org/officeDocument/2006/relationships/image" Target="../media/image8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jpeg"/><Relationship Id="rId3" Type="http://schemas.openxmlformats.org/officeDocument/2006/relationships/image" Target="../media/image14.png"/><Relationship Id="rId7" Type="http://schemas.openxmlformats.org/officeDocument/2006/relationships/image" Target="../media/image67.png"/><Relationship Id="rId12" Type="http://schemas.openxmlformats.org/officeDocument/2006/relationships/image" Target="../media/image10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104.wmf"/><Relationship Id="rId5" Type="http://schemas.openxmlformats.org/officeDocument/2006/relationships/image" Target="../media/image65.png"/><Relationship Id="rId10" Type="http://schemas.openxmlformats.org/officeDocument/2006/relationships/image" Target="../media/image103.png"/><Relationship Id="rId4" Type="http://schemas.openxmlformats.org/officeDocument/2006/relationships/image" Target="../media/image64.png"/><Relationship Id="rId9" Type="http://schemas.openxmlformats.org/officeDocument/2006/relationships/image" Target="../media/image10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jpeg"/><Relationship Id="rId13" Type="http://schemas.openxmlformats.org/officeDocument/2006/relationships/image" Target="../media/image112.png"/><Relationship Id="rId3" Type="http://schemas.openxmlformats.org/officeDocument/2006/relationships/image" Target="../media/image107.png"/><Relationship Id="rId7" Type="http://schemas.openxmlformats.org/officeDocument/2006/relationships/image" Target="../media/image110.jpeg"/><Relationship Id="rId12" Type="http://schemas.openxmlformats.org/officeDocument/2006/relationships/image" Target="../media/image72.jpe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jpeg"/><Relationship Id="rId11" Type="http://schemas.openxmlformats.org/officeDocument/2006/relationships/image" Target="../media/image71.jpeg"/><Relationship Id="rId5" Type="http://schemas.openxmlformats.org/officeDocument/2006/relationships/image" Target="../media/image108.jpeg"/><Relationship Id="rId10" Type="http://schemas.openxmlformats.org/officeDocument/2006/relationships/image" Target="../media/image70.jpeg"/><Relationship Id="rId4" Type="http://schemas.openxmlformats.org/officeDocument/2006/relationships/image" Target="../media/image68.jpeg"/><Relationship Id="rId9" Type="http://schemas.openxmlformats.org/officeDocument/2006/relationships/image" Target="../media/image69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13" Type="http://schemas.openxmlformats.org/officeDocument/2006/relationships/image" Target="../media/image118.png"/><Relationship Id="rId18" Type="http://schemas.openxmlformats.org/officeDocument/2006/relationships/image" Target="../media/image123.png"/><Relationship Id="rId3" Type="http://schemas.openxmlformats.org/officeDocument/2006/relationships/tags" Target="../tags/tag44.xml"/><Relationship Id="rId7" Type="http://schemas.openxmlformats.org/officeDocument/2006/relationships/notesSlide" Target="../notesSlides/notesSlide11.xml"/><Relationship Id="rId12" Type="http://schemas.openxmlformats.org/officeDocument/2006/relationships/image" Target="../media/image117.png"/><Relationship Id="rId17" Type="http://schemas.openxmlformats.org/officeDocument/2006/relationships/image" Target="../media/image122.png"/><Relationship Id="rId2" Type="http://schemas.openxmlformats.org/officeDocument/2006/relationships/tags" Target="../tags/tag43.xml"/><Relationship Id="rId16" Type="http://schemas.openxmlformats.org/officeDocument/2006/relationships/image" Target="../media/image121.png"/><Relationship Id="rId1" Type="http://schemas.openxmlformats.org/officeDocument/2006/relationships/tags" Target="../tags/tag42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16.png"/><Relationship Id="rId5" Type="http://schemas.openxmlformats.org/officeDocument/2006/relationships/tags" Target="../tags/tag46.xml"/><Relationship Id="rId15" Type="http://schemas.openxmlformats.org/officeDocument/2006/relationships/image" Target="../media/image120.png"/><Relationship Id="rId10" Type="http://schemas.openxmlformats.org/officeDocument/2006/relationships/image" Target="../media/image115.png"/><Relationship Id="rId19" Type="http://schemas.openxmlformats.org/officeDocument/2006/relationships/image" Target="../media/image124.png"/><Relationship Id="rId4" Type="http://schemas.openxmlformats.org/officeDocument/2006/relationships/tags" Target="../tags/tag45.xml"/><Relationship Id="rId9" Type="http://schemas.openxmlformats.org/officeDocument/2006/relationships/image" Target="../media/image114.png"/><Relationship Id="rId14" Type="http://schemas.openxmlformats.org/officeDocument/2006/relationships/image" Target="../media/image11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125.png"/><Relationship Id="rId7" Type="http://schemas.openxmlformats.org/officeDocument/2006/relationships/image" Target="../media/image1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7.jpeg"/><Relationship Id="rId5" Type="http://schemas.openxmlformats.org/officeDocument/2006/relationships/image" Target="../media/image109.jpeg"/><Relationship Id="rId4" Type="http://schemas.openxmlformats.org/officeDocument/2006/relationships/image" Target="../media/image126.png"/><Relationship Id="rId9" Type="http://schemas.openxmlformats.org/officeDocument/2006/relationships/image" Target="../media/image12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jpeg"/><Relationship Id="rId13" Type="http://schemas.openxmlformats.org/officeDocument/2006/relationships/image" Target="../media/image143.jpeg"/><Relationship Id="rId3" Type="http://schemas.openxmlformats.org/officeDocument/2006/relationships/image" Target="../media/image133.png"/><Relationship Id="rId7" Type="http://schemas.openxmlformats.org/officeDocument/2006/relationships/image" Target="../media/image137.png"/><Relationship Id="rId12" Type="http://schemas.openxmlformats.org/officeDocument/2006/relationships/image" Target="../media/image14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6.png"/><Relationship Id="rId11" Type="http://schemas.openxmlformats.org/officeDocument/2006/relationships/image" Target="../media/image141.jpeg"/><Relationship Id="rId5" Type="http://schemas.openxmlformats.org/officeDocument/2006/relationships/image" Target="../media/image135.png"/><Relationship Id="rId10" Type="http://schemas.openxmlformats.org/officeDocument/2006/relationships/image" Target="../media/image140.jpeg"/><Relationship Id="rId4" Type="http://schemas.openxmlformats.org/officeDocument/2006/relationships/image" Target="../media/image134.png"/><Relationship Id="rId9" Type="http://schemas.openxmlformats.org/officeDocument/2006/relationships/image" Target="../media/image139.jpeg"/><Relationship Id="rId14" Type="http://schemas.openxmlformats.org/officeDocument/2006/relationships/image" Target="../media/image14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13" Type="http://schemas.openxmlformats.org/officeDocument/2006/relationships/image" Target="../media/image157.png"/><Relationship Id="rId18" Type="http://schemas.openxmlformats.org/officeDocument/2006/relationships/image" Target="../media/image162.png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2.bin"/><Relationship Id="rId7" Type="http://schemas.openxmlformats.org/officeDocument/2006/relationships/image" Target="../media/image151.png"/><Relationship Id="rId12" Type="http://schemas.openxmlformats.org/officeDocument/2006/relationships/image" Target="../media/image156.png"/><Relationship Id="rId17" Type="http://schemas.openxmlformats.org/officeDocument/2006/relationships/image" Target="../media/image16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60.png"/><Relationship Id="rId20" Type="http://schemas.openxmlformats.org/officeDocument/2006/relationships/image" Target="../media/image164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0.png"/><Relationship Id="rId11" Type="http://schemas.openxmlformats.org/officeDocument/2006/relationships/image" Target="../media/image155.png"/><Relationship Id="rId5" Type="http://schemas.openxmlformats.org/officeDocument/2006/relationships/image" Target="../media/image149.png"/><Relationship Id="rId15" Type="http://schemas.openxmlformats.org/officeDocument/2006/relationships/image" Target="../media/image159.png"/><Relationship Id="rId23" Type="http://schemas.openxmlformats.org/officeDocument/2006/relationships/oleObject" Target="../embeddings/oleObject4.bin"/><Relationship Id="rId10" Type="http://schemas.openxmlformats.org/officeDocument/2006/relationships/image" Target="../media/image154.png"/><Relationship Id="rId19" Type="http://schemas.openxmlformats.org/officeDocument/2006/relationships/image" Target="../media/image163.png"/><Relationship Id="rId4" Type="http://schemas.openxmlformats.org/officeDocument/2006/relationships/image" Target="../media/image148.jpeg"/><Relationship Id="rId9" Type="http://schemas.openxmlformats.org/officeDocument/2006/relationships/image" Target="../media/image153.png"/><Relationship Id="rId14" Type="http://schemas.openxmlformats.org/officeDocument/2006/relationships/image" Target="../media/image158.png"/><Relationship Id="rId22" Type="http://schemas.openxmlformats.org/officeDocument/2006/relationships/oleObject" Target="../embeddings/oleObject3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8.jpeg"/><Relationship Id="rId4" Type="http://schemas.openxmlformats.org/officeDocument/2006/relationships/image" Target="../media/image16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bsnews.com/8301-501465_162-20028418-501465.html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176.jpeg"/><Relationship Id="rId7" Type="http://schemas.openxmlformats.org/officeDocument/2006/relationships/image" Target="../media/image180.png"/><Relationship Id="rId2" Type="http://schemas.openxmlformats.org/officeDocument/2006/relationships/image" Target="../media/image17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9.png"/><Relationship Id="rId5" Type="http://schemas.openxmlformats.org/officeDocument/2006/relationships/image" Target="../media/image178.png"/><Relationship Id="rId4" Type="http://schemas.openxmlformats.org/officeDocument/2006/relationships/image" Target="../media/image177.jpe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jpe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76.jpeg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image" Target="../media/image175.jpeg"/><Relationship Id="rId5" Type="http://schemas.openxmlformats.org/officeDocument/2006/relationships/image" Target="../media/image182.png"/><Relationship Id="rId4" Type="http://schemas.openxmlformats.org/officeDocument/2006/relationships/image" Target="../media/image181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jpeg"/><Relationship Id="rId13" Type="http://schemas.openxmlformats.org/officeDocument/2006/relationships/image" Target="../media/image193.png"/><Relationship Id="rId18" Type="http://schemas.openxmlformats.org/officeDocument/2006/relationships/image" Target="../media/image182.png"/><Relationship Id="rId26" Type="http://schemas.openxmlformats.org/officeDocument/2006/relationships/oleObject" Target="../embeddings/oleObject11.bin"/><Relationship Id="rId3" Type="http://schemas.openxmlformats.org/officeDocument/2006/relationships/tags" Target="../tags/tag50.xml"/><Relationship Id="rId21" Type="http://schemas.openxmlformats.org/officeDocument/2006/relationships/oleObject" Target="../embeddings/oleObject6.bin"/><Relationship Id="rId7" Type="http://schemas.openxmlformats.org/officeDocument/2006/relationships/image" Target="../media/image177.jpeg"/><Relationship Id="rId12" Type="http://schemas.openxmlformats.org/officeDocument/2006/relationships/image" Target="../media/image192.png"/><Relationship Id="rId17" Type="http://schemas.openxmlformats.org/officeDocument/2006/relationships/image" Target="../media/image197.png"/><Relationship Id="rId25" Type="http://schemas.openxmlformats.org/officeDocument/2006/relationships/oleObject" Target="../embeddings/oleObject10.bin"/><Relationship Id="rId2" Type="http://schemas.openxmlformats.org/officeDocument/2006/relationships/tags" Target="../tags/tag49.xml"/><Relationship Id="rId16" Type="http://schemas.openxmlformats.org/officeDocument/2006/relationships/image" Target="../media/image196.png"/><Relationship Id="rId20" Type="http://schemas.openxmlformats.org/officeDocument/2006/relationships/image" Target="../media/image198.png"/><Relationship Id="rId1" Type="http://schemas.openxmlformats.org/officeDocument/2006/relationships/vmlDrawing" Target="../drawings/vmlDrawing3.vml"/><Relationship Id="rId6" Type="http://schemas.openxmlformats.org/officeDocument/2006/relationships/notesSlide" Target="../notesSlides/notesSlide15.xml"/><Relationship Id="rId11" Type="http://schemas.openxmlformats.org/officeDocument/2006/relationships/image" Target="../media/image191.jpeg"/><Relationship Id="rId24" Type="http://schemas.openxmlformats.org/officeDocument/2006/relationships/oleObject" Target="../embeddings/oleObject9.bin"/><Relationship Id="rId5" Type="http://schemas.openxmlformats.org/officeDocument/2006/relationships/slideLayout" Target="../slideLayouts/slideLayout13.xml"/><Relationship Id="rId15" Type="http://schemas.openxmlformats.org/officeDocument/2006/relationships/image" Target="../media/image195.jpeg"/><Relationship Id="rId23" Type="http://schemas.openxmlformats.org/officeDocument/2006/relationships/oleObject" Target="../embeddings/oleObject8.bin"/><Relationship Id="rId10" Type="http://schemas.openxmlformats.org/officeDocument/2006/relationships/image" Target="../media/image190.jpeg"/><Relationship Id="rId19" Type="http://schemas.openxmlformats.org/officeDocument/2006/relationships/image" Target="../media/image181.png"/><Relationship Id="rId4" Type="http://schemas.openxmlformats.org/officeDocument/2006/relationships/tags" Target="../tags/tag51.xml"/><Relationship Id="rId9" Type="http://schemas.openxmlformats.org/officeDocument/2006/relationships/image" Target="../media/image176.jpeg"/><Relationship Id="rId14" Type="http://schemas.openxmlformats.org/officeDocument/2006/relationships/image" Target="../media/image194.png"/><Relationship Id="rId22" Type="http://schemas.openxmlformats.org/officeDocument/2006/relationships/oleObject" Target="../embeddings/oleObject7.bin"/><Relationship Id="rId27" Type="http://schemas.openxmlformats.org/officeDocument/2006/relationships/oleObject" Target="../embeddings/oleObject12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png"/><Relationship Id="rId7" Type="http://schemas.openxmlformats.org/officeDocument/2006/relationships/image" Target="../media/image20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1.png"/><Relationship Id="rId5" Type="http://schemas.openxmlformats.org/officeDocument/2006/relationships/image" Target="../media/image200.png"/><Relationship Id="rId4" Type="http://schemas.openxmlformats.org/officeDocument/2006/relationships/image" Target="../media/image7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6.jpeg"/><Relationship Id="rId5" Type="http://schemas.openxmlformats.org/officeDocument/2006/relationships/image" Target="../media/image205.jpeg"/><Relationship Id="rId4" Type="http://schemas.openxmlformats.org/officeDocument/2006/relationships/image" Target="../media/image204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tags" Target="../tags/tag58.xml"/><Relationship Id="rId13" Type="http://schemas.openxmlformats.org/officeDocument/2006/relationships/tags" Target="../tags/tag63.xml"/><Relationship Id="rId18" Type="http://schemas.openxmlformats.org/officeDocument/2006/relationships/tags" Target="../tags/tag68.xml"/><Relationship Id="rId26" Type="http://schemas.openxmlformats.org/officeDocument/2006/relationships/image" Target="../media/image211.png"/><Relationship Id="rId3" Type="http://schemas.openxmlformats.org/officeDocument/2006/relationships/tags" Target="../tags/tag53.xml"/><Relationship Id="rId21" Type="http://schemas.openxmlformats.org/officeDocument/2006/relationships/tags" Target="../tags/tag71.xml"/><Relationship Id="rId34" Type="http://schemas.openxmlformats.org/officeDocument/2006/relationships/image" Target="../media/image219.png"/><Relationship Id="rId7" Type="http://schemas.openxmlformats.org/officeDocument/2006/relationships/tags" Target="../tags/tag57.xml"/><Relationship Id="rId12" Type="http://schemas.openxmlformats.org/officeDocument/2006/relationships/tags" Target="../tags/tag62.xml"/><Relationship Id="rId17" Type="http://schemas.openxmlformats.org/officeDocument/2006/relationships/tags" Target="../tags/tag67.xml"/><Relationship Id="rId25" Type="http://schemas.openxmlformats.org/officeDocument/2006/relationships/image" Target="../media/image210.png"/><Relationship Id="rId33" Type="http://schemas.openxmlformats.org/officeDocument/2006/relationships/image" Target="../media/image218.png"/><Relationship Id="rId38" Type="http://schemas.openxmlformats.org/officeDocument/2006/relationships/image" Target="../media/image24.png"/><Relationship Id="rId2" Type="http://schemas.openxmlformats.org/officeDocument/2006/relationships/tags" Target="../tags/tag52.xml"/><Relationship Id="rId16" Type="http://schemas.openxmlformats.org/officeDocument/2006/relationships/tags" Target="../tags/tag66.xml"/><Relationship Id="rId20" Type="http://schemas.openxmlformats.org/officeDocument/2006/relationships/tags" Target="../tags/tag70.xml"/><Relationship Id="rId29" Type="http://schemas.openxmlformats.org/officeDocument/2006/relationships/image" Target="../media/image214.png"/><Relationship Id="rId1" Type="http://schemas.openxmlformats.org/officeDocument/2006/relationships/vmlDrawing" Target="../drawings/vmlDrawing4.vml"/><Relationship Id="rId6" Type="http://schemas.openxmlformats.org/officeDocument/2006/relationships/tags" Target="../tags/tag56.xml"/><Relationship Id="rId11" Type="http://schemas.openxmlformats.org/officeDocument/2006/relationships/tags" Target="../tags/tag61.xml"/><Relationship Id="rId24" Type="http://schemas.openxmlformats.org/officeDocument/2006/relationships/image" Target="../media/image209.png"/><Relationship Id="rId32" Type="http://schemas.openxmlformats.org/officeDocument/2006/relationships/image" Target="../media/image217.png"/><Relationship Id="rId37" Type="http://schemas.openxmlformats.org/officeDocument/2006/relationships/image" Target="../media/image221.png"/><Relationship Id="rId5" Type="http://schemas.openxmlformats.org/officeDocument/2006/relationships/tags" Target="../tags/tag55.xml"/><Relationship Id="rId15" Type="http://schemas.openxmlformats.org/officeDocument/2006/relationships/tags" Target="../tags/tag65.xml"/><Relationship Id="rId23" Type="http://schemas.openxmlformats.org/officeDocument/2006/relationships/image" Target="../media/image208.png"/><Relationship Id="rId28" Type="http://schemas.openxmlformats.org/officeDocument/2006/relationships/image" Target="../media/image213.png"/><Relationship Id="rId36" Type="http://schemas.openxmlformats.org/officeDocument/2006/relationships/oleObject" Target="../embeddings/oleObject13.bin"/><Relationship Id="rId10" Type="http://schemas.openxmlformats.org/officeDocument/2006/relationships/tags" Target="../tags/tag60.xml"/><Relationship Id="rId19" Type="http://schemas.openxmlformats.org/officeDocument/2006/relationships/tags" Target="../tags/tag69.xml"/><Relationship Id="rId31" Type="http://schemas.openxmlformats.org/officeDocument/2006/relationships/image" Target="../media/image216.png"/><Relationship Id="rId4" Type="http://schemas.openxmlformats.org/officeDocument/2006/relationships/tags" Target="../tags/tag54.xml"/><Relationship Id="rId9" Type="http://schemas.openxmlformats.org/officeDocument/2006/relationships/tags" Target="../tags/tag59.xml"/><Relationship Id="rId14" Type="http://schemas.openxmlformats.org/officeDocument/2006/relationships/tags" Target="../tags/tag64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212.png"/><Relationship Id="rId30" Type="http://schemas.openxmlformats.org/officeDocument/2006/relationships/image" Target="../media/image215.png"/><Relationship Id="rId35" Type="http://schemas.openxmlformats.org/officeDocument/2006/relationships/image" Target="../media/image220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13" Type="http://schemas.openxmlformats.org/officeDocument/2006/relationships/image" Target="../media/image208.png"/><Relationship Id="rId18" Type="http://schemas.openxmlformats.org/officeDocument/2006/relationships/image" Target="../media/image213.png"/><Relationship Id="rId3" Type="http://schemas.openxmlformats.org/officeDocument/2006/relationships/tags" Target="../tags/tag74.xml"/><Relationship Id="rId21" Type="http://schemas.openxmlformats.org/officeDocument/2006/relationships/image" Target="../media/image224.png"/><Relationship Id="rId7" Type="http://schemas.openxmlformats.org/officeDocument/2006/relationships/tags" Target="../tags/tag78.xml"/><Relationship Id="rId12" Type="http://schemas.openxmlformats.org/officeDocument/2006/relationships/image" Target="../media/image222.png"/><Relationship Id="rId17" Type="http://schemas.openxmlformats.org/officeDocument/2006/relationships/image" Target="../media/image212.png"/><Relationship Id="rId2" Type="http://schemas.openxmlformats.org/officeDocument/2006/relationships/tags" Target="../tags/tag73.xml"/><Relationship Id="rId16" Type="http://schemas.openxmlformats.org/officeDocument/2006/relationships/image" Target="../media/image211.png"/><Relationship Id="rId20" Type="http://schemas.openxmlformats.org/officeDocument/2006/relationships/image" Target="../media/image223.png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76.xml"/><Relationship Id="rId15" Type="http://schemas.openxmlformats.org/officeDocument/2006/relationships/image" Target="../media/image210.png"/><Relationship Id="rId10" Type="http://schemas.openxmlformats.org/officeDocument/2006/relationships/tags" Target="../tags/tag81.xml"/><Relationship Id="rId19" Type="http://schemas.openxmlformats.org/officeDocument/2006/relationships/image" Target="../media/image214.png"/><Relationship Id="rId4" Type="http://schemas.openxmlformats.org/officeDocument/2006/relationships/tags" Target="../tags/tag75.xml"/><Relationship Id="rId9" Type="http://schemas.openxmlformats.org/officeDocument/2006/relationships/tags" Target="../tags/tag80.xml"/><Relationship Id="rId14" Type="http://schemas.openxmlformats.org/officeDocument/2006/relationships/image" Target="../media/image209.png"/><Relationship Id="rId22" Type="http://schemas.openxmlformats.org/officeDocument/2006/relationships/image" Target="../media/image225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tags" Target="../tags/tag89.xml"/><Relationship Id="rId13" Type="http://schemas.openxmlformats.org/officeDocument/2006/relationships/tags" Target="../tags/tag94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3.png"/><Relationship Id="rId3" Type="http://schemas.openxmlformats.org/officeDocument/2006/relationships/tags" Target="../tags/tag84.xml"/><Relationship Id="rId21" Type="http://schemas.openxmlformats.org/officeDocument/2006/relationships/image" Target="../media/image216.png"/><Relationship Id="rId7" Type="http://schemas.openxmlformats.org/officeDocument/2006/relationships/tags" Target="../tags/tag88.xml"/><Relationship Id="rId12" Type="http://schemas.openxmlformats.org/officeDocument/2006/relationships/tags" Target="../tags/tag93.xml"/><Relationship Id="rId17" Type="http://schemas.openxmlformats.org/officeDocument/2006/relationships/tags" Target="../tags/tag98.xml"/><Relationship Id="rId25" Type="http://schemas.openxmlformats.org/officeDocument/2006/relationships/image" Target="../media/image212.png"/><Relationship Id="rId2" Type="http://schemas.openxmlformats.org/officeDocument/2006/relationships/tags" Target="../tags/tag83.xml"/><Relationship Id="rId16" Type="http://schemas.openxmlformats.org/officeDocument/2006/relationships/tags" Target="../tags/tag97.xml"/><Relationship Id="rId20" Type="http://schemas.openxmlformats.org/officeDocument/2006/relationships/image" Target="../media/image209.png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11" Type="http://schemas.openxmlformats.org/officeDocument/2006/relationships/tags" Target="../tags/tag92.xml"/><Relationship Id="rId24" Type="http://schemas.openxmlformats.org/officeDocument/2006/relationships/image" Target="../media/image211.png"/><Relationship Id="rId5" Type="http://schemas.openxmlformats.org/officeDocument/2006/relationships/tags" Target="../tags/tag86.xml"/><Relationship Id="rId15" Type="http://schemas.openxmlformats.org/officeDocument/2006/relationships/tags" Target="../tags/tag96.xml"/><Relationship Id="rId23" Type="http://schemas.openxmlformats.org/officeDocument/2006/relationships/image" Target="../media/image214.png"/><Relationship Id="rId10" Type="http://schemas.openxmlformats.org/officeDocument/2006/relationships/tags" Target="../tags/tag91.xml"/><Relationship Id="rId19" Type="http://schemas.openxmlformats.org/officeDocument/2006/relationships/image" Target="../media/image208.png"/><Relationship Id="rId4" Type="http://schemas.openxmlformats.org/officeDocument/2006/relationships/tags" Target="../tags/tag85.xml"/><Relationship Id="rId9" Type="http://schemas.openxmlformats.org/officeDocument/2006/relationships/tags" Target="../tags/tag90.xml"/><Relationship Id="rId14" Type="http://schemas.openxmlformats.org/officeDocument/2006/relationships/tags" Target="../tags/tag95.xml"/><Relationship Id="rId22" Type="http://schemas.openxmlformats.org/officeDocument/2006/relationships/image" Target="../media/image210.png"/><Relationship Id="rId27" Type="http://schemas.openxmlformats.org/officeDocument/2006/relationships/image" Target="../media/image226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tags" Target="../tags/tag105.xml"/><Relationship Id="rId13" Type="http://schemas.openxmlformats.org/officeDocument/2006/relationships/oleObject" Target="../embeddings/oleObject15.bin"/><Relationship Id="rId18" Type="http://schemas.openxmlformats.org/officeDocument/2006/relationships/oleObject" Target="../embeddings/oleObject19.bin"/><Relationship Id="rId26" Type="http://schemas.openxmlformats.org/officeDocument/2006/relationships/image" Target="../media/image223.png"/><Relationship Id="rId3" Type="http://schemas.openxmlformats.org/officeDocument/2006/relationships/tags" Target="../tags/tag100.xml"/><Relationship Id="rId21" Type="http://schemas.openxmlformats.org/officeDocument/2006/relationships/image" Target="../media/image209.png"/><Relationship Id="rId7" Type="http://schemas.openxmlformats.org/officeDocument/2006/relationships/tags" Target="../tags/tag104.xml"/><Relationship Id="rId12" Type="http://schemas.openxmlformats.org/officeDocument/2006/relationships/oleObject" Target="../embeddings/oleObject14.bin"/><Relationship Id="rId17" Type="http://schemas.openxmlformats.org/officeDocument/2006/relationships/oleObject" Target="../embeddings/oleObject18.bin"/><Relationship Id="rId25" Type="http://schemas.openxmlformats.org/officeDocument/2006/relationships/image" Target="../media/image229.png"/><Relationship Id="rId2" Type="http://schemas.openxmlformats.org/officeDocument/2006/relationships/tags" Target="../tags/tag99.xml"/><Relationship Id="rId16" Type="http://schemas.openxmlformats.org/officeDocument/2006/relationships/oleObject" Target="../embeddings/oleObject17.bin"/><Relationship Id="rId20" Type="http://schemas.openxmlformats.org/officeDocument/2006/relationships/image" Target="../media/image208.png"/><Relationship Id="rId1" Type="http://schemas.openxmlformats.org/officeDocument/2006/relationships/vmlDrawing" Target="../drawings/vmlDrawing5.vml"/><Relationship Id="rId6" Type="http://schemas.openxmlformats.org/officeDocument/2006/relationships/tags" Target="../tags/tag103.xml"/><Relationship Id="rId11" Type="http://schemas.openxmlformats.org/officeDocument/2006/relationships/notesSlide" Target="../notesSlides/notesSlide17.xml"/><Relationship Id="rId24" Type="http://schemas.openxmlformats.org/officeDocument/2006/relationships/image" Target="../media/image212.png"/><Relationship Id="rId5" Type="http://schemas.openxmlformats.org/officeDocument/2006/relationships/tags" Target="../tags/tag102.xml"/><Relationship Id="rId15" Type="http://schemas.openxmlformats.org/officeDocument/2006/relationships/image" Target="../media/image175.jpeg"/><Relationship Id="rId23" Type="http://schemas.openxmlformats.org/officeDocument/2006/relationships/image" Target="../media/image210.png"/><Relationship Id="rId10" Type="http://schemas.openxmlformats.org/officeDocument/2006/relationships/slideLayout" Target="../slideLayouts/slideLayout13.xml"/><Relationship Id="rId19" Type="http://schemas.openxmlformats.org/officeDocument/2006/relationships/oleObject" Target="../embeddings/oleObject20.bin"/><Relationship Id="rId4" Type="http://schemas.openxmlformats.org/officeDocument/2006/relationships/tags" Target="../tags/tag101.xml"/><Relationship Id="rId9" Type="http://schemas.openxmlformats.org/officeDocument/2006/relationships/tags" Target="../tags/tag106.xml"/><Relationship Id="rId14" Type="http://schemas.openxmlformats.org/officeDocument/2006/relationships/oleObject" Target="../embeddings/oleObject16.bin"/><Relationship Id="rId22" Type="http://schemas.openxmlformats.org/officeDocument/2006/relationships/image" Target="../media/image216.png"/><Relationship Id="rId27" Type="http://schemas.openxmlformats.org/officeDocument/2006/relationships/image" Target="../media/image230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7.xml"/><Relationship Id="rId6" Type="http://schemas.openxmlformats.org/officeDocument/2006/relationships/image" Target="../media/image233.png"/><Relationship Id="rId5" Type="http://schemas.openxmlformats.org/officeDocument/2006/relationships/image" Target="../media/image232.png"/><Relationship Id="rId4" Type="http://schemas.openxmlformats.org/officeDocument/2006/relationships/image" Target="../media/image23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5.png"/><Relationship Id="rId2" Type="http://schemas.openxmlformats.org/officeDocument/2006/relationships/image" Target="../media/image2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8.png"/><Relationship Id="rId5" Type="http://schemas.openxmlformats.org/officeDocument/2006/relationships/image" Target="../media/image237.png"/><Relationship Id="rId4" Type="http://schemas.openxmlformats.org/officeDocument/2006/relationships/image" Target="../media/image236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tags" Target="../tags/tag114.xml"/><Relationship Id="rId13" Type="http://schemas.openxmlformats.org/officeDocument/2006/relationships/oleObject" Target="../embeddings/oleObject22.bin"/><Relationship Id="rId18" Type="http://schemas.openxmlformats.org/officeDocument/2006/relationships/oleObject" Target="../embeddings/oleObject26.bin"/><Relationship Id="rId26" Type="http://schemas.openxmlformats.org/officeDocument/2006/relationships/image" Target="../media/image223.png"/><Relationship Id="rId3" Type="http://schemas.openxmlformats.org/officeDocument/2006/relationships/tags" Target="../tags/tag109.xml"/><Relationship Id="rId21" Type="http://schemas.openxmlformats.org/officeDocument/2006/relationships/image" Target="../media/image209.png"/><Relationship Id="rId7" Type="http://schemas.openxmlformats.org/officeDocument/2006/relationships/tags" Target="../tags/tag113.xml"/><Relationship Id="rId12" Type="http://schemas.openxmlformats.org/officeDocument/2006/relationships/oleObject" Target="../embeddings/oleObject21.bin"/><Relationship Id="rId17" Type="http://schemas.openxmlformats.org/officeDocument/2006/relationships/oleObject" Target="../embeddings/oleObject25.bin"/><Relationship Id="rId25" Type="http://schemas.openxmlformats.org/officeDocument/2006/relationships/image" Target="../media/image229.png"/><Relationship Id="rId2" Type="http://schemas.openxmlformats.org/officeDocument/2006/relationships/tags" Target="../tags/tag108.xml"/><Relationship Id="rId16" Type="http://schemas.openxmlformats.org/officeDocument/2006/relationships/oleObject" Target="../embeddings/oleObject24.bin"/><Relationship Id="rId20" Type="http://schemas.openxmlformats.org/officeDocument/2006/relationships/image" Target="../media/image208.png"/><Relationship Id="rId1" Type="http://schemas.openxmlformats.org/officeDocument/2006/relationships/vmlDrawing" Target="../drawings/vmlDrawing6.vml"/><Relationship Id="rId6" Type="http://schemas.openxmlformats.org/officeDocument/2006/relationships/tags" Target="../tags/tag112.xml"/><Relationship Id="rId11" Type="http://schemas.openxmlformats.org/officeDocument/2006/relationships/notesSlide" Target="../notesSlides/notesSlide19.xml"/><Relationship Id="rId24" Type="http://schemas.openxmlformats.org/officeDocument/2006/relationships/image" Target="../media/image212.png"/><Relationship Id="rId5" Type="http://schemas.openxmlformats.org/officeDocument/2006/relationships/tags" Target="../tags/tag111.xml"/><Relationship Id="rId15" Type="http://schemas.openxmlformats.org/officeDocument/2006/relationships/image" Target="../media/image175.jpeg"/><Relationship Id="rId23" Type="http://schemas.openxmlformats.org/officeDocument/2006/relationships/image" Target="../media/image210.png"/><Relationship Id="rId10" Type="http://schemas.openxmlformats.org/officeDocument/2006/relationships/slideLayout" Target="../slideLayouts/slideLayout13.xml"/><Relationship Id="rId19" Type="http://schemas.openxmlformats.org/officeDocument/2006/relationships/oleObject" Target="../embeddings/oleObject27.bin"/><Relationship Id="rId4" Type="http://schemas.openxmlformats.org/officeDocument/2006/relationships/tags" Target="../tags/tag110.xml"/><Relationship Id="rId9" Type="http://schemas.openxmlformats.org/officeDocument/2006/relationships/tags" Target="../tags/tag115.xml"/><Relationship Id="rId14" Type="http://schemas.openxmlformats.org/officeDocument/2006/relationships/oleObject" Target="../embeddings/oleObject23.bin"/><Relationship Id="rId22" Type="http://schemas.openxmlformats.org/officeDocument/2006/relationships/image" Target="../media/image216.png"/><Relationship Id="rId27" Type="http://schemas.openxmlformats.org/officeDocument/2006/relationships/image" Target="../media/image23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tags" Target="../tags/tag118.xml"/><Relationship Id="rId7" Type="http://schemas.openxmlformats.org/officeDocument/2006/relationships/image" Target="../media/image241.png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image" Target="../media/image240.png"/><Relationship Id="rId5" Type="http://schemas.openxmlformats.org/officeDocument/2006/relationships/image" Target="../media/image239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7.png"/><Relationship Id="rId2" Type="http://schemas.openxmlformats.org/officeDocument/2006/relationships/image" Target="../media/image2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4.png"/><Relationship Id="rId5" Type="http://schemas.openxmlformats.org/officeDocument/2006/relationships/image" Target="../media/image243.png"/><Relationship Id="rId4" Type="http://schemas.openxmlformats.org/officeDocument/2006/relationships/image" Target="../media/image24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6.png"/><Relationship Id="rId2" Type="http://schemas.openxmlformats.org/officeDocument/2006/relationships/image" Target="../media/image2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8.png"/><Relationship Id="rId4" Type="http://schemas.openxmlformats.org/officeDocument/2006/relationships/image" Target="../media/image247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9.gi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3" Type="http://schemas.openxmlformats.org/officeDocument/2006/relationships/tags" Target="../tags/tag131.xml"/><Relationship Id="rId18" Type="http://schemas.openxmlformats.org/officeDocument/2006/relationships/tags" Target="../tags/tag136.xml"/><Relationship Id="rId26" Type="http://schemas.openxmlformats.org/officeDocument/2006/relationships/tags" Target="../tags/tag144.xml"/><Relationship Id="rId39" Type="http://schemas.openxmlformats.org/officeDocument/2006/relationships/tags" Target="../tags/tag157.xml"/><Relationship Id="rId21" Type="http://schemas.openxmlformats.org/officeDocument/2006/relationships/tags" Target="../tags/tag139.xml"/><Relationship Id="rId34" Type="http://schemas.openxmlformats.org/officeDocument/2006/relationships/tags" Target="../tags/tag152.xml"/><Relationship Id="rId42" Type="http://schemas.openxmlformats.org/officeDocument/2006/relationships/tags" Target="../tags/tag160.xml"/><Relationship Id="rId47" Type="http://schemas.openxmlformats.org/officeDocument/2006/relationships/image" Target="../media/image216.png"/><Relationship Id="rId50" Type="http://schemas.openxmlformats.org/officeDocument/2006/relationships/image" Target="../media/image211.png"/><Relationship Id="rId55" Type="http://schemas.openxmlformats.org/officeDocument/2006/relationships/image" Target="../media/image251.png"/><Relationship Id="rId63" Type="http://schemas.openxmlformats.org/officeDocument/2006/relationships/image" Target="../media/image219.png"/><Relationship Id="rId7" Type="http://schemas.openxmlformats.org/officeDocument/2006/relationships/tags" Target="../tags/tag125.xml"/><Relationship Id="rId2" Type="http://schemas.openxmlformats.org/officeDocument/2006/relationships/tags" Target="../tags/tag120.xml"/><Relationship Id="rId16" Type="http://schemas.openxmlformats.org/officeDocument/2006/relationships/tags" Target="../tags/tag134.xml"/><Relationship Id="rId20" Type="http://schemas.openxmlformats.org/officeDocument/2006/relationships/tags" Target="../tags/tag138.xml"/><Relationship Id="rId29" Type="http://schemas.openxmlformats.org/officeDocument/2006/relationships/tags" Target="../tags/tag147.xml"/><Relationship Id="rId41" Type="http://schemas.openxmlformats.org/officeDocument/2006/relationships/tags" Target="../tags/tag159.xml"/><Relationship Id="rId54" Type="http://schemas.openxmlformats.org/officeDocument/2006/relationships/image" Target="../media/image250.png"/><Relationship Id="rId62" Type="http://schemas.openxmlformats.org/officeDocument/2006/relationships/image" Target="../media/image218.png"/><Relationship Id="rId1" Type="http://schemas.openxmlformats.org/officeDocument/2006/relationships/tags" Target="../tags/tag119.xml"/><Relationship Id="rId6" Type="http://schemas.openxmlformats.org/officeDocument/2006/relationships/tags" Target="../tags/tag124.xml"/><Relationship Id="rId11" Type="http://schemas.openxmlformats.org/officeDocument/2006/relationships/tags" Target="../tags/tag129.xml"/><Relationship Id="rId24" Type="http://schemas.openxmlformats.org/officeDocument/2006/relationships/tags" Target="../tags/tag142.xml"/><Relationship Id="rId32" Type="http://schemas.openxmlformats.org/officeDocument/2006/relationships/tags" Target="../tags/tag150.xml"/><Relationship Id="rId37" Type="http://schemas.openxmlformats.org/officeDocument/2006/relationships/tags" Target="../tags/tag155.xml"/><Relationship Id="rId40" Type="http://schemas.openxmlformats.org/officeDocument/2006/relationships/tags" Target="../tags/tag158.xml"/><Relationship Id="rId45" Type="http://schemas.openxmlformats.org/officeDocument/2006/relationships/image" Target="../media/image208.png"/><Relationship Id="rId53" Type="http://schemas.openxmlformats.org/officeDocument/2006/relationships/image" Target="../media/image226.png"/><Relationship Id="rId58" Type="http://schemas.openxmlformats.org/officeDocument/2006/relationships/image" Target="../media/image254.png"/><Relationship Id="rId5" Type="http://schemas.openxmlformats.org/officeDocument/2006/relationships/tags" Target="../tags/tag123.xml"/><Relationship Id="rId15" Type="http://schemas.openxmlformats.org/officeDocument/2006/relationships/tags" Target="../tags/tag133.xml"/><Relationship Id="rId23" Type="http://schemas.openxmlformats.org/officeDocument/2006/relationships/tags" Target="../tags/tag141.xml"/><Relationship Id="rId28" Type="http://schemas.openxmlformats.org/officeDocument/2006/relationships/tags" Target="../tags/tag146.xml"/><Relationship Id="rId36" Type="http://schemas.openxmlformats.org/officeDocument/2006/relationships/tags" Target="../tags/tag154.xml"/><Relationship Id="rId49" Type="http://schemas.openxmlformats.org/officeDocument/2006/relationships/image" Target="../media/image214.png"/><Relationship Id="rId57" Type="http://schemas.openxmlformats.org/officeDocument/2006/relationships/image" Target="../media/image253.png"/><Relationship Id="rId61" Type="http://schemas.openxmlformats.org/officeDocument/2006/relationships/image" Target="../media/image217.png"/><Relationship Id="rId10" Type="http://schemas.openxmlformats.org/officeDocument/2006/relationships/tags" Target="../tags/tag128.xml"/><Relationship Id="rId19" Type="http://schemas.openxmlformats.org/officeDocument/2006/relationships/tags" Target="../tags/tag137.xml"/><Relationship Id="rId31" Type="http://schemas.openxmlformats.org/officeDocument/2006/relationships/tags" Target="../tags/tag149.xml"/><Relationship Id="rId44" Type="http://schemas.openxmlformats.org/officeDocument/2006/relationships/slideLayout" Target="../slideLayouts/slideLayout13.xml"/><Relationship Id="rId52" Type="http://schemas.openxmlformats.org/officeDocument/2006/relationships/image" Target="../media/image213.png"/><Relationship Id="rId60" Type="http://schemas.openxmlformats.org/officeDocument/2006/relationships/image" Target="../media/image215.png"/><Relationship Id="rId4" Type="http://schemas.openxmlformats.org/officeDocument/2006/relationships/tags" Target="../tags/tag122.xml"/><Relationship Id="rId9" Type="http://schemas.openxmlformats.org/officeDocument/2006/relationships/tags" Target="../tags/tag127.xml"/><Relationship Id="rId14" Type="http://schemas.openxmlformats.org/officeDocument/2006/relationships/tags" Target="../tags/tag132.xml"/><Relationship Id="rId22" Type="http://schemas.openxmlformats.org/officeDocument/2006/relationships/tags" Target="../tags/tag140.xml"/><Relationship Id="rId27" Type="http://schemas.openxmlformats.org/officeDocument/2006/relationships/tags" Target="../tags/tag145.xml"/><Relationship Id="rId30" Type="http://schemas.openxmlformats.org/officeDocument/2006/relationships/tags" Target="../tags/tag148.xml"/><Relationship Id="rId35" Type="http://schemas.openxmlformats.org/officeDocument/2006/relationships/tags" Target="../tags/tag153.xml"/><Relationship Id="rId43" Type="http://schemas.openxmlformats.org/officeDocument/2006/relationships/tags" Target="../tags/tag161.xml"/><Relationship Id="rId48" Type="http://schemas.openxmlformats.org/officeDocument/2006/relationships/image" Target="../media/image210.png"/><Relationship Id="rId56" Type="http://schemas.openxmlformats.org/officeDocument/2006/relationships/image" Target="../media/image252.png"/><Relationship Id="rId8" Type="http://schemas.openxmlformats.org/officeDocument/2006/relationships/tags" Target="../tags/tag126.xml"/><Relationship Id="rId51" Type="http://schemas.openxmlformats.org/officeDocument/2006/relationships/image" Target="../media/image212.png"/><Relationship Id="rId3" Type="http://schemas.openxmlformats.org/officeDocument/2006/relationships/tags" Target="../tags/tag121.xml"/><Relationship Id="rId12" Type="http://schemas.openxmlformats.org/officeDocument/2006/relationships/tags" Target="../tags/tag130.xml"/><Relationship Id="rId17" Type="http://schemas.openxmlformats.org/officeDocument/2006/relationships/tags" Target="../tags/tag135.xml"/><Relationship Id="rId25" Type="http://schemas.openxmlformats.org/officeDocument/2006/relationships/tags" Target="../tags/tag143.xml"/><Relationship Id="rId33" Type="http://schemas.openxmlformats.org/officeDocument/2006/relationships/tags" Target="../tags/tag151.xml"/><Relationship Id="rId38" Type="http://schemas.openxmlformats.org/officeDocument/2006/relationships/tags" Target="../tags/tag156.xml"/><Relationship Id="rId46" Type="http://schemas.openxmlformats.org/officeDocument/2006/relationships/image" Target="../media/image209.png"/><Relationship Id="rId59" Type="http://schemas.openxmlformats.org/officeDocument/2006/relationships/image" Target="../media/image255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13" Type="http://schemas.openxmlformats.org/officeDocument/2006/relationships/oleObject" Target="../embeddings/oleObject35.bin"/><Relationship Id="rId18" Type="http://schemas.openxmlformats.org/officeDocument/2006/relationships/oleObject" Target="../embeddings/oleObject40.bin"/><Relationship Id="rId3" Type="http://schemas.openxmlformats.org/officeDocument/2006/relationships/image" Target="../media/image270.png"/><Relationship Id="rId7" Type="http://schemas.openxmlformats.org/officeDocument/2006/relationships/oleObject" Target="../embeddings/oleObject29.bin"/><Relationship Id="rId12" Type="http://schemas.openxmlformats.org/officeDocument/2006/relationships/oleObject" Target="../embeddings/oleObject34.bin"/><Relationship Id="rId17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8.bin"/><Relationship Id="rId20" Type="http://schemas.openxmlformats.org/officeDocument/2006/relationships/oleObject" Target="../embeddings/oleObject42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8.bin"/><Relationship Id="rId11" Type="http://schemas.openxmlformats.org/officeDocument/2006/relationships/oleObject" Target="../embeddings/oleObject33.bin"/><Relationship Id="rId5" Type="http://schemas.openxmlformats.org/officeDocument/2006/relationships/image" Target="../media/image272.png"/><Relationship Id="rId15" Type="http://schemas.openxmlformats.org/officeDocument/2006/relationships/oleObject" Target="../embeddings/oleObject37.bin"/><Relationship Id="rId10" Type="http://schemas.openxmlformats.org/officeDocument/2006/relationships/oleObject" Target="../embeddings/oleObject32.bin"/><Relationship Id="rId19" Type="http://schemas.openxmlformats.org/officeDocument/2006/relationships/oleObject" Target="../embeddings/oleObject41.bin"/><Relationship Id="rId4" Type="http://schemas.openxmlformats.org/officeDocument/2006/relationships/image" Target="../media/image271.jpeg"/><Relationship Id="rId9" Type="http://schemas.openxmlformats.org/officeDocument/2006/relationships/oleObject" Target="../embeddings/oleObject31.bin"/><Relationship Id="rId14" Type="http://schemas.openxmlformats.org/officeDocument/2006/relationships/oleObject" Target="../embeddings/oleObject36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jpeg"/><Relationship Id="rId3" Type="http://schemas.openxmlformats.org/officeDocument/2006/relationships/tags" Target="../tags/tag4.xml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27.jpe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tags" Target="../tags/tag5.xml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8.xml"/><Relationship Id="rId7" Type="http://schemas.openxmlformats.org/officeDocument/2006/relationships/image" Target="../media/image23.jpe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.xml"/><Relationship Id="rId10" Type="http://schemas.openxmlformats.org/officeDocument/2006/relationships/image" Target="../media/image33.png"/><Relationship Id="rId4" Type="http://schemas.openxmlformats.org/officeDocument/2006/relationships/tags" Target="../tags/tag9.xml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484FEF-D8C6-4CD4-85AB-BE290F2D1558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438400"/>
            <a:ext cx="7772400" cy="1470025"/>
          </a:xfrm>
        </p:spPr>
        <p:txBody>
          <a:bodyPr/>
          <a:lstStyle/>
          <a:p>
            <a:pPr algn="ctr" eaLnBrk="1" hangingPunct="1"/>
            <a:r>
              <a:rPr lang="en-US" altLang="zh-CN" sz="3200" b="1" dirty="0" smtClean="0">
                <a:ea typeface="宋体" pitchFamily="2" charset="-122"/>
              </a:rPr>
              <a:t>Semantic Image Representation for Visual Recognition</a:t>
            </a:r>
            <a:endParaRPr lang="en-US" altLang="zh-CN" sz="2000" dirty="0" smtClean="0">
              <a:ea typeface="宋体" pitchFamily="2" charset="-122"/>
            </a:endParaRP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43400"/>
            <a:ext cx="7924800" cy="2133600"/>
          </a:xfrm>
        </p:spPr>
        <p:txBody>
          <a:bodyPr/>
          <a:lstStyle/>
          <a:p>
            <a:pPr eaLnBrk="1" hangingPunct="1"/>
            <a:endParaRPr lang="en-US" altLang="zh-CN" sz="2000" dirty="0" smtClean="0">
              <a:ea typeface="宋体" pitchFamily="2" charset="-122"/>
            </a:endParaRPr>
          </a:p>
          <a:p>
            <a:pPr eaLnBrk="1" hangingPunct="1"/>
            <a:endParaRPr lang="en-US" altLang="zh-CN" sz="2000" dirty="0" smtClean="0">
              <a:ea typeface="宋体" pitchFamily="2" charset="-122"/>
            </a:endParaRPr>
          </a:p>
          <a:p>
            <a:pPr eaLnBrk="1" hangingPunct="1"/>
            <a:r>
              <a:rPr lang="en-US" altLang="zh-C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rPr>
              <a:t>Nikhil </a:t>
            </a:r>
            <a:r>
              <a:rPr lang="en-US" altLang="zh-CN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rPr>
              <a:t>Rasiwasia</a:t>
            </a:r>
            <a:r>
              <a:rPr lang="en-US" altLang="zh-CN" sz="2000" dirty="0" smtClean="0">
                <a:ea typeface="宋体" pitchFamily="2" charset="-122"/>
              </a:rPr>
              <a:t>, </a:t>
            </a:r>
            <a:r>
              <a:rPr lang="en-US" altLang="zh-CN" sz="2000" dirty="0" err="1" smtClean="0">
                <a:ea typeface="宋体" pitchFamily="2" charset="-122"/>
              </a:rPr>
              <a:t>Nuno</a:t>
            </a:r>
            <a:r>
              <a:rPr lang="en-US" altLang="zh-CN" sz="2000" dirty="0" smtClean="0">
                <a:ea typeface="宋体" pitchFamily="2" charset="-122"/>
              </a:rPr>
              <a:t> </a:t>
            </a:r>
            <a:r>
              <a:rPr lang="en-US" altLang="zh-CN" sz="2000" dirty="0" err="1" smtClean="0">
                <a:ea typeface="宋体" pitchFamily="2" charset="-122"/>
              </a:rPr>
              <a:t>Vasconcelos</a:t>
            </a:r>
            <a:endParaRPr lang="en-US" altLang="zh-CN" sz="2000" dirty="0" smtClean="0">
              <a:ea typeface="宋体" pitchFamily="2" charset="-122"/>
            </a:endParaRPr>
          </a:p>
          <a:p>
            <a:pPr eaLnBrk="1" hangingPunct="1"/>
            <a:r>
              <a:rPr lang="en-US" altLang="zh-CN" sz="2000" dirty="0" smtClean="0">
                <a:ea typeface="宋体" pitchFamily="2" charset="-122"/>
              </a:rPr>
              <a:t>Statistical Visual Computing Laboratory</a:t>
            </a:r>
          </a:p>
          <a:p>
            <a:pPr eaLnBrk="1" hangingPunct="1"/>
            <a:r>
              <a:rPr lang="en-US" altLang="zh-CN" sz="2000" dirty="0" smtClean="0">
                <a:ea typeface="宋体" pitchFamily="2" charset="-122"/>
              </a:rPr>
              <a:t>University of California, San Diego</a:t>
            </a:r>
          </a:p>
          <a:p>
            <a:pPr eaLnBrk="1" hangingPunct="1"/>
            <a:endParaRPr lang="en-US" altLang="zh-CN" sz="2000" dirty="0" smtClean="0">
              <a:ea typeface="宋体" pitchFamily="2" charset="-122"/>
            </a:endParaRPr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1905000" y="381000"/>
            <a:ext cx="52578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i="0" dirty="0" smtClean="0"/>
              <a:t>Thesis Defense</a:t>
            </a:r>
            <a:endParaRPr lang="en-US" sz="2000" i="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395029-08C1-4496-B717-C3C874748B7C}" type="slidenum">
              <a:rPr lang="en-US"/>
              <a:pPr/>
              <a:t>10</a:t>
            </a:fld>
            <a:endParaRPr lang="en-US"/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792162"/>
          </a:xfrm>
        </p:spPr>
        <p:txBody>
          <a:bodyPr/>
          <a:lstStyle/>
          <a:p>
            <a:r>
              <a:rPr lang="en-US" sz="3200" dirty="0" smtClean="0"/>
              <a:t>Bag-of-words</a:t>
            </a:r>
            <a:endParaRPr lang="en-US" sz="3200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r>
              <a:rPr lang="en-US" sz="1800" dirty="0" smtClean="0"/>
              <a:t>Quantize feature space     into      unique bins</a:t>
            </a:r>
          </a:p>
          <a:p>
            <a:pPr lvl="1"/>
            <a:r>
              <a:rPr lang="en-US" sz="1600" dirty="0" smtClean="0"/>
              <a:t>Usually K-means clustering</a:t>
            </a:r>
          </a:p>
          <a:p>
            <a:pPr lvl="1"/>
            <a:r>
              <a:rPr lang="en-US" sz="1600" dirty="0" smtClean="0"/>
              <a:t>Each bin, represented by its </a:t>
            </a:r>
            <a:r>
              <a:rPr lang="en-US" sz="1600" dirty="0" err="1" smtClean="0"/>
              <a:t>centroid</a:t>
            </a:r>
            <a:r>
              <a:rPr lang="en-US" sz="1600" dirty="0" smtClean="0"/>
              <a:t> </a:t>
            </a:r>
            <a:br>
              <a:rPr lang="en-US" sz="1600" dirty="0" smtClean="0"/>
            </a:br>
            <a:r>
              <a:rPr lang="en-US" sz="1600" dirty="0" smtClean="0"/>
              <a:t>is called a </a:t>
            </a:r>
            <a:r>
              <a:rPr lang="en-US" sz="1600" b="1" dirty="0" smtClean="0">
                <a:solidFill>
                  <a:srgbClr val="800000"/>
                </a:solidFill>
              </a:rPr>
              <a:t>visual-word</a:t>
            </a:r>
            <a:endParaRPr lang="en-US" sz="1600" b="1" i="1" dirty="0" smtClean="0">
              <a:solidFill>
                <a:srgbClr val="800000"/>
              </a:solidFill>
            </a:endParaRPr>
          </a:p>
          <a:p>
            <a:pPr lvl="1"/>
            <a:r>
              <a:rPr lang="en-US" sz="1600" dirty="0" smtClean="0"/>
              <a:t>A </a:t>
            </a:r>
            <a:r>
              <a:rPr lang="en-US" sz="1600" dirty="0"/>
              <a:t>collection of </a:t>
            </a:r>
            <a:r>
              <a:rPr lang="en-US" sz="1600" dirty="0" smtClean="0"/>
              <a:t>visual-words forms a </a:t>
            </a:r>
            <a:r>
              <a:rPr lang="en-US" sz="1600" b="1" dirty="0" smtClean="0">
                <a:solidFill>
                  <a:srgbClr val="800000"/>
                </a:solidFill>
              </a:rPr>
              <a:t>codebook</a:t>
            </a:r>
            <a:r>
              <a:rPr lang="en-US" sz="1600" dirty="0" smtClean="0">
                <a:solidFill>
                  <a:srgbClr val="800000"/>
                </a:solidFill>
              </a:rPr>
              <a:t>, </a:t>
            </a:r>
          </a:p>
          <a:p>
            <a:pPr lvl="1"/>
            <a:endParaRPr lang="en-US" sz="1600" dirty="0">
              <a:solidFill>
                <a:srgbClr val="800000"/>
              </a:solidFill>
            </a:endParaRPr>
          </a:p>
          <a:p>
            <a:r>
              <a:rPr lang="en-US" sz="1800" dirty="0" smtClean="0"/>
              <a:t>Each feature vector                               is </a:t>
            </a:r>
            <a:r>
              <a:rPr lang="en-US" sz="1800" dirty="0" smtClean="0">
                <a:solidFill>
                  <a:srgbClr val="800000"/>
                </a:solidFill>
              </a:rPr>
              <a:t>mapped to its closest </a:t>
            </a:r>
            <a:r>
              <a:rPr lang="en-US" sz="1800" dirty="0" smtClean="0"/>
              <a:t>visual word</a:t>
            </a:r>
          </a:p>
          <a:p>
            <a:r>
              <a:rPr lang="en-US" sz="1800" dirty="0" smtClean="0"/>
              <a:t>An image is represented as a </a:t>
            </a:r>
            <a:r>
              <a:rPr lang="en-US" sz="1800" dirty="0" smtClean="0">
                <a:solidFill>
                  <a:srgbClr val="800000"/>
                </a:solidFill>
              </a:rPr>
              <a:t>collection of visual words</a:t>
            </a:r>
            <a:r>
              <a:rPr lang="en-US" sz="1800" dirty="0" smtClean="0"/>
              <a:t>,</a:t>
            </a:r>
          </a:p>
          <a:p>
            <a:endParaRPr lang="en-US" sz="1800" dirty="0" smtClean="0"/>
          </a:p>
          <a:p>
            <a:pPr>
              <a:lnSpc>
                <a:spcPct val="200000"/>
              </a:lnSpc>
            </a:pPr>
            <a:r>
              <a:rPr lang="en-US" sz="1800" dirty="0" smtClean="0"/>
              <a:t>Also as a frequency count over the visual word codebook  </a:t>
            </a:r>
            <a:endParaRPr lang="en-US" sz="1800" dirty="0">
              <a:solidFill>
                <a:srgbClr val="800000"/>
              </a:solidFill>
            </a:endParaRPr>
          </a:p>
          <a:p>
            <a:endParaRPr lang="en-US" sz="1800" i="1" dirty="0">
              <a:solidFill>
                <a:srgbClr val="800000"/>
              </a:solidFill>
            </a:endParaRPr>
          </a:p>
          <a:p>
            <a:pPr>
              <a:buNone/>
            </a:pPr>
            <a:endParaRPr lang="en-US" sz="1800" dirty="0">
              <a:solidFill>
                <a:srgbClr val="800000"/>
              </a:solidFill>
            </a:endParaRPr>
          </a:p>
        </p:txBody>
      </p:sp>
      <p:grpSp>
        <p:nvGrpSpPr>
          <p:cNvPr id="2" name="Group 78"/>
          <p:cNvGrpSpPr/>
          <p:nvPr/>
        </p:nvGrpSpPr>
        <p:grpSpPr>
          <a:xfrm>
            <a:off x="1981200" y="4953000"/>
            <a:ext cx="4572000" cy="1458686"/>
            <a:chOff x="2057400" y="4942114"/>
            <a:chExt cx="4572000" cy="1458686"/>
          </a:xfrm>
        </p:grpSpPr>
        <p:sp>
          <p:nvSpPr>
            <p:cNvPr id="125" name="Rectangle 4"/>
            <p:cNvSpPr>
              <a:spLocks noChangeArrowheads="1"/>
            </p:cNvSpPr>
            <p:nvPr/>
          </p:nvSpPr>
          <p:spPr bwMode="auto">
            <a:xfrm>
              <a:off x="2057400" y="4942114"/>
              <a:ext cx="4572000" cy="1458686"/>
            </a:xfrm>
            <a:prstGeom prst="rect">
              <a:avLst/>
            </a:prstGeom>
            <a:solidFill>
              <a:srgbClr val="E4E4E4"/>
            </a:solidFill>
            <a:ln w="19050">
              <a:solidFill>
                <a:srgbClr val="800000"/>
              </a:solidFill>
              <a:prstDash val="lg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77"/>
            <p:cNvGrpSpPr/>
            <p:nvPr/>
          </p:nvGrpSpPr>
          <p:grpSpPr>
            <a:xfrm>
              <a:off x="2246346" y="5054321"/>
              <a:ext cx="4189668" cy="1234273"/>
              <a:chOff x="2246346" y="5054321"/>
              <a:chExt cx="4189668" cy="1234273"/>
            </a:xfrm>
          </p:grpSpPr>
          <p:grpSp>
            <p:nvGrpSpPr>
              <p:cNvPr id="4" name="Group 21"/>
              <p:cNvGrpSpPr>
                <a:grpSpLocks/>
              </p:cNvGrpSpPr>
              <p:nvPr/>
            </p:nvGrpSpPr>
            <p:grpSpPr bwMode="auto">
              <a:xfrm>
                <a:off x="4267200" y="5181600"/>
                <a:ext cx="2168814" cy="727217"/>
                <a:chOff x="3360" y="1872"/>
                <a:chExt cx="2112" cy="756"/>
              </a:xfrm>
            </p:grpSpPr>
            <p:grpSp>
              <p:nvGrpSpPr>
                <p:cNvPr id="5" name="Group 22"/>
                <p:cNvGrpSpPr>
                  <a:grpSpLocks/>
                </p:cNvGrpSpPr>
                <p:nvPr/>
              </p:nvGrpSpPr>
              <p:grpSpPr bwMode="auto">
                <a:xfrm>
                  <a:off x="3370" y="2537"/>
                  <a:ext cx="2093" cy="91"/>
                  <a:chOff x="3370" y="2537"/>
                  <a:chExt cx="2093" cy="91"/>
                </a:xfrm>
              </p:grpSpPr>
              <p:pic>
                <p:nvPicPr>
                  <p:cNvPr id="93207" name="Picture 23"/>
                  <p:cNvPicPr>
                    <a:picLocks noChangeAspect="1" noChangeArrowheads="1"/>
                  </p:cNvPicPr>
                  <p:nvPr/>
                </p:nvPicPr>
                <p:blipFill>
                  <a:blip r:embed="rId10" cstate="print"/>
                  <a:srcRect/>
                  <a:stretch>
                    <a:fillRect/>
                  </a:stretch>
                </p:blipFill>
                <p:spPr bwMode="auto">
                  <a:xfrm>
                    <a:off x="3945" y="2542"/>
                    <a:ext cx="81" cy="81"/>
                  </a:xfrm>
                  <a:prstGeom prst="rect">
                    <a:avLst/>
                  </a:prstGeom>
                  <a:noFill/>
                  <a:ln w="12700" cap="flat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93208" name="Picture 24"/>
                  <p:cNvPicPr>
                    <a:picLocks noChangeAspect="1" noChangeArrowheads="1"/>
                  </p:cNvPicPr>
                  <p:nvPr/>
                </p:nvPicPr>
                <p:blipFill>
                  <a:blip r:embed="rId11" cstate="print"/>
                  <a:srcRect/>
                  <a:stretch>
                    <a:fillRect/>
                  </a:stretch>
                </p:blipFill>
                <p:spPr bwMode="auto">
                  <a:xfrm>
                    <a:off x="4368" y="2544"/>
                    <a:ext cx="81" cy="77"/>
                  </a:xfrm>
                  <a:prstGeom prst="rect">
                    <a:avLst/>
                  </a:prstGeom>
                  <a:noFill/>
                  <a:ln w="12700" cap="flat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93209" name="Picture 25"/>
                  <p:cNvPicPr>
                    <a:picLocks noChangeAspect="1" noChangeArrowheads="1"/>
                  </p:cNvPicPr>
                  <p:nvPr/>
                </p:nvPicPr>
                <p:blipFill>
                  <a:blip r:embed="rId12" cstate="print"/>
                  <a:srcRect/>
                  <a:stretch>
                    <a:fillRect/>
                  </a:stretch>
                </p:blipFill>
                <p:spPr bwMode="auto">
                  <a:xfrm>
                    <a:off x="4942" y="2540"/>
                    <a:ext cx="81" cy="86"/>
                  </a:xfrm>
                  <a:prstGeom prst="rect">
                    <a:avLst/>
                  </a:prstGeom>
                  <a:noFill/>
                  <a:ln w="12700" cap="flat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93210" name="Picture 26"/>
                  <p:cNvPicPr>
                    <a:picLocks noChangeAspect="1" noChangeArrowheads="1"/>
                  </p:cNvPicPr>
                  <p:nvPr/>
                </p:nvPicPr>
                <p:blipFill>
                  <a:blip r:embed="rId13" cstate="print"/>
                  <a:srcRect/>
                  <a:stretch>
                    <a:fillRect/>
                  </a:stretch>
                </p:blipFill>
                <p:spPr bwMode="auto">
                  <a:xfrm>
                    <a:off x="3370" y="2541"/>
                    <a:ext cx="88" cy="85"/>
                  </a:xfrm>
                  <a:prstGeom prst="rect">
                    <a:avLst/>
                  </a:prstGeom>
                  <a:noFill/>
                  <a:ln w="12700" cap="flat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93211" name="Picture 27"/>
                  <p:cNvPicPr>
                    <a:picLocks noChangeAspect="1" noChangeArrowheads="1"/>
                  </p:cNvPicPr>
                  <p:nvPr/>
                </p:nvPicPr>
                <p:blipFill>
                  <a:blip r:embed="rId14" cstate="print"/>
                  <a:srcRect/>
                  <a:stretch>
                    <a:fillRect/>
                  </a:stretch>
                </p:blipFill>
                <p:spPr bwMode="auto">
                  <a:xfrm>
                    <a:off x="4082" y="2544"/>
                    <a:ext cx="88" cy="77"/>
                  </a:xfrm>
                  <a:prstGeom prst="rect">
                    <a:avLst/>
                  </a:prstGeom>
                  <a:noFill/>
                  <a:ln w="12700" cap="flat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93212" name="Picture 28"/>
                  <p:cNvPicPr>
                    <a:picLocks noChangeAspect="1" noChangeArrowheads="1"/>
                  </p:cNvPicPr>
                  <p:nvPr/>
                </p:nvPicPr>
                <p:blipFill>
                  <a:blip r:embed="rId15" cstate="print"/>
                  <a:srcRect/>
                  <a:stretch>
                    <a:fillRect/>
                  </a:stretch>
                </p:blipFill>
                <p:spPr bwMode="auto">
                  <a:xfrm>
                    <a:off x="4651" y="2542"/>
                    <a:ext cx="88" cy="81"/>
                  </a:xfrm>
                  <a:prstGeom prst="rect">
                    <a:avLst/>
                  </a:prstGeom>
                  <a:noFill/>
                  <a:ln w="12700" cap="flat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93213" name="Picture 29"/>
                  <p:cNvPicPr>
                    <a:picLocks noChangeAspect="1" noChangeArrowheads="1"/>
                  </p:cNvPicPr>
                  <p:nvPr/>
                </p:nvPicPr>
                <p:blipFill>
                  <a:blip r:embed="rId16" cstate="print"/>
                  <a:srcRect/>
                  <a:stretch>
                    <a:fillRect/>
                  </a:stretch>
                </p:blipFill>
                <p:spPr bwMode="auto">
                  <a:xfrm>
                    <a:off x="4225" y="2542"/>
                    <a:ext cx="87" cy="81"/>
                  </a:xfrm>
                  <a:prstGeom prst="rect">
                    <a:avLst/>
                  </a:prstGeom>
                  <a:noFill/>
                  <a:ln w="12700" cap="flat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93214" name="Picture 30"/>
                  <p:cNvPicPr>
                    <a:picLocks noChangeAspect="1" noChangeArrowheads="1"/>
                  </p:cNvPicPr>
                  <p:nvPr/>
                </p:nvPicPr>
                <p:blipFill>
                  <a:blip r:embed="rId17" cstate="print"/>
                  <a:srcRect/>
                  <a:stretch>
                    <a:fillRect/>
                  </a:stretch>
                </p:blipFill>
                <p:spPr bwMode="auto">
                  <a:xfrm>
                    <a:off x="3802" y="2542"/>
                    <a:ext cx="87" cy="81"/>
                  </a:xfrm>
                  <a:prstGeom prst="rect">
                    <a:avLst/>
                  </a:prstGeom>
                  <a:noFill/>
                  <a:ln w="12700" cap="flat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93215" name="Picture 31"/>
                  <p:cNvPicPr>
                    <a:picLocks noChangeAspect="1" noChangeArrowheads="1"/>
                  </p:cNvPicPr>
                  <p:nvPr/>
                </p:nvPicPr>
                <p:blipFill>
                  <a:blip r:embed="rId18" cstate="print"/>
                  <a:srcRect/>
                  <a:stretch>
                    <a:fillRect/>
                  </a:stretch>
                </p:blipFill>
                <p:spPr bwMode="auto">
                  <a:xfrm>
                    <a:off x="3660" y="2539"/>
                    <a:ext cx="87" cy="87"/>
                  </a:xfrm>
                  <a:prstGeom prst="rect">
                    <a:avLst/>
                  </a:prstGeom>
                  <a:noFill/>
                  <a:ln w="12700" cap="flat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93216" name="Picture 32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>
                    <a:off x="3513" y="2539"/>
                    <a:ext cx="91" cy="87"/>
                  </a:xfrm>
                  <a:prstGeom prst="rect">
                    <a:avLst/>
                  </a:prstGeom>
                  <a:noFill/>
                  <a:ln w="12700" cap="flat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93217" name="Picture 33"/>
                  <p:cNvPicPr>
                    <a:picLocks noChangeAspect="1" noChangeArrowheads="1"/>
                  </p:cNvPicPr>
                  <p:nvPr/>
                </p:nvPicPr>
                <p:blipFill>
                  <a:blip r:embed="rId20" cstate="print"/>
                  <a:srcRect/>
                  <a:stretch>
                    <a:fillRect/>
                  </a:stretch>
                </p:blipFill>
                <p:spPr bwMode="auto">
                  <a:xfrm>
                    <a:off x="5372" y="2540"/>
                    <a:ext cx="91" cy="85"/>
                  </a:xfrm>
                  <a:prstGeom prst="rect">
                    <a:avLst/>
                  </a:prstGeom>
                  <a:noFill/>
                  <a:ln w="12700" cap="flat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93218" name="Picture 34"/>
                  <p:cNvPicPr>
                    <a:picLocks noChangeAspect="1" noChangeArrowheads="1"/>
                  </p:cNvPicPr>
                  <p:nvPr/>
                </p:nvPicPr>
                <p:blipFill>
                  <a:blip r:embed="rId21" cstate="print"/>
                  <a:srcRect/>
                  <a:stretch>
                    <a:fillRect/>
                  </a:stretch>
                </p:blipFill>
                <p:spPr bwMode="auto">
                  <a:xfrm>
                    <a:off x="5225" y="2542"/>
                    <a:ext cx="91" cy="82"/>
                  </a:xfrm>
                  <a:prstGeom prst="rect">
                    <a:avLst/>
                  </a:prstGeom>
                  <a:noFill/>
                  <a:ln w="12700" cap="flat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93219" name="Picture 35"/>
                  <p:cNvPicPr>
                    <a:picLocks noChangeAspect="1" noChangeArrowheads="1"/>
                  </p:cNvPicPr>
                  <p:nvPr/>
                </p:nvPicPr>
                <p:blipFill>
                  <a:blip r:embed="rId22" cstate="print"/>
                  <a:srcRect/>
                  <a:stretch>
                    <a:fillRect/>
                  </a:stretch>
                </p:blipFill>
                <p:spPr bwMode="auto">
                  <a:xfrm>
                    <a:off x="4505" y="2537"/>
                    <a:ext cx="91" cy="91"/>
                  </a:xfrm>
                  <a:prstGeom prst="rect">
                    <a:avLst/>
                  </a:prstGeom>
                  <a:noFill/>
                  <a:ln w="12700" cap="flat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93220" name="Picture 36"/>
                  <p:cNvPicPr>
                    <a:picLocks noChangeAspect="1" noChangeArrowheads="1"/>
                  </p:cNvPicPr>
                  <p:nvPr/>
                </p:nvPicPr>
                <p:blipFill>
                  <a:blip r:embed="rId23" cstate="print"/>
                  <a:srcRect/>
                  <a:stretch>
                    <a:fillRect/>
                  </a:stretch>
                </p:blipFill>
                <p:spPr bwMode="auto">
                  <a:xfrm>
                    <a:off x="4795" y="2541"/>
                    <a:ext cx="91" cy="83"/>
                  </a:xfrm>
                  <a:prstGeom prst="rect">
                    <a:avLst/>
                  </a:prstGeom>
                  <a:noFill/>
                  <a:ln w="12700" cap="flat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93221" name="Picture 37"/>
                  <p:cNvPicPr>
                    <a:picLocks noChangeAspect="1" noChangeArrowheads="1"/>
                  </p:cNvPicPr>
                  <p:nvPr/>
                </p:nvPicPr>
                <p:blipFill>
                  <a:blip r:embed="rId24" cstate="print"/>
                  <a:srcRect/>
                  <a:stretch>
                    <a:fillRect/>
                  </a:stretch>
                </p:blipFill>
                <p:spPr bwMode="auto">
                  <a:xfrm>
                    <a:off x="5078" y="2540"/>
                    <a:ext cx="91" cy="86"/>
                  </a:xfrm>
                  <a:prstGeom prst="rect">
                    <a:avLst/>
                  </a:prstGeom>
                  <a:noFill/>
                  <a:ln w="12700" cap="flat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</p:pic>
            </p:grpSp>
            <p:sp>
              <p:nvSpPr>
                <p:cNvPr id="93222" name="Rectangle 38"/>
                <p:cNvSpPr>
                  <a:spLocks noChangeArrowheads="1"/>
                </p:cNvSpPr>
                <p:nvPr/>
              </p:nvSpPr>
              <p:spPr bwMode="auto">
                <a:xfrm>
                  <a:off x="3360" y="2256"/>
                  <a:ext cx="96" cy="240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223" name="Rectangle 39"/>
                <p:cNvSpPr>
                  <a:spLocks noChangeArrowheads="1"/>
                </p:cNvSpPr>
                <p:nvPr/>
              </p:nvSpPr>
              <p:spPr bwMode="auto">
                <a:xfrm>
                  <a:off x="3504" y="2400"/>
                  <a:ext cx="96" cy="96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/>
                  <a:endParaRPr lang="en-US"/>
                </a:p>
              </p:txBody>
            </p:sp>
            <p:sp>
              <p:nvSpPr>
                <p:cNvPr id="93224" name="Rectangle 40"/>
                <p:cNvSpPr>
                  <a:spLocks noChangeArrowheads="1"/>
                </p:cNvSpPr>
                <p:nvPr/>
              </p:nvSpPr>
              <p:spPr bwMode="auto">
                <a:xfrm>
                  <a:off x="3648" y="2016"/>
                  <a:ext cx="96" cy="480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225" name="Rectangle 41"/>
                <p:cNvSpPr>
                  <a:spLocks noChangeArrowheads="1"/>
                </p:cNvSpPr>
                <p:nvPr/>
              </p:nvSpPr>
              <p:spPr bwMode="auto">
                <a:xfrm>
                  <a:off x="3792" y="2400"/>
                  <a:ext cx="96" cy="96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/>
                  <a:endParaRPr lang="en-US"/>
                </a:p>
              </p:txBody>
            </p:sp>
            <p:sp>
              <p:nvSpPr>
                <p:cNvPr id="93226" name="Rectangle 42"/>
                <p:cNvSpPr>
                  <a:spLocks noChangeArrowheads="1"/>
                </p:cNvSpPr>
                <p:nvPr/>
              </p:nvSpPr>
              <p:spPr bwMode="auto">
                <a:xfrm>
                  <a:off x="3936" y="1872"/>
                  <a:ext cx="96" cy="624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227" name="Rectangle 43"/>
                <p:cNvSpPr>
                  <a:spLocks noChangeArrowheads="1"/>
                </p:cNvSpPr>
                <p:nvPr/>
              </p:nvSpPr>
              <p:spPr bwMode="auto">
                <a:xfrm>
                  <a:off x="4080" y="2400"/>
                  <a:ext cx="96" cy="96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/>
                  <a:endParaRPr lang="en-US"/>
                </a:p>
              </p:txBody>
            </p:sp>
            <p:sp>
              <p:nvSpPr>
                <p:cNvPr id="93228" name="Rectangle 44"/>
                <p:cNvSpPr>
                  <a:spLocks noChangeArrowheads="1"/>
                </p:cNvSpPr>
                <p:nvPr/>
              </p:nvSpPr>
              <p:spPr bwMode="auto">
                <a:xfrm>
                  <a:off x="4224" y="2256"/>
                  <a:ext cx="96" cy="240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229" name="Rectangle 45"/>
                <p:cNvSpPr>
                  <a:spLocks noChangeArrowheads="1"/>
                </p:cNvSpPr>
                <p:nvPr/>
              </p:nvSpPr>
              <p:spPr bwMode="auto">
                <a:xfrm>
                  <a:off x="4368" y="2400"/>
                  <a:ext cx="96" cy="96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/>
                  <a:endParaRPr lang="en-US"/>
                </a:p>
              </p:txBody>
            </p:sp>
            <p:sp>
              <p:nvSpPr>
                <p:cNvPr id="93230" name="Rectangle 46"/>
                <p:cNvSpPr>
                  <a:spLocks noChangeArrowheads="1"/>
                </p:cNvSpPr>
                <p:nvPr/>
              </p:nvSpPr>
              <p:spPr bwMode="auto">
                <a:xfrm>
                  <a:off x="4512" y="2256"/>
                  <a:ext cx="96" cy="240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231" name="Rectangle 47"/>
                <p:cNvSpPr>
                  <a:spLocks noChangeArrowheads="1"/>
                </p:cNvSpPr>
                <p:nvPr/>
              </p:nvSpPr>
              <p:spPr bwMode="auto">
                <a:xfrm>
                  <a:off x="4656" y="2016"/>
                  <a:ext cx="96" cy="480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/>
                  <a:endParaRPr lang="en-US"/>
                </a:p>
              </p:txBody>
            </p:sp>
            <p:sp>
              <p:nvSpPr>
                <p:cNvPr id="93232" name="Rectangle 48"/>
                <p:cNvSpPr>
                  <a:spLocks noChangeArrowheads="1"/>
                </p:cNvSpPr>
                <p:nvPr/>
              </p:nvSpPr>
              <p:spPr bwMode="auto">
                <a:xfrm>
                  <a:off x="4800" y="2256"/>
                  <a:ext cx="96" cy="240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233" name="Rectangle 49"/>
                <p:cNvSpPr>
                  <a:spLocks noChangeArrowheads="1"/>
                </p:cNvSpPr>
                <p:nvPr/>
              </p:nvSpPr>
              <p:spPr bwMode="auto">
                <a:xfrm>
                  <a:off x="4944" y="2400"/>
                  <a:ext cx="96" cy="96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/>
                  <a:endParaRPr lang="en-US"/>
                </a:p>
              </p:txBody>
            </p:sp>
            <p:sp>
              <p:nvSpPr>
                <p:cNvPr id="93234" name="Rectangle 50"/>
                <p:cNvSpPr>
                  <a:spLocks noChangeArrowheads="1"/>
                </p:cNvSpPr>
                <p:nvPr/>
              </p:nvSpPr>
              <p:spPr bwMode="auto">
                <a:xfrm>
                  <a:off x="5088" y="2256"/>
                  <a:ext cx="96" cy="240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/>
                  <a:endParaRPr lang="en-US"/>
                </a:p>
              </p:txBody>
            </p:sp>
            <p:sp>
              <p:nvSpPr>
                <p:cNvPr id="93235" name="Rectangle 51"/>
                <p:cNvSpPr>
                  <a:spLocks noChangeArrowheads="1"/>
                </p:cNvSpPr>
                <p:nvPr/>
              </p:nvSpPr>
              <p:spPr bwMode="auto">
                <a:xfrm>
                  <a:off x="5232" y="2400"/>
                  <a:ext cx="96" cy="96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236" name="Rectangle 52"/>
                <p:cNvSpPr>
                  <a:spLocks noChangeArrowheads="1"/>
                </p:cNvSpPr>
                <p:nvPr/>
              </p:nvSpPr>
              <p:spPr bwMode="auto">
                <a:xfrm>
                  <a:off x="5376" y="2256"/>
                  <a:ext cx="96" cy="240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/>
                  <a:endParaRPr lang="en-US"/>
                </a:p>
              </p:txBody>
            </p:sp>
          </p:grpSp>
          <p:cxnSp>
            <p:nvCxnSpPr>
              <p:cNvPr id="122" name="Straight Arrow Connector 121"/>
              <p:cNvCxnSpPr/>
              <p:nvPr/>
            </p:nvCxnSpPr>
            <p:spPr bwMode="auto">
              <a:xfrm>
                <a:off x="3612108" y="5624974"/>
                <a:ext cx="595348" cy="1588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80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pic>
            <p:nvPicPr>
              <p:cNvPr id="123" name="Picture 100" descr="Z:\Publications\ongoing\nikux\MIR\figures\street\MITstreet_0278.jpg"/>
              <p:cNvPicPr>
                <a:picLocks noChangeAspect="1" noChangeArrowheads="1"/>
              </p:cNvPicPr>
              <p:nvPr/>
            </p:nvPicPr>
            <p:blipFill>
              <a:blip r:embed="rId25" cstate="print">
                <a:lum bright="10000" contrast="10000"/>
              </a:blip>
              <a:srcRect/>
              <a:stretch>
                <a:fillRect/>
              </a:stretch>
            </p:blipFill>
            <p:spPr bwMode="auto">
              <a:xfrm>
                <a:off x="2246346" y="5054321"/>
                <a:ext cx="1227009" cy="123427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</p:grpSp>
      </p:grpSp>
      <p:grpSp>
        <p:nvGrpSpPr>
          <p:cNvPr id="6" name="Group 75"/>
          <p:cNvGrpSpPr/>
          <p:nvPr/>
        </p:nvGrpSpPr>
        <p:grpSpPr>
          <a:xfrm>
            <a:off x="6324600" y="228600"/>
            <a:ext cx="2209800" cy="1919957"/>
            <a:chOff x="6705600" y="1066800"/>
            <a:chExt cx="2209800" cy="1919957"/>
          </a:xfrm>
        </p:grpSpPr>
        <p:grpSp>
          <p:nvGrpSpPr>
            <p:cNvPr id="7" name="Group 118"/>
            <p:cNvGrpSpPr/>
            <p:nvPr/>
          </p:nvGrpSpPr>
          <p:grpSpPr>
            <a:xfrm>
              <a:off x="6705600" y="1113904"/>
              <a:ext cx="2209800" cy="1872853"/>
              <a:chOff x="6705600" y="1113904"/>
              <a:chExt cx="2209800" cy="1872853"/>
            </a:xfrm>
          </p:grpSpPr>
          <p:sp>
            <p:nvSpPr>
              <p:cNvPr id="92" name="Oval 13108"/>
              <p:cNvSpPr>
                <a:spLocks noChangeArrowheads="1"/>
              </p:cNvSpPr>
              <p:nvPr/>
            </p:nvSpPr>
            <p:spPr bwMode="auto">
              <a:xfrm rot="20974236">
                <a:off x="7273528" y="1113904"/>
                <a:ext cx="592931" cy="794544"/>
              </a:xfrm>
              <a:prstGeom prst="ellipse">
                <a:avLst/>
              </a:prstGeom>
              <a:solidFill>
                <a:srgbClr val="99CCFF">
                  <a:alpha val="39999"/>
                </a:srgbClr>
              </a:solidFill>
              <a:ln w="2540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" name="Oval 13109"/>
              <p:cNvSpPr>
                <a:spLocks noChangeArrowheads="1"/>
              </p:cNvSpPr>
              <p:nvPr/>
            </p:nvSpPr>
            <p:spPr bwMode="auto">
              <a:xfrm rot="1942517">
                <a:off x="7930753" y="1937684"/>
                <a:ext cx="678656" cy="792824"/>
              </a:xfrm>
              <a:prstGeom prst="ellipse">
                <a:avLst/>
              </a:prstGeom>
              <a:solidFill>
                <a:schemeClr val="bg1">
                  <a:alpha val="70195"/>
                </a:schemeClr>
              </a:solidFill>
              <a:ln w="2540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" name="Oval 13110"/>
              <p:cNvSpPr>
                <a:spLocks noChangeArrowheads="1"/>
              </p:cNvSpPr>
              <p:nvPr/>
            </p:nvSpPr>
            <p:spPr bwMode="auto">
              <a:xfrm rot="20076507">
                <a:off x="6934200" y="2193933"/>
                <a:ext cx="592931" cy="792824"/>
              </a:xfrm>
              <a:prstGeom prst="ellipse">
                <a:avLst/>
              </a:prstGeom>
              <a:solidFill>
                <a:srgbClr val="CCFFCC">
                  <a:alpha val="39999"/>
                </a:srgbClr>
              </a:solidFill>
              <a:ln w="2540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" name="Group 13111"/>
              <p:cNvGrpSpPr>
                <a:grpSpLocks/>
              </p:cNvGrpSpPr>
              <p:nvPr/>
            </p:nvGrpSpPr>
            <p:grpSpPr bwMode="auto">
              <a:xfrm>
                <a:off x="6705600" y="1393304"/>
                <a:ext cx="2209800" cy="1403350"/>
                <a:chOff x="720" y="3120"/>
                <a:chExt cx="864" cy="816"/>
              </a:xfrm>
            </p:grpSpPr>
            <p:sp>
              <p:nvSpPr>
                <p:cNvPr id="116" name="Line 13112"/>
                <p:cNvSpPr>
                  <a:spLocks noChangeShapeType="1"/>
                </p:cNvSpPr>
                <p:nvPr/>
              </p:nvSpPr>
              <p:spPr bwMode="auto">
                <a:xfrm>
                  <a:off x="912" y="3696"/>
                  <a:ext cx="672" cy="0"/>
                </a:xfrm>
                <a:prstGeom prst="line">
                  <a:avLst/>
                </a:prstGeom>
                <a:noFill/>
                <a:ln w="25400">
                  <a:solidFill>
                    <a:srgbClr val="8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" name="Line 13113"/>
                <p:cNvSpPr>
                  <a:spLocks noChangeShapeType="1"/>
                </p:cNvSpPr>
                <p:nvPr/>
              </p:nvSpPr>
              <p:spPr bwMode="auto">
                <a:xfrm flipH="1">
                  <a:off x="720" y="3696"/>
                  <a:ext cx="192" cy="240"/>
                </a:xfrm>
                <a:prstGeom prst="line">
                  <a:avLst/>
                </a:prstGeom>
                <a:noFill/>
                <a:ln w="25400">
                  <a:solidFill>
                    <a:srgbClr val="8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" name="Line 13114"/>
                <p:cNvSpPr>
                  <a:spLocks noChangeShapeType="1"/>
                </p:cNvSpPr>
                <p:nvPr/>
              </p:nvSpPr>
              <p:spPr bwMode="auto">
                <a:xfrm flipV="1">
                  <a:off x="912" y="3120"/>
                  <a:ext cx="0" cy="576"/>
                </a:xfrm>
                <a:prstGeom prst="line">
                  <a:avLst/>
                </a:prstGeom>
                <a:noFill/>
                <a:ln w="25400">
                  <a:solidFill>
                    <a:srgbClr val="8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96" name="Picture 13115" descr="mountain5"/>
              <p:cNvPicPr>
                <a:picLocks noChangeAspect="1" noChangeArrowheads="1"/>
              </p:cNvPicPr>
              <p:nvPr/>
            </p:nvPicPr>
            <p:blipFill>
              <a:blip r:embed="rId26" cstate="print">
                <a:lum bright="-12000" contrast="-6000"/>
                <a:grayscl/>
              </a:blip>
              <a:srcRect l="28572" t="40002" r="57143" b="39998"/>
              <a:stretch>
                <a:fillRect/>
              </a:stretch>
            </p:blipFill>
            <p:spPr bwMode="auto">
              <a:xfrm>
                <a:off x="8214717" y="2211131"/>
                <a:ext cx="187523" cy="159941"/>
              </a:xfrm>
              <a:prstGeom prst="rect">
                <a:avLst/>
              </a:prstGeom>
              <a:noFill/>
              <a:ln w="9525">
                <a:solidFill>
                  <a:srgbClr val="800000"/>
                </a:solidFill>
                <a:miter lim="800000"/>
                <a:headEnd/>
                <a:tailEnd/>
              </a:ln>
            </p:spPr>
          </p:pic>
          <p:sp>
            <p:nvSpPr>
              <p:cNvPr id="97" name="Text Box 13116"/>
              <p:cNvSpPr txBox="1">
                <a:spLocks noChangeArrowheads="1"/>
              </p:cNvSpPr>
              <p:nvPr/>
            </p:nvSpPr>
            <p:spPr bwMode="auto">
              <a:xfrm rot="2901055">
                <a:off x="8137624" y="2065280"/>
                <a:ext cx="355997" cy="4464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 sz="2200" b="1">
                    <a:solidFill>
                      <a:schemeClr val="bg1"/>
                    </a:solidFill>
                    <a:latin typeface="Times New Roman" pitchFamily="18" charset="0"/>
                  </a:rPr>
                  <a:t>+</a:t>
                </a:r>
              </a:p>
            </p:txBody>
          </p:sp>
          <p:pic>
            <p:nvPicPr>
              <p:cNvPr id="98" name="Picture 13117" descr="mountain5"/>
              <p:cNvPicPr>
                <a:picLocks noChangeAspect="1" noChangeArrowheads="1"/>
              </p:cNvPicPr>
              <p:nvPr/>
            </p:nvPicPr>
            <p:blipFill>
              <a:blip r:embed="rId26" cstate="print">
                <a:lum bright="-12000" contrast="-6000"/>
                <a:grayscl/>
              </a:blip>
              <a:srcRect l="28572" t="40002" r="57143" b="39998"/>
              <a:stretch>
                <a:fillRect/>
              </a:stretch>
            </p:blipFill>
            <p:spPr bwMode="auto">
              <a:xfrm>
                <a:off x="8384381" y="2371072"/>
                <a:ext cx="187523" cy="158221"/>
              </a:xfrm>
              <a:prstGeom prst="rect">
                <a:avLst/>
              </a:prstGeom>
              <a:noFill/>
              <a:ln w="9525">
                <a:solidFill>
                  <a:srgbClr val="800000"/>
                </a:solidFill>
                <a:miter lim="800000"/>
                <a:headEnd/>
                <a:tailEnd/>
              </a:ln>
            </p:spPr>
          </p:pic>
          <p:pic>
            <p:nvPicPr>
              <p:cNvPr id="99" name="Picture 13118" descr="mountain5"/>
              <p:cNvPicPr>
                <a:picLocks noChangeAspect="1" noChangeArrowheads="1"/>
              </p:cNvPicPr>
              <p:nvPr/>
            </p:nvPicPr>
            <p:blipFill>
              <a:blip r:embed="rId26" cstate="print">
                <a:lum bright="-12000" contrast="-6000"/>
                <a:grayscl/>
              </a:blip>
              <a:srcRect l="28572" t="40002" r="57143" b="39998"/>
              <a:stretch>
                <a:fillRect/>
              </a:stretch>
            </p:blipFill>
            <p:spPr bwMode="auto">
              <a:xfrm>
                <a:off x="8457605" y="2245527"/>
                <a:ext cx="187523" cy="158221"/>
              </a:xfrm>
              <a:prstGeom prst="rect">
                <a:avLst/>
              </a:prstGeom>
              <a:noFill/>
              <a:ln w="9525">
                <a:solidFill>
                  <a:srgbClr val="800000"/>
                </a:solidFill>
                <a:miter lim="800000"/>
                <a:headEnd/>
                <a:tailEnd/>
              </a:ln>
            </p:spPr>
          </p:pic>
          <p:pic>
            <p:nvPicPr>
              <p:cNvPr id="100" name="Picture 13119" descr="mountain5"/>
              <p:cNvPicPr>
                <a:picLocks noChangeAspect="1" noChangeArrowheads="1"/>
              </p:cNvPicPr>
              <p:nvPr/>
            </p:nvPicPr>
            <p:blipFill>
              <a:blip r:embed="rId26" cstate="print">
                <a:lum bright="-12000" contrast="-6000"/>
                <a:grayscl/>
              </a:blip>
              <a:srcRect l="28572" t="40002" r="57143" b="39998"/>
              <a:stretch>
                <a:fillRect/>
              </a:stretch>
            </p:blipFill>
            <p:spPr bwMode="auto">
              <a:xfrm>
                <a:off x="7948613" y="2482858"/>
                <a:ext cx="187523" cy="158221"/>
              </a:xfrm>
              <a:prstGeom prst="rect">
                <a:avLst/>
              </a:prstGeom>
              <a:noFill/>
              <a:ln w="9525">
                <a:solidFill>
                  <a:srgbClr val="800000"/>
                </a:solidFill>
                <a:miter lim="800000"/>
                <a:headEnd/>
                <a:tailEnd/>
              </a:ln>
            </p:spPr>
          </p:pic>
          <p:pic>
            <p:nvPicPr>
              <p:cNvPr id="101" name="Picture 13120" descr="mountain5"/>
              <p:cNvPicPr>
                <a:picLocks noChangeAspect="1" noChangeArrowheads="1"/>
              </p:cNvPicPr>
              <p:nvPr/>
            </p:nvPicPr>
            <p:blipFill>
              <a:blip r:embed="rId26" cstate="print">
                <a:lum bright="-12000" contrast="-6000"/>
                <a:grayscl/>
              </a:blip>
              <a:srcRect l="28572" t="40002" r="57143" b="39998"/>
              <a:stretch>
                <a:fillRect/>
              </a:stretch>
            </p:blipFill>
            <p:spPr bwMode="auto">
              <a:xfrm>
                <a:off x="8287941" y="2006476"/>
                <a:ext cx="187523" cy="159941"/>
              </a:xfrm>
              <a:prstGeom prst="rect">
                <a:avLst/>
              </a:prstGeom>
              <a:noFill/>
              <a:ln w="9525">
                <a:solidFill>
                  <a:srgbClr val="800000"/>
                </a:solidFill>
                <a:miter lim="800000"/>
                <a:headEnd/>
                <a:tailEnd/>
              </a:ln>
            </p:spPr>
          </p:pic>
          <p:pic>
            <p:nvPicPr>
              <p:cNvPr id="102" name="Picture 13121" descr="mountain5"/>
              <p:cNvPicPr>
                <a:picLocks noChangeAspect="1" noChangeArrowheads="1"/>
              </p:cNvPicPr>
              <p:nvPr/>
            </p:nvPicPr>
            <p:blipFill>
              <a:blip r:embed="rId26" cstate="print">
                <a:lum contrast="-42000"/>
                <a:grayscl/>
              </a:blip>
              <a:srcRect l="28799" t="39587" r="56960" b="39587"/>
              <a:stretch>
                <a:fillRect/>
              </a:stretch>
            </p:blipFill>
            <p:spPr bwMode="auto">
              <a:xfrm>
                <a:off x="7103864" y="2321198"/>
                <a:ext cx="185738" cy="165100"/>
              </a:xfrm>
              <a:prstGeom prst="rect">
                <a:avLst/>
              </a:prstGeom>
              <a:solidFill>
                <a:srgbClr val="99CC00"/>
              </a:solidFill>
              <a:ln w="12700">
                <a:solidFill>
                  <a:srgbClr val="008000"/>
                </a:solidFill>
                <a:miter lim="800000"/>
                <a:headEnd/>
                <a:tailEnd/>
              </a:ln>
            </p:spPr>
          </p:pic>
          <p:pic>
            <p:nvPicPr>
              <p:cNvPr id="103" name="Picture 13122" descr="mountain5"/>
              <p:cNvPicPr>
                <a:picLocks noChangeAspect="1" noChangeArrowheads="1"/>
              </p:cNvPicPr>
              <p:nvPr/>
            </p:nvPicPr>
            <p:blipFill>
              <a:blip r:embed="rId26" cstate="print">
                <a:lum contrast="-42000"/>
                <a:grayscl/>
              </a:blip>
              <a:srcRect l="28799" t="39587" r="56960" b="39587"/>
              <a:stretch>
                <a:fillRect/>
              </a:stretch>
            </p:blipFill>
            <p:spPr bwMode="auto">
              <a:xfrm>
                <a:off x="7273528" y="2479419"/>
                <a:ext cx="185738" cy="165100"/>
              </a:xfrm>
              <a:prstGeom prst="rect">
                <a:avLst/>
              </a:prstGeom>
              <a:solidFill>
                <a:srgbClr val="99CC00"/>
              </a:solidFill>
              <a:ln w="12700">
                <a:solidFill>
                  <a:srgbClr val="008000"/>
                </a:solidFill>
                <a:miter lim="800000"/>
                <a:headEnd/>
                <a:tailEnd/>
              </a:ln>
            </p:spPr>
          </p:pic>
          <p:pic>
            <p:nvPicPr>
              <p:cNvPr id="104" name="Picture 13123" descr="mountain5"/>
              <p:cNvPicPr>
                <a:picLocks noChangeAspect="1" noChangeArrowheads="1"/>
              </p:cNvPicPr>
              <p:nvPr/>
            </p:nvPicPr>
            <p:blipFill>
              <a:blip r:embed="rId26" cstate="print">
                <a:lum contrast="-42000"/>
                <a:grayscl/>
              </a:blip>
              <a:srcRect l="28799" t="39587" r="56960" b="39587"/>
              <a:stretch>
                <a:fillRect/>
              </a:stretch>
            </p:blipFill>
            <p:spPr bwMode="auto">
              <a:xfrm>
                <a:off x="7171730" y="2534452"/>
                <a:ext cx="183952" cy="165100"/>
              </a:xfrm>
              <a:prstGeom prst="rect">
                <a:avLst/>
              </a:prstGeom>
              <a:solidFill>
                <a:srgbClr val="99CC00"/>
              </a:solidFill>
              <a:ln w="12700">
                <a:solidFill>
                  <a:srgbClr val="008000"/>
                </a:solidFill>
                <a:miter lim="800000"/>
                <a:headEnd/>
                <a:tailEnd/>
              </a:ln>
            </p:spPr>
          </p:pic>
          <p:sp>
            <p:nvSpPr>
              <p:cNvPr id="105" name="Text Box 13124"/>
              <p:cNvSpPr txBox="1">
                <a:spLocks noChangeArrowheads="1"/>
              </p:cNvSpPr>
              <p:nvPr/>
            </p:nvSpPr>
            <p:spPr bwMode="auto">
              <a:xfrm rot="2901055">
                <a:off x="7091065" y="2392040"/>
                <a:ext cx="355997" cy="4464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 sz="2200" b="1">
                    <a:solidFill>
                      <a:schemeClr val="folHlink"/>
                    </a:solidFill>
                    <a:latin typeface="Times New Roman" pitchFamily="18" charset="0"/>
                  </a:rPr>
                  <a:t>+</a:t>
                </a:r>
              </a:p>
            </p:txBody>
          </p:sp>
          <p:pic>
            <p:nvPicPr>
              <p:cNvPr id="106" name="Picture 13125" descr="mountain5"/>
              <p:cNvPicPr>
                <a:picLocks noChangeAspect="1" noChangeArrowheads="1"/>
              </p:cNvPicPr>
              <p:nvPr/>
            </p:nvPicPr>
            <p:blipFill>
              <a:blip r:embed="rId26" cstate="print">
                <a:lum contrast="-42000"/>
                <a:grayscl/>
              </a:blip>
              <a:srcRect l="28799" t="39587" r="56960" b="39587"/>
              <a:stretch>
                <a:fillRect/>
              </a:stretch>
            </p:blipFill>
            <p:spPr bwMode="auto">
              <a:xfrm>
                <a:off x="7273528" y="2718470"/>
                <a:ext cx="185738" cy="165100"/>
              </a:xfrm>
              <a:prstGeom prst="rect">
                <a:avLst/>
              </a:prstGeom>
              <a:solidFill>
                <a:srgbClr val="99CC00"/>
              </a:solidFill>
              <a:ln w="12700">
                <a:solidFill>
                  <a:srgbClr val="008000"/>
                </a:solidFill>
                <a:miter lim="800000"/>
                <a:headEnd/>
                <a:tailEnd/>
              </a:ln>
            </p:spPr>
          </p:pic>
          <p:pic>
            <p:nvPicPr>
              <p:cNvPr id="107" name="Picture 13126" descr="mountain5"/>
              <p:cNvPicPr>
                <a:picLocks noChangeAspect="1" noChangeArrowheads="1"/>
              </p:cNvPicPr>
              <p:nvPr/>
            </p:nvPicPr>
            <p:blipFill>
              <a:blip r:embed="rId26" cstate="print">
                <a:lum contrast="-42000"/>
                <a:grayscl/>
              </a:blip>
              <a:srcRect l="28799" t="39587" r="56960" b="39587"/>
              <a:stretch>
                <a:fillRect/>
              </a:stretch>
            </p:blipFill>
            <p:spPr bwMode="auto">
              <a:xfrm>
                <a:off x="6934200" y="2455342"/>
                <a:ext cx="185738" cy="165100"/>
              </a:xfrm>
              <a:prstGeom prst="rect">
                <a:avLst/>
              </a:prstGeom>
              <a:solidFill>
                <a:srgbClr val="99CC00"/>
              </a:solidFill>
              <a:ln w="12700">
                <a:solidFill>
                  <a:srgbClr val="008000"/>
                </a:solidFill>
                <a:miter lim="800000"/>
                <a:headEnd/>
                <a:tailEnd/>
              </a:ln>
            </p:spPr>
          </p:pic>
          <p:pic>
            <p:nvPicPr>
              <p:cNvPr id="108" name="Picture 13127" descr="mountain5"/>
              <p:cNvPicPr>
                <a:picLocks noChangeAspect="1" noChangeArrowheads="1"/>
              </p:cNvPicPr>
              <p:nvPr/>
            </p:nvPicPr>
            <p:blipFill>
              <a:blip r:embed="rId26" cstate="print">
                <a:lum contrast="-42000"/>
                <a:grayscl/>
              </a:blip>
              <a:srcRect l="28572" t="40002" r="57143" b="39998"/>
              <a:stretch>
                <a:fillRect/>
              </a:stretch>
            </p:blipFill>
            <p:spPr bwMode="auto">
              <a:xfrm>
                <a:off x="7439620" y="2006476"/>
                <a:ext cx="187523" cy="159941"/>
              </a:xfrm>
              <a:prstGeom prst="rect">
                <a:avLst/>
              </a:prstGeom>
              <a:noFill/>
              <a:ln w="9525">
                <a:solidFill>
                  <a:srgbClr val="800000"/>
                </a:solidFill>
                <a:miter lim="800000"/>
                <a:headEnd/>
                <a:tailEnd/>
              </a:ln>
            </p:spPr>
          </p:pic>
          <p:pic>
            <p:nvPicPr>
              <p:cNvPr id="109" name="Picture 13128" descr="mountain5"/>
              <p:cNvPicPr>
                <a:picLocks noChangeAspect="1" noChangeArrowheads="1"/>
              </p:cNvPicPr>
              <p:nvPr/>
            </p:nvPicPr>
            <p:blipFill>
              <a:blip r:embed="rId26" cstate="print">
                <a:lum bright="-12000" contrast="-6000"/>
                <a:grayscl/>
              </a:blip>
              <a:srcRect l="28572" t="40002" r="57143" b="39998"/>
              <a:stretch>
                <a:fillRect/>
              </a:stretch>
            </p:blipFill>
            <p:spPr bwMode="auto">
              <a:xfrm>
                <a:off x="7995047" y="2145779"/>
                <a:ext cx="185738" cy="158221"/>
              </a:xfrm>
              <a:prstGeom prst="rect">
                <a:avLst/>
              </a:prstGeom>
              <a:noFill/>
              <a:ln w="9525">
                <a:solidFill>
                  <a:srgbClr val="800000"/>
                </a:solidFill>
                <a:miter lim="800000"/>
                <a:headEnd/>
                <a:tailEnd/>
              </a:ln>
            </p:spPr>
          </p:pic>
          <p:pic>
            <p:nvPicPr>
              <p:cNvPr id="110" name="Picture 13129" descr="mountain5"/>
              <p:cNvPicPr>
                <a:picLocks noChangeAspect="1" noChangeArrowheads="1"/>
              </p:cNvPicPr>
              <p:nvPr/>
            </p:nvPicPr>
            <p:blipFill>
              <a:blip r:embed="rId26" cstate="print">
                <a:lum bright="18000" contrast="-78000"/>
                <a:grayscl/>
              </a:blip>
              <a:srcRect l="28799" t="39587" r="56960" b="39587"/>
              <a:stretch>
                <a:fillRect/>
              </a:stretch>
            </p:blipFill>
            <p:spPr bwMode="auto">
              <a:xfrm>
                <a:off x="7461052" y="1234289"/>
                <a:ext cx="185738" cy="165100"/>
              </a:xfrm>
              <a:prstGeom prst="rect">
                <a:avLst/>
              </a:prstGeom>
              <a:solidFill>
                <a:srgbClr val="99CC00"/>
              </a:solidFill>
              <a:ln w="12700">
                <a:solidFill>
                  <a:srgbClr val="0000FF"/>
                </a:solidFill>
                <a:miter lim="800000"/>
                <a:headEnd/>
                <a:tailEnd/>
              </a:ln>
            </p:spPr>
          </p:pic>
          <p:pic>
            <p:nvPicPr>
              <p:cNvPr id="111" name="Picture 13130" descr="mountain5"/>
              <p:cNvPicPr>
                <a:picLocks noChangeAspect="1" noChangeArrowheads="1"/>
              </p:cNvPicPr>
              <p:nvPr/>
            </p:nvPicPr>
            <p:blipFill>
              <a:blip r:embed="rId26" cstate="print">
                <a:lum bright="18000" contrast="-78000"/>
                <a:grayscl/>
              </a:blip>
              <a:srcRect l="28799" t="39587" r="56960" b="39587"/>
              <a:stretch>
                <a:fillRect/>
              </a:stretch>
            </p:blipFill>
            <p:spPr bwMode="auto">
              <a:xfrm>
                <a:off x="7630716" y="1394230"/>
                <a:ext cx="185738" cy="165100"/>
              </a:xfrm>
              <a:prstGeom prst="rect">
                <a:avLst/>
              </a:prstGeom>
              <a:solidFill>
                <a:srgbClr val="99CC00"/>
              </a:solidFill>
              <a:ln w="12700">
                <a:solidFill>
                  <a:srgbClr val="0000FF"/>
                </a:solidFill>
                <a:miter lim="800000"/>
                <a:headEnd/>
                <a:tailEnd/>
              </a:ln>
            </p:spPr>
          </p:pic>
          <p:pic>
            <p:nvPicPr>
              <p:cNvPr id="112" name="Picture 13131" descr="mountain5"/>
              <p:cNvPicPr>
                <a:picLocks noChangeAspect="1" noChangeArrowheads="1"/>
              </p:cNvPicPr>
              <p:nvPr/>
            </p:nvPicPr>
            <p:blipFill>
              <a:blip r:embed="rId26" cstate="print">
                <a:lum bright="18000" contrast="-78000"/>
                <a:grayscl/>
              </a:blip>
              <a:srcRect l="28799" t="39587" r="56960" b="39587"/>
              <a:stretch>
                <a:fillRect/>
              </a:stretch>
            </p:blipFill>
            <p:spPr bwMode="auto">
              <a:xfrm>
                <a:off x="7527131" y="1447544"/>
                <a:ext cx="185738" cy="165100"/>
              </a:xfrm>
              <a:prstGeom prst="rect">
                <a:avLst/>
              </a:prstGeom>
              <a:solidFill>
                <a:srgbClr val="99CC00"/>
              </a:solidFill>
              <a:ln w="12700">
                <a:solidFill>
                  <a:srgbClr val="0000FF"/>
                </a:solidFill>
                <a:miter lim="800000"/>
                <a:headEnd/>
                <a:tailEnd/>
              </a:ln>
            </p:spPr>
          </p:pic>
          <p:sp>
            <p:nvSpPr>
              <p:cNvPr id="113" name="Text Box 13132"/>
              <p:cNvSpPr txBox="1">
                <a:spLocks noChangeArrowheads="1"/>
              </p:cNvSpPr>
              <p:nvPr/>
            </p:nvSpPr>
            <p:spPr bwMode="auto">
              <a:xfrm rot="2901055">
                <a:off x="7444680" y="1306851"/>
                <a:ext cx="355997" cy="4464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 sz="2200" b="1">
                    <a:solidFill>
                      <a:srgbClr val="0000FF"/>
                    </a:solidFill>
                    <a:latin typeface="Times New Roman" pitchFamily="18" charset="0"/>
                  </a:rPr>
                  <a:t>+</a:t>
                </a:r>
              </a:p>
            </p:txBody>
          </p:sp>
          <p:pic>
            <p:nvPicPr>
              <p:cNvPr id="114" name="Picture 13133" descr="mountain5"/>
              <p:cNvPicPr>
                <a:picLocks noChangeAspect="1" noChangeArrowheads="1"/>
              </p:cNvPicPr>
              <p:nvPr/>
            </p:nvPicPr>
            <p:blipFill>
              <a:blip r:embed="rId26" cstate="print">
                <a:lum bright="18000" contrast="-78000"/>
                <a:grayscl/>
              </a:blip>
              <a:srcRect l="28799" t="39587" r="56960" b="39587"/>
              <a:stretch>
                <a:fillRect/>
              </a:stretch>
            </p:blipFill>
            <p:spPr bwMode="auto">
              <a:xfrm>
                <a:off x="7630716" y="1631561"/>
                <a:ext cx="185738" cy="165100"/>
              </a:xfrm>
              <a:prstGeom prst="rect">
                <a:avLst/>
              </a:prstGeom>
              <a:solidFill>
                <a:srgbClr val="99CC00"/>
              </a:solidFill>
              <a:ln w="12700">
                <a:solidFill>
                  <a:srgbClr val="0000FF"/>
                </a:solidFill>
                <a:miter lim="800000"/>
                <a:headEnd/>
                <a:tailEnd/>
              </a:ln>
            </p:spPr>
          </p:pic>
          <p:pic>
            <p:nvPicPr>
              <p:cNvPr id="115" name="Picture 13134" descr="mountain5"/>
              <p:cNvPicPr>
                <a:picLocks noChangeAspect="1" noChangeArrowheads="1"/>
              </p:cNvPicPr>
              <p:nvPr/>
            </p:nvPicPr>
            <p:blipFill>
              <a:blip r:embed="rId26" cstate="print">
                <a:lum bright="18000" contrast="-78000"/>
                <a:grayscl/>
              </a:blip>
              <a:srcRect l="28799" t="39587" r="56960" b="39587"/>
              <a:stretch>
                <a:fillRect/>
              </a:stretch>
            </p:blipFill>
            <p:spPr bwMode="auto">
              <a:xfrm>
                <a:off x="7291388" y="1368433"/>
                <a:ext cx="185738" cy="165100"/>
              </a:xfrm>
              <a:prstGeom prst="rect">
                <a:avLst/>
              </a:prstGeom>
              <a:solidFill>
                <a:srgbClr val="99CC00"/>
              </a:solidFill>
              <a:ln w="12700">
                <a:solidFill>
                  <a:srgbClr val="0000FF"/>
                </a:solidFill>
                <a:miter lim="800000"/>
                <a:headEnd/>
                <a:tailEnd/>
              </a:ln>
            </p:spPr>
          </p:pic>
        </p:grpSp>
        <p:pic>
          <p:nvPicPr>
            <p:cNvPr id="70" name="Picture 69" descr="txp_fig.pn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6858000" y="1066800"/>
              <a:ext cx="304800" cy="250758"/>
            </a:xfrm>
            <a:prstGeom prst="rect">
              <a:avLst/>
            </a:prstGeom>
            <a:noFill/>
          </p:spPr>
        </p:pic>
      </p:grpSp>
      <p:pic>
        <p:nvPicPr>
          <p:cNvPr id="71" name="Picture 70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3496128" y="1265249"/>
            <a:ext cx="304800" cy="250758"/>
          </a:xfrm>
          <a:prstGeom prst="rect">
            <a:avLst/>
          </a:prstGeom>
          <a:noFill/>
        </p:spPr>
      </p:pic>
      <p:pic>
        <p:nvPicPr>
          <p:cNvPr id="73" name="Picture 72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4335545" y="1266671"/>
            <a:ext cx="329719" cy="302098"/>
          </a:xfrm>
          <a:prstGeom prst="rect">
            <a:avLst/>
          </a:prstGeom>
          <a:noFill/>
        </p:spPr>
      </p:pic>
      <p:pic>
        <p:nvPicPr>
          <p:cNvPr id="75" name="Picture 74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6048828" y="2394858"/>
            <a:ext cx="2057400" cy="286204"/>
          </a:xfrm>
          <a:prstGeom prst="rect">
            <a:avLst/>
          </a:prstGeom>
          <a:noFill/>
        </p:spPr>
      </p:pic>
      <p:pic>
        <p:nvPicPr>
          <p:cNvPr id="80" name="Picture 79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3067227" y="3001278"/>
            <a:ext cx="2438400" cy="320120"/>
          </a:xfrm>
          <a:prstGeom prst="rect">
            <a:avLst/>
          </a:prstGeom>
          <a:noFill/>
        </p:spPr>
      </p:pic>
      <p:pic>
        <p:nvPicPr>
          <p:cNvPr id="82" name="Picture 81" descr="txp_fig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5105400" y="6042244"/>
            <a:ext cx="239598" cy="258187"/>
          </a:xfrm>
          <a:prstGeom prst="rect">
            <a:avLst/>
          </a:prstGeom>
          <a:noFill/>
        </p:spPr>
      </p:pic>
      <p:pic>
        <p:nvPicPr>
          <p:cNvPr id="84" name="Picture 83" descr="txp_fig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2667000" y="4009535"/>
            <a:ext cx="3444215" cy="320095"/>
          </a:xfrm>
          <a:prstGeom prst="rect">
            <a:avLst/>
          </a:prstGeom>
          <a:noFill/>
        </p:spPr>
      </p:pic>
      <p:pic>
        <p:nvPicPr>
          <p:cNvPr id="85" name="Picture 84" descr="txp_fig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7422784" y="4437743"/>
            <a:ext cx="239598" cy="25818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Eg</a:t>
            </a:r>
            <a:r>
              <a:rPr lang="en-US" dirty="0" smtClean="0"/>
              <a:t>. Image Retrieval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F00A7D-EED9-415A-BBAE-CC95195CB6A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Rectangle 39"/>
          <p:cNvSpPr>
            <a:spLocks noChangeArrowheads="1"/>
          </p:cNvSpPr>
          <p:nvPr/>
        </p:nvSpPr>
        <p:spPr bwMode="auto">
          <a:xfrm>
            <a:off x="2365375" y="1447801"/>
            <a:ext cx="5711825" cy="4952999"/>
          </a:xfrm>
          <a:prstGeom prst="rect">
            <a:avLst/>
          </a:prstGeom>
          <a:solidFill>
            <a:srgbClr val="E4E4E4"/>
          </a:solidFill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38"/>
          <p:cNvSpPr>
            <a:spLocks noChangeArrowheads="1"/>
          </p:cNvSpPr>
          <p:nvPr/>
        </p:nvSpPr>
        <p:spPr bwMode="auto">
          <a:xfrm>
            <a:off x="990600" y="1447801"/>
            <a:ext cx="1376363" cy="4953000"/>
          </a:xfrm>
          <a:prstGeom prst="rect">
            <a:avLst/>
          </a:prstGeom>
          <a:solidFill>
            <a:srgbClr val="E4E4E4"/>
          </a:solidFill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4" descr="que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6988" y="1525588"/>
            <a:ext cx="77628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11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8808" y="1524000"/>
            <a:ext cx="77787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12" descr="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02613" y="1524000"/>
            <a:ext cx="77787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13" descr="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86030" y="1524000"/>
            <a:ext cx="77787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4" descr="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19308" y="1524000"/>
            <a:ext cx="77787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7" descr="quer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3150" y="2967038"/>
            <a:ext cx="1223963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8" descr="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95764" y="2967038"/>
            <a:ext cx="1223962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9" descr="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79569" y="2967038"/>
            <a:ext cx="1223962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20" descr="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18549" y="2967038"/>
            <a:ext cx="1112837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21" descr="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96264" y="2967038"/>
            <a:ext cx="1223962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1" name="Group 44"/>
          <p:cNvGrpSpPr>
            <a:grpSpLocks/>
          </p:cNvGrpSpPr>
          <p:nvPr/>
        </p:nvGrpSpPr>
        <p:grpSpPr bwMode="auto">
          <a:xfrm>
            <a:off x="990600" y="1066800"/>
            <a:ext cx="1371600" cy="381000"/>
            <a:chOff x="336" y="672"/>
            <a:chExt cx="864" cy="240"/>
          </a:xfrm>
        </p:grpSpPr>
        <p:sp>
          <p:nvSpPr>
            <p:cNvPr id="32" name="Rectangle 43"/>
            <p:cNvSpPr>
              <a:spLocks noChangeArrowheads="1"/>
            </p:cNvSpPr>
            <p:nvPr/>
          </p:nvSpPr>
          <p:spPr bwMode="auto">
            <a:xfrm>
              <a:off x="336" y="672"/>
              <a:ext cx="864" cy="240"/>
            </a:xfrm>
            <a:prstGeom prst="rect">
              <a:avLst/>
            </a:prstGeom>
            <a:solidFill>
              <a:srgbClr val="E4E4E4"/>
            </a:solidFill>
            <a:ln w="25400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Text Box 41"/>
            <p:cNvSpPr txBox="1">
              <a:spLocks noChangeArrowheads="1"/>
            </p:cNvSpPr>
            <p:nvPr/>
          </p:nvSpPr>
          <p:spPr bwMode="auto">
            <a:xfrm>
              <a:off x="528" y="696"/>
              <a:ext cx="515" cy="19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 i="0">
                  <a:solidFill>
                    <a:srgbClr val="990000"/>
                  </a:solidFill>
                </a:rPr>
                <a:t>QUERY</a:t>
              </a:r>
            </a:p>
          </p:txBody>
        </p:sp>
      </p:grpSp>
      <p:grpSp>
        <p:nvGrpSpPr>
          <p:cNvPr id="34" name="Group 46"/>
          <p:cNvGrpSpPr>
            <a:grpSpLocks/>
          </p:cNvGrpSpPr>
          <p:nvPr/>
        </p:nvGrpSpPr>
        <p:grpSpPr bwMode="auto">
          <a:xfrm>
            <a:off x="2362200" y="1066800"/>
            <a:ext cx="5715000" cy="381000"/>
            <a:chOff x="1200" y="672"/>
            <a:chExt cx="4176" cy="240"/>
          </a:xfrm>
        </p:grpSpPr>
        <p:sp>
          <p:nvSpPr>
            <p:cNvPr id="35" name="Rectangle 45"/>
            <p:cNvSpPr>
              <a:spLocks noChangeArrowheads="1"/>
            </p:cNvSpPr>
            <p:nvPr/>
          </p:nvSpPr>
          <p:spPr bwMode="auto">
            <a:xfrm>
              <a:off x="1200" y="672"/>
              <a:ext cx="4176" cy="240"/>
            </a:xfrm>
            <a:prstGeom prst="rect">
              <a:avLst/>
            </a:prstGeom>
            <a:solidFill>
              <a:srgbClr val="E4E4E4"/>
            </a:solidFill>
            <a:ln w="25400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Text Box 42"/>
            <p:cNvSpPr txBox="1">
              <a:spLocks noChangeArrowheads="1"/>
            </p:cNvSpPr>
            <p:nvPr/>
          </p:nvSpPr>
          <p:spPr bwMode="auto">
            <a:xfrm>
              <a:off x="2976" y="696"/>
              <a:ext cx="931" cy="19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 i="0">
                  <a:solidFill>
                    <a:srgbClr val="990000"/>
                  </a:solidFill>
                </a:rPr>
                <a:t>TOP MATCHES</a:t>
              </a:r>
            </a:p>
          </p:txBody>
        </p:sp>
      </p:grpSp>
      <p:pic>
        <p:nvPicPr>
          <p:cNvPr id="37" name="Picture 7" descr="c50_33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66801" y="3886200"/>
            <a:ext cx="1219200" cy="788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8" name="Picture 8" descr="c50_336_ibt_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38756" y="3912302"/>
            <a:ext cx="1138978" cy="73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9" name="Picture 9" descr="c50_336_ibt_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920050" y="3910699"/>
            <a:ext cx="1143001" cy="739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" name="Picture 10" descr="c50_336_ibt_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241567" y="3877390"/>
            <a:ext cx="1066800" cy="784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1" name="Picture 11" descr="c50_336_ibt_4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536245" y="3910699"/>
            <a:ext cx="1143001" cy="739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2" name="Picture 3" descr="63030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219200" y="4876800"/>
            <a:ext cx="838200" cy="129622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3" name="Picture 18" descr="180003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492081" y="5127147"/>
            <a:ext cx="1232328" cy="795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4" name="Picture 19" descr="31066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875881" y="5127147"/>
            <a:ext cx="1231338" cy="795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5" name="Picture 20" descr="31098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491581" y="5127147"/>
            <a:ext cx="1232328" cy="795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" name="Picture 21" descr="31064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158581" y="5127147"/>
            <a:ext cx="1232772" cy="795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7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0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2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3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6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9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2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4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5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8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0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1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3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4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Pause for a moment – The Human Perspective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this -----------&gt;</a:t>
            </a:r>
            <a:endParaRPr lang="en-US" sz="1400" dirty="0" smtClean="0"/>
          </a:p>
          <a:p>
            <a:pPr lvl="1"/>
            <a:r>
              <a:rPr lang="en-US" dirty="0" smtClean="0"/>
              <a:t>An </a:t>
            </a:r>
            <a:r>
              <a:rPr lang="en-US" dirty="0" smtClean="0">
                <a:solidFill>
                  <a:srgbClr val="990000"/>
                </a:solidFill>
              </a:rPr>
              <a:t>image</a:t>
            </a:r>
            <a:r>
              <a:rPr lang="en-US" dirty="0" smtClean="0"/>
              <a:t> of</a:t>
            </a:r>
          </a:p>
          <a:p>
            <a:pPr lvl="2"/>
            <a:r>
              <a:rPr lang="en-US" sz="1800" dirty="0" smtClean="0"/>
              <a:t>Buildings</a:t>
            </a:r>
          </a:p>
          <a:p>
            <a:pPr lvl="2"/>
            <a:r>
              <a:rPr lang="en-US" sz="1800" dirty="0" smtClean="0"/>
              <a:t>Street</a:t>
            </a:r>
          </a:p>
          <a:p>
            <a:pPr lvl="2"/>
            <a:r>
              <a:rPr lang="en-US" sz="1800" dirty="0" smtClean="0"/>
              <a:t>Cars</a:t>
            </a:r>
          </a:p>
          <a:p>
            <a:pPr lvl="2"/>
            <a:r>
              <a:rPr lang="en-US" sz="1800" dirty="0" smtClean="0"/>
              <a:t>Sky</a:t>
            </a:r>
          </a:p>
          <a:p>
            <a:pPr lvl="2"/>
            <a:r>
              <a:rPr lang="en-US" sz="1800" dirty="0" smtClean="0"/>
              <a:t>Flowers</a:t>
            </a:r>
          </a:p>
          <a:p>
            <a:pPr lvl="2"/>
            <a:r>
              <a:rPr lang="en-US" sz="1800" dirty="0" smtClean="0"/>
              <a:t>City scene</a:t>
            </a:r>
          </a:p>
          <a:p>
            <a:pPr lvl="2"/>
            <a:r>
              <a:rPr lang="en-US" sz="1800" dirty="0" smtClean="0"/>
              <a:t>…</a:t>
            </a:r>
          </a:p>
          <a:p>
            <a:r>
              <a:rPr lang="en-US" sz="2200" dirty="0" smtClean="0"/>
              <a:t>Some concepts are </a:t>
            </a:r>
            <a:r>
              <a:rPr lang="en-US" sz="2200" dirty="0" smtClean="0">
                <a:solidFill>
                  <a:srgbClr val="990000"/>
                </a:solidFill>
              </a:rPr>
              <a:t>more</a:t>
            </a:r>
            <a:r>
              <a:rPr lang="en-US" sz="2200" dirty="0" smtClean="0"/>
              <a:t>                                                        </a:t>
            </a:r>
            <a:r>
              <a:rPr lang="en-US" sz="2200" dirty="0" smtClean="0">
                <a:solidFill>
                  <a:srgbClr val="990000"/>
                </a:solidFill>
              </a:rPr>
              <a:t>prominent</a:t>
            </a:r>
            <a:r>
              <a:rPr lang="en-US" sz="2200" dirty="0" smtClean="0"/>
              <a:t>  than others. </a:t>
            </a:r>
          </a:p>
          <a:p>
            <a:r>
              <a:rPr lang="en-US" sz="2200" dirty="0" smtClean="0"/>
              <a:t>From ‘</a:t>
            </a:r>
            <a:r>
              <a:rPr lang="en-US" sz="2200" dirty="0" smtClean="0">
                <a:solidFill>
                  <a:srgbClr val="990000"/>
                </a:solidFill>
              </a:rPr>
              <a:t>Street</a:t>
            </a:r>
            <a:r>
              <a:rPr lang="en-US" sz="2200" dirty="0" smtClean="0"/>
              <a:t>’ class!                                    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F00A7D-EED9-415A-BBAE-CC95195CB6A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6" name="Picture 100" descr="Z:\Publications\ongoing\nikux\MIR\figures\street\MITstreet_0278.jp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4724400" y="1371600"/>
            <a:ext cx="4038600" cy="4038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6096000" cy="5105400"/>
          </a:xfrm>
        </p:spPr>
        <p:txBody>
          <a:bodyPr/>
          <a:lstStyle/>
          <a:p>
            <a:r>
              <a:rPr lang="en-US" sz="2000" dirty="0" smtClean="0"/>
              <a:t>Human understanding of images suggests that they are “</a:t>
            </a:r>
            <a:r>
              <a:rPr lang="en-US" sz="2000" dirty="0" smtClean="0">
                <a:solidFill>
                  <a:srgbClr val="990000"/>
                </a:solidFill>
              </a:rPr>
              <a:t>visual representations</a:t>
            </a:r>
            <a:r>
              <a:rPr lang="en-US" sz="2000" dirty="0" smtClean="0"/>
              <a:t>” of certain “</a:t>
            </a:r>
            <a:r>
              <a:rPr lang="en-US" sz="2000" dirty="0" smtClean="0">
                <a:solidFill>
                  <a:srgbClr val="990000"/>
                </a:solidFill>
              </a:rPr>
              <a:t>meaningful</a:t>
            </a:r>
            <a:r>
              <a:rPr lang="en-US" sz="2000" dirty="0" smtClean="0"/>
              <a:t>” semantic concepts. </a:t>
            </a:r>
          </a:p>
          <a:p>
            <a:endParaRPr lang="en-US" sz="2000" dirty="0" smtClean="0"/>
          </a:p>
          <a:p>
            <a:r>
              <a:rPr lang="en-US" sz="2000" dirty="0" smtClean="0"/>
              <a:t>There can be </a:t>
            </a:r>
            <a:r>
              <a:rPr lang="en-US" sz="2000" dirty="0" smtClean="0">
                <a:solidFill>
                  <a:srgbClr val="990000"/>
                </a:solidFill>
              </a:rPr>
              <a:t>several concepts </a:t>
            </a:r>
            <a:r>
              <a:rPr lang="en-US" sz="2000" dirty="0" smtClean="0"/>
              <a:t>represented by an image.</a:t>
            </a:r>
          </a:p>
          <a:p>
            <a:endParaRPr lang="en-US" sz="2000" dirty="0" smtClean="0"/>
          </a:p>
          <a:p>
            <a:r>
              <a:rPr lang="en-US" sz="2000" dirty="0" smtClean="0"/>
              <a:t>But, practically </a:t>
            </a:r>
            <a:r>
              <a:rPr lang="en-US" sz="2000" dirty="0" smtClean="0">
                <a:solidFill>
                  <a:srgbClr val="990000"/>
                </a:solidFill>
              </a:rPr>
              <a:t>impossible</a:t>
            </a:r>
            <a:r>
              <a:rPr lang="en-US" sz="2000" dirty="0" smtClean="0"/>
              <a:t> to enlist                                </a:t>
            </a:r>
            <a:r>
              <a:rPr lang="en-US" sz="2000" dirty="0" smtClean="0">
                <a:solidFill>
                  <a:srgbClr val="990000"/>
                </a:solidFill>
              </a:rPr>
              <a:t>all possible</a:t>
            </a:r>
            <a:r>
              <a:rPr lang="en-US" sz="2000" dirty="0" smtClean="0"/>
              <a:t> concepts represented </a:t>
            </a:r>
          </a:p>
          <a:p>
            <a:endParaRPr lang="en-US" sz="2000" dirty="0" smtClean="0"/>
          </a:p>
          <a:p>
            <a:r>
              <a:rPr lang="en-US" sz="2000" dirty="0" smtClean="0"/>
              <a:t>So, define a ‘</a:t>
            </a:r>
            <a:r>
              <a:rPr lang="en-US" sz="2000" dirty="0" smtClean="0">
                <a:solidFill>
                  <a:srgbClr val="990000"/>
                </a:solidFill>
              </a:rPr>
              <a:t>vocabulary</a:t>
            </a:r>
            <a:r>
              <a:rPr lang="en-US" sz="2000" dirty="0" smtClean="0"/>
              <a:t>’ of concepts.   </a:t>
            </a:r>
          </a:p>
          <a:p>
            <a:endParaRPr lang="en-US" sz="2000" dirty="0" smtClean="0"/>
          </a:p>
          <a:p>
            <a:r>
              <a:rPr lang="en-US" sz="2000" dirty="0" smtClean="0"/>
              <a:t>Assign </a:t>
            </a:r>
            <a:r>
              <a:rPr lang="en-US" sz="2000" dirty="0" smtClean="0">
                <a:solidFill>
                  <a:srgbClr val="990000"/>
                </a:solidFill>
              </a:rPr>
              <a:t>weights</a:t>
            </a:r>
            <a:r>
              <a:rPr lang="en-US" sz="2000" dirty="0" smtClean="0"/>
              <a:t> to the concepts based on their </a:t>
            </a:r>
            <a:r>
              <a:rPr lang="en-US" sz="2000" dirty="0" smtClean="0">
                <a:solidFill>
                  <a:srgbClr val="990000"/>
                </a:solidFill>
              </a:rPr>
              <a:t>prominence</a:t>
            </a:r>
            <a:r>
              <a:rPr lang="en-US" sz="2000" dirty="0" smtClean="0"/>
              <a:t> in the image. </a:t>
            </a:r>
          </a:p>
          <a:p>
            <a:pPr lvl="1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Image – An Intuition.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F00A7D-EED9-415A-BBAE-CC95195CB6A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18" name="Picture 29" descr="Z:\Publications\ongoing\nikux\MIR-Accepted\figures\Stree_QUals\MITstreet_02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914400"/>
            <a:ext cx="1841500" cy="184150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6477000" y="28194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i="0" dirty="0" smtClean="0"/>
              <a:t>{buildings, street, sky, clouds, tree,  cars, people, window, footpath, flowers, poles, wires, tires, …}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6653242" y="5181587"/>
            <a:ext cx="2262158" cy="1695462"/>
            <a:chOff x="6958272" y="5638800"/>
            <a:chExt cx="2033332" cy="1464265"/>
          </a:xfrm>
        </p:grpSpPr>
        <p:grpSp>
          <p:nvGrpSpPr>
            <p:cNvPr id="62" name="Group 61"/>
            <p:cNvGrpSpPr/>
            <p:nvPr/>
          </p:nvGrpSpPr>
          <p:grpSpPr>
            <a:xfrm>
              <a:off x="7058024" y="5638800"/>
              <a:ext cx="1791551" cy="638630"/>
              <a:chOff x="6705600" y="5562599"/>
              <a:chExt cx="2229701" cy="638630"/>
            </a:xfrm>
          </p:grpSpPr>
          <p:sp>
            <p:nvSpPr>
              <p:cNvPr id="31" name="Rectangle 38"/>
              <p:cNvSpPr>
                <a:spLocks noChangeArrowheads="1"/>
              </p:cNvSpPr>
              <p:nvPr/>
            </p:nvSpPr>
            <p:spPr bwMode="auto">
              <a:xfrm>
                <a:off x="6705600" y="5955602"/>
                <a:ext cx="101350" cy="245627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Rectangle 39"/>
              <p:cNvSpPr>
                <a:spLocks noChangeArrowheads="1"/>
              </p:cNvSpPr>
              <p:nvPr/>
            </p:nvSpPr>
            <p:spPr bwMode="auto">
              <a:xfrm>
                <a:off x="6857625" y="6102978"/>
                <a:ext cx="101350" cy="98251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/>
                <a:endParaRPr lang="en-US"/>
              </a:p>
            </p:txBody>
          </p:sp>
          <p:sp>
            <p:nvSpPr>
              <p:cNvPr id="33" name="Rectangle 40"/>
              <p:cNvSpPr>
                <a:spLocks noChangeArrowheads="1"/>
              </p:cNvSpPr>
              <p:nvPr/>
            </p:nvSpPr>
            <p:spPr bwMode="auto">
              <a:xfrm>
                <a:off x="7009650" y="5709975"/>
                <a:ext cx="101350" cy="491254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Rectangle 41"/>
              <p:cNvSpPr>
                <a:spLocks noChangeArrowheads="1"/>
              </p:cNvSpPr>
              <p:nvPr/>
            </p:nvSpPr>
            <p:spPr bwMode="auto">
              <a:xfrm>
                <a:off x="7161675" y="6102978"/>
                <a:ext cx="101350" cy="98251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/>
                <a:endParaRPr lang="en-US"/>
              </a:p>
            </p:txBody>
          </p:sp>
          <p:sp>
            <p:nvSpPr>
              <p:cNvPr id="35" name="Rectangle 42"/>
              <p:cNvSpPr>
                <a:spLocks noChangeArrowheads="1"/>
              </p:cNvSpPr>
              <p:nvPr/>
            </p:nvSpPr>
            <p:spPr bwMode="auto">
              <a:xfrm>
                <a:off x="7313700" y="5562599"/>
                <a:ext cx="101350" cy="638630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Rectangle 43"/>
              <p:cNvSpPr>
                <a:spLocks noChangeArrowheads="1"/>
              </p:cNvSpPr>
              <p:nvPr/>
            </p:nvSpPr>
            <p:spPr bwMode="auto">
              <a:xfrm>
                <a:off x="7465725" y="6102978"/>
                <a:ext cx="101350" cy="98251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/>
                <a:endParaRPr lang="en-US"/>
              </a:p>
            </p:txBody>
          </p:sp>
          <p:sp>
            <p:nvSpPr>
              <p:cNvPr id="37" name="Rectangle 44"/>
              <p:cNvSpPr>
                <a:spLocks noChangeArrowheads="1"/>
              </p:cNvSpPr>
              <p:nvPr/>
            </p:nvSpPr>
            <p:spPr bwMode="auto">
              <a:xfrm>
                <a:off x="7617750" y="5955602"/>
                <a:ext cx="101350" cy="245627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Rectangle 45"/>
              <p:cNvSpPr>
                <a:spLocks noChangeArrowheads="1"/>
              </p:cNvSpPr>
              <p:nvPr/>
            </p:nvSpPr>
            <p:spPr bwMode="auto">
              <a:xfrm>
                <a:off x="7769775" y="6102978"/>
                <a:ext cx="101350" cy="98251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/>
                <a:endParaRPr lang="en-US"/>
              </a:p>
            </p:txBody>
          </p:sp>
          <p:sp>
            <p:nvSpPr>
              <p:cNvPr id="39" name="Rectangle 46"/>
              <p:cNvSpPr>
                <a:spLocks noChangeArrowheads="1"/>
              </p:cNvSpPr>
              <p:nvPr/>
            </p:nvSpPr>
            <p:spPr bwMode="auto">
              <a:xfrm>
                <a:off x="7921801" y="5955602"/>
                <a:ext cx="101350" cy="245627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Rectangle 47"/>
              <p:cNvSpPr>
                <a:spLocks noChangeArrowheads="1"/>
              </p:cNvSpPr>
              <p:nvPr/>
            </p:nvSpPr>
            <p:spPr bwMode="auto">
              <a:xfrm>
                <a:off x="8073826" y="5709975"/>
                <a:ext cx="101350" cy="491254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/>
                <a:endParaRPr lang="en-US"/>
              </a:p>
            </p:txBody>
          </p:sp>
          <p:sp>
            <p:nvSpPr>
              <p:cNvPr id="41" name="Rectangle 48"/>
              <p:cNvSpPr>
                <a:spLocks noChangeArrowheads="1"/>
              </p:cNvSpPr>
              <p:nvPr/>
            </p:nvSpPr>
            <p:spPr bwMode="auto">
              <a:xfrm>
                <a:off x="8225851" y="5955602"/>
                <a:ext cx="101350" cy="245627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Rectangle 49"/>
              <p:cNvSpPr>
                <a:spLocks noChangeArrowheads="1"/>
              </p:cNvSpPr>
              <p:nvPr/>
            </p:nvSpPr>
            <p:spPr bwMode="auto">
              <a:xfrm>
                <a:off x="8377876" y="6102978"/>
                <a:ext cx="101350" cy="98251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/>
                <a:endParaRPr lang="en-US"/>
              </a:p>
            </p:txBody>
          </p:sp>
          <p:sp>
            <p:nvSpPr>
              <p:cNvPr id="43" name="Rectangle 50"/>
              <p:cNvSpPr>
                <a:spLocks noChangeArrowheads="1"/>
              </p:cNvSpPr>
              <p:nvPr/>
            </p:nvSpPr>
            <p:spPr bwMode="auto">
              <a:xfrm>
                <a:off x="8529901" y="5955602"/>
                <a:ext cx="101350" cy="245627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/>
                <a:endParaRPr lang="en-US"/>
              </a:p>
            </p:txBody>
          </p:sp>
          <p:sp>
            <p:nvSpPr>
              <p:cNvPr id="44" name="Rectangle 51"/>
              <p:cNvSpPr>
                <a:spLocks noChangeArrowheads="1"/>
              </p:cNvSpPr>
              <p:nvPr/>
            </p:nvSpPr>
            <p:spPr bwMode="auto">
              <a:xfrm>
                <a:off x="8681926" y="6102978"/>
                <a:ext cx="101350" cy="98251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Rectangle 52"/>
              <p:cNvSpPr>
                <a:spLocks noChangeArrowheads="1"/>
              </p:cNvSpPr>
              <p:nvPr/>
            </p:nvSpPr>
            <p:spPr bwMode="auto">
              <a:xfrm>
                <a:off x="8833951" y="5955602"/>
                <a:ext cx="101350" cy="245627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61" name="TextBox 60"/>
            <p:cNvSpPr txBox="1"/>
            <p:nvPr/>
          </p:nvSpPr>
          <p:spPr>
            <a:xfrm>
              <a:off x="6958272" y="6264864"/>
              <a:ext cx="2033332" cy="838201"/>
            </a:xfrm>
            <a:prstGeom prst="rect">
              <a:avLst/>
            </a:prstGeom>
            <a:noFill/>
          </p:spPr>
          <p:txBody>
            <a:bodyPr vert="vert" wrap="square" rtlCol="0" anchor="b">
              <a:spAutoFit/>
            </a:bodyPr>
            <a:lstStyle/>
            <a:p>
              <a:r>
                <a:rPr lang="en-US" sz="900" dirty="0" smtClean="0"/>
                <a:t>bedroom</a:t>
              </a:r>
            </a:p>
            <a:p>
              <a:r>
                <a:rPr lang="en-US" sz="900" dirty="0" smtClean="0"/>
                <a:t>suburb</a:t>
              </a:r>
            </a:p>
            <a:p>
              <a:r>
                <a:rPr lang="en-US" sz="900" dirty="0" smtClean="0"/>
                <a:t>kitchen</a:t>
              </a:r>
            </a:p>
            <a:p>
              <a:r>
                <a:rPr lang="en-US" sz="900" dirty="0" err="1" smtClean="0"/>
                <a:t>livingroom</a:t>
              </a:r>
              <a:endParaRPr lang="en-US" sz="900" dirty="0" smtClean="0"/>
            </a:p>
            <a:p>
              <a:r>
                <a:rPr lang="en-US" sz="900" dirty="0" smtClean="0"/>
                <a:t>coast</a:t>
              </a:r>
            </a:p>
            <a:p>
              <a:r>
                <a:rPr lang="en-US" sz="900" dirty="0" smtClean="0"/>
                <a:t>forest</a:t>
              </a:r>
            </a:p>
            <a:p>
              <a:r>
                <a:rPr lang="en-US" sz="900" dirty="0" smtClean="0"/>
                <a:t>highway</a:t>
              </a:r>
            </a:p>
            <a:p>
              <a:r>
                <a:rPr lang="en-US" sz="900" dirty="0" err="1" smtClean="0"/>
                <a:t>insidecity</a:t>
              </a:r>
              <a:endParaRPr lang="en-US" sz="900" dirty="0" smtClean="0"/>
            </a:p>
            <a:p>
              <a:r>
                <a:rPr lang="en-US" sz="900" dirty="0" smtClean="0"/>
                <a:t>mountain</a:t>
              </a:r>
            </a:p>
            <a:p>
              <a:r>
                <a:rPr lang="en-US" sz="900" dirty="0" err="1" smtClean="0"/>
                <a:t>opencountry</a:t>
              </a:r>
              <a:endParaRPr lang="en-US" sz="900" dirty="0" smtClean="0"/>
            </a:p>
            <a:p>
              <a:r>
                <a:rPr lang="en-US" sz="900" dirty="0" smtClean="0"/>
                <a:t>street</a:t>
              </a:r>
            </a:p>
            <a:p>
              <a:r>
                <a:rPr lang="en-US" sz="900" dirty="0" smtClean="0"/>
                <a:t>tall building</a:t>
              </a:r>
            </a:p>
            <a:p>
              <a:r>
                <a:rPr lang="en-US" sz="900" dirty="0" smtClean="0"/>
                <a:t>office</a:t>
              </a:r>
            </a:p>
            <a:p>
              <a:r>
                <a:rPr lang="en-US" sz="900" dirty="0" smtClean="0"/>
                <a:t>store</a:t>
              </a:r>
            </a:p>
            <a:p>
              <a:r>
                <a:rPr lang="en-US" sz="900" dirty="0" smtClean="0"/>
                <a:t>industrial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6553200" y="3733800"/>
            <a:ext cx="2743200" cy="1249362"/>
            <a:chOff x="6553200" y="4084638"/>
            <a:chExt cx="2743200" cy="1249362"/>
          </a:xfrm>
        </p:grpSpPr>
        <p:sp>
          <p:nvSpPr>
            <p:cNvPr id="22" name="Title 1"/>
            <p:cNvSpPr txBox="1">
              <a:spLocks/>
            </p:cNvSpPr>
            <p:nvPr/>
          </p:nvSpPr>
          <p:spPr bwMode="auto">
            <a:xfrm>
              <a:off x="7162800" y="4084638"/>
              <a:ext cx="1371600" cy="411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990000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Vocabulary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6553200" y="4395281"/>
              <a:ext cx="2743200" cy="938719"/>
            </a:xfrm>
            <a:prstGeom prst="rect">
              <a:avLst/>
            </a:prstGeom>
          </p:spPr>
          <p:txBody>
            <a:bodyPr wrap="square" numCol="3">
              <a:spAutoFit/>
            </a:bodyPr>
            <a:lstStyle/>
            <a:p>
              <a:r>
                <a:rPr lang="en-US" sz="1100" dirty="0" smtClean="0"/>
                <a:t>Bedroom </a:t>
              </a:r>
            </a:p>
            <a:p>
              <a:r>
                <a:rPr lang="en-US" sz="1100" dirty="0" smtClean="0"/>
                <a:t>Suburb </a:t>
              </a:r>
            </a:p>
            <a:p>
              <a:r>
                <a:rPr lang="en-US" sz="1100" dirty="0" smtClean="0"/>
                <a:t>Kitchen </a:t>
              </a:r>
            </a:p>
            <a:p>
              <a:r>
                <a:rPr lang="en-US" sz="1100" dirty="0" smtClean="0"/>
                <a:t>Living room</a:t>
              </a:r>
            </a:p>
            <a:p>
              <a:r>
                <a:rPr lang="en-US" sz="1100" dirty="0" smtClean="0"/>
                <a:t>Coast </a:t>
              </a:r>
            </a:p>
            <a:p>
              <a:r>
                <a:rPr lang="en-US" sz="1100" dirty="0" smtClean="0"/>
                <a:t>Forest </a:t>
              </a:r>
            </a:p>
            <a:p>
              <a:r>
                <a:rPr lang="en-US" sz="1100" dirty="0" smtClean="0"/>
                <a:t>Highway </a:t>
              </a:r>
            </a:p>
            <a:p>
              <a:r>
                <a:rPr lang="en-US" sz="1100" dirty="0" smtClean="0"/>
                <a:t>Inside city </a:t>
              </a:r>
            </a:p>
            <a:p>
              <a:r>
                <a:rPr lang="en-US" sz="1100" dirty="0" smtClean="0"/>
                <a:t>Mountain </a:t>
              </a:r>
            </a:p>
            <a:p>
              <a:r>
                <a:rPr lang="en-US" sz="1100" dirty="0" smtClean="0"/>
                <a:t>Open country</a:t>
              </a:r>
            </a:p>
            <a:p>
              <a:r>
                <a:rPr lang="en-US" sz="1100" dirty="0" smtClean="0"/>
                <a:t>Street </a:t>
              </a:r>
            </a:p>
            <a:p>
              <a:r>
                <a:rPr lang="en-US" sz="1100" dirty="0" smtClean="0"/>
                <a:t>Tall building</a:t>
              </a:r>
            </a:p>
            <a:p>
              <a:r>
                <a:rPr lang="en-US" sz="1100" dirty="0" smtClean="0"/>
                <a:t>Office </a:t>
              </a:r>
            </a:p>
            <a:p>
              <a:r>
                <a:rPr lang="en-US" sz="1100" dirty="0" smtClean="0"/>
                <a:t>Store </a:t>
              </a:r>
            </a:p>
            <a:p>
              <a:r>
                <a:rPr lang="en-US" sz="1100" dirty="0" smtClean="0"/>
                <a:t>Industrial 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/>
      <p:bldP spid="20" grpId="0" uiExpan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Image – An Intuition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F00A7D-EED9-415A-BBAE-CC95195CB6A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5" name="Picture 29" descr="Z:\Publications\ongoing\nikux\MIR-Accepted\figures\Stree_QUals\MITstreet_02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1295400"/>
            <a:ext cx="1841500" cy="1841500"/>
          </a:xfrm>
          <a:prstGeom prst="rect">
            <a:avLst/>
          </a:prstGeom>
          <a:noFill/>
        </p:spPr>
      </p:pic>
      <p:pic>
        <p:nvPicPr>
          <p:cNvPr id="7" name="Picture 7" descr="Z:\Publications\ongoing\nikux\MIR-Accepted\figures\Stree_QUals\vcm_MITstreet_027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3352800"/>
            <a:ext cx="3872929" cy="2908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105400"/>
          </a:xfrm>
        </p:spPr>
        <p:txBody>
          <a:bodyPr/>
          <a:lstStyle/>
          <a:p>
            <a:endParaRPr lang="en-US" sz="1800" dirty="0" smtClean="0">
              <a:solidFill>
                <a:srgbClr val="800000"/>
              </a:solidFill>
            </a:endParaRPr>
          </a:p>
          <a:p>
            <a:endParaRPr lang="en-US" sz="1800" dirty="0" smtClean="0">
              <a:solidFill>
                <a:srgbClr val="800000"/>
              </a:solidFill>
            </a:endParaRPr>
          </a:p>
          <a:p>
            <a:endParaRPr lang="en-US" sz="1800" dirty="0" smtClean="0">
              <a:solidFill>
                <a:srgbClr val="800000"/>
              </a:solidFill>
            </a:endParaRPr>
          </a:p>
          <a:p>
            <a:endParaRPr lang="en-US" sz="1800" dirty="0" smtClean="0">
              <a:solidFill>
                <a:srgbClr val="800000"/>
              </a:solidFill>
            </a:endParaRPr>
          </a:p>
          <a:p>
            <a:endParaRPr lang="en-US" sz="1800" dirty="0" smtClean="0">
              <a:solidFill>
                <a:srgbClr val="800000"/>
              </a:solidFill>
            </a:endParaRPr>
          </a:p>
          <a:p>
            <a:endParaRPr lang="en-US" sz="1800" dirty="0" smtClean="0">
              <a:solidFill>
                <a:srgbClr val="800000"/>
              </a:solidFill>
            </a:endParaRPr>
          </a:p>
          <a:p>
            <a:endParaRPr lang="en-US" sz="1800" dirty="0" smtClean="0">
              <a:solidFill>
                <a:srgbClr val="800000"/>
              </a:solidFill>
            </a:endParaRPr>
          </a:p>
          <a:p>
            <a:r>
              <a:rPr lang="en-US" sz="1800" dirty="0" smtClean="0">
                <a:solidFill>
                  <a:srgbClr val="800000"/>
                </a:solidFill>
              </a:rPr>
              <a:t>Semantic gap? </a:t>
            </a:r>
          </a:p>
          <a:p>
            <a:pPr lvl="1"/>
            <a:r>
              <a:rPr lang="en-US" sz="1400" dirty="0" smtClean="0"/>
              <a:t>This </a:t>
            </a:r>
            <a:r>
              <a:rPr lang="en-US" sz="1400" dirty="0" smtClean="0"/>
              <a:t>has buildings </a:t>
            </a:r>
            <a:r>
              <a:rPr lang="en-US" sz="1400" dirty="0" smtClean="0"/>
              <a:t>and </a:t>
            </a:r>
            <a:r>
              <a:rPr lang="en-US" sz="1400" dirty="0" smtClean="0"/>
              <a:t>not forest.</a:t>
            </a:r>
            <a:endParaRPr lang="en-US" sz="1400" dirty="0" smtClean="0"/>
          </a:p>
          <a:p>
            <a:endParaRPr lang="en-US" sz="1800" dirty="0" smtClean="0">
              <a:solidFill>
                <a:srgbClr val="800000"/>
              </a:solidFill>
            </a:endParaRPr>
          </a:p>
          <a:p>
            <a:r>
              <a:rPr lang="en-US" sz="1800" dirty="0" smtClean="0">
                <a:solidFill>
                  <a:srgbClr val="800000"/>
                </a:solidFill>
              </a:rPr>
              <a:t>Multiple semantic interpretation?</a:t>
            </a:r>
          </a:p>
          <a:p>
            <a:pPr lvl="1"/>
            <a:r>
              <a:rPr lang="en-US" sz="1400" dirty="0" smtClean="0"/>
              <a:t>Buildings, Inside city</a:t>
            </a:r>
          </a:p>
          <a:p>
            <a:endParaRPr lang="en-US" sz="1800" dirty="0" smtClean="0">
              <a:solidFill>
                <a:srgbClr val="800000"/>
              </a:solidFill>
            </a:endParaRPr>
          </a:p>
          <a:p>
            <a:r>
              <a:rPr lang="en-US" sz="1800" dirty="0" smtClean="0">
                <a:solidFill>
                  <a:srgbClr val="800000"/>
                </a:solidFill>
              </a:rPr>
              <a:t>Context?</a:t>
            </a:r>
          </a:p>
          <a:p>
            <a:pPr lvl="1"/>
            <a:r>
              <a:rPr lang="en-US" sz="1400" dirty="0" smtClean="0"/>
              <a:t>Inside city, Street, Highway,</a:t>
            </a:r>
            <a:br>
              <a:rPr lang="en-US" sz="1400" dirty="0" smtClean="0"/>
            </a:br>
            <a:r>
              <a:rPr lang="en-US" sz="1400" dirty="0" smtClean="0"/>
              <a:t>Buildings co-occur</a:t>
            </a:r>
          </a:p>
          <a:p>
            <a:pPr lvl="1"/>
            <a:endParaRPr lang="en-US" sz="16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4"/>
          <p:cNvSpPr>
            <a:spLocks noChangeArrowheads="1"/>
          </p:cNvSpPr>
          <p:nvPr/>
        </p:nvSpPr>
        <p:spPr bwMode="auto">
          <a:xfrm flipV="1">
            <a:off x="6629400" y="104503"/>
            <a:ext cx="2362200" cy="6675118"/>
          </a:xfrm>
          <a:prstGeom prst="rect">
            <a:avLst/>
          </a:prstGeom>
          <a:solidFill>
            <a:srgbClr val="E4E4E4"/>
          </a:solidFill>
          <a:ln w="19050">
            <a:solidFill>
              <a:srgbClr val="800000"/>
            </a:solidFill>
            <a:prstDash val="lg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6172200" cy="5105400"/>
          </a:xfrm>
        </p:spPr>
        <p:txBody>
          <a:bodyPr/>
          <a:lstStyle/>
          <a:p>
            <a:r>
              <a:rPr lang="en-US" sz="1600" dirty="0" smtClean="0"/>
              <a:t>Builds upon </a:t>
            </a:r>
            <a:r>
              <a:rPr lang="en-US" sz="1600" dirty="0" smtClean="0">
                <a:solidFill>
                  <a:srgbClr val="800000"/>
                </a:solidFill>
              </a:rPr>
              <a:t>bag-of-features</a:t>
            </a:r>
            <a:r>
              <a:rPr lang="en-US" sz="1600" dirty="0" smtClean="0"/>
              <a:t> representation</a:t>
            </a:r>
          </a:p>
          <a:p>
            <a:r>
              <a:rPr lang="en-US" sz="1600" dirty="0" smtClean="0"/>
              <a:t>Given a </a:t>
            </a:r>
            <a:r>
              <a:rPr lang="en-US" sz="1600" dirty="0" smtClean="0">
                <a:solidFill>
                  <a:srgbClr val="800000"/>
                </a:solidFill>
              </a:rPr>
              <a:t>vocabulary of concepts                             </a:t>
            </a:r>
            <a:endParaRPr lang="en-US" sz="1600" baseline="30000" dirty="0" smtClean="0">
              <a:solidFill>
                <a:srgbClr val="800000"/>
              </a:solidFill>
            </a:endParaRPr>
          </a:p>
          <a:p>
            <a:r>
              <a:rPr lang="en-US" sz="1600" dirty="0" smtClean="0"/>
              <a:t>Image are represented as </a:t>
            </a:r>
            <a:r>
              <a:rPr lang="en-US" sz="1600" dirty="0" smtClean="0">
                <a:solidFill>
                  <a:srgbClr val="800000"/>
                </a:solidFill>
              </a:rPr>
              <a:t>vectors of concept counts</a:t>
            </a:r>
            <a:br>
              <a:rPr lang="en-US" sz="1600" dirty="0" smtClean="0">
                <a:solidFill>
                  <a:srgbClr val="800000"/>
                </a:solidFill>
              </a:rPr>
            </a:br>
            <a:r>
              <a:rPr lang="en-US" sz="1600" dirty="0" smtClean="0">
                <a:solidFill>
                  <a:srgbClr val="800000"/>
                </a:solidFill>
              </a:rPr>
              <a:t>                                 </a:t>
            </a:r>
          </a:p>
          <a:p>
            <a:endParaRPr lang="en-US" sz="1600" dirty="0" smtClean="0"/>
          </a:p>
          <a:p>
            <a:r>
              <a:rPr lang="en-US" sz="1600" dirty="0" smtClean="0"/>
              <a:t>Where      is the </a:t>
            </a:r>
            <a:r>
              <a:rPr lang="en-US" sz="1600" dirty="0" smtClean="0">
                <a:solidFill>
                  <a:srgbClr val="800000"/>
                </a:solidFill>
              </a:rPr>
              <a:t>number of low level features </a:t>
            </a:r>
            <a:r>
              <a:rPr lang="en-US" sz="1600" dirty="0" smtClean="0"/>
              <a:t>drawn from the </a:t>
            </a:r>
            <a:r>
              <a:rPr lang="en-US" sz="1600" dirty="0" err="1" smtClean="0"/>
              <a:t>i</a:t>
            </a:r>
            <a:r>
              <a:rPr lang="en-US" sz="1600" baseline="30000" dirty="0" err="1" smtClean="0"/>
              <a:t>th</a:t>
            </a:r>
            <a:r>
              <a:rPr lang="en-US" sz="1600" dirty="0" smtClean="0"/>
              <a:t> concept.</a:t>
            </a:r>
          </a:p>
          <a:p>
            <a:r>
              <a:rPr lang="en-US" sz="1600" dirty="0" smtClean="0"/>
              <a:t>The count vector for </a:t>
            </a:r>
            <a:r>
              <a:rPr lang="en-US" sz="1600" dirty="0" err="1" smtClean="0"/>
              <a:t>y</a:t>
            </a:r>
            <a:r>
              <a:rPr lang="en-US" sz="1600" baseline="30000" dirty="0" err="1" smtClean="0"/>
              <a:t>th</a:t>
            </a:r>
            <a:r>
              <a:rPr lang="en-US" sz="1600" dirty="0" smtClean="0"/>
              <a:t> image is drawn from a </a:t>
            </a:r>
            <a:r>
              <a:rPr lang="en-US" sz="1600" dirty="0" smtClean="0">
                <a:solidFill>
                  <a:srgbClr val="800000"/>
                </a:solidFill>
              </a:rPr>
              <a:t>multinomial</a:t>
            </a:r>
            <a:r>
              <a:rPr lang="en-US" sz="1600" dirty="0" smtClean="0"/>
              <a:t>     with parameters, </a:t>
            </a:r>
            <a:endParaRPr lang="en-US" sz="1600" baseline="300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pPr lvl="1"/>
            <a:endParaRPr lang="en-US" sz="1400" dirty="0" smtClean="0"/>
          </a:p>
          <a:p>
            <a:endParaRPr lang="en-US" sz="1800" dirty="0" smtClean="0"/>
          </a:p>
          <a:p>
            <a:r>
              <a:rPr lang="en-US" sz="1600" dirty="0" smtClean="0"/>
              <a:t>The probability vector       is denoted as the </a:t>
            </a:r>
            <a:r>
              <a:rPr lang="en-US" sz="1600" dirty="0" smtClean="0">
                <a:solidFill>
                  <a:srgbClr val="800000"/>
                </a:solidFill>
              </a:rPr>
              <a:t>Semantic Multinomial (SMN)</a:t>
            </a:r>
            <a:endParaRPr lang="en-US" sz="1600" dirty="0" smtClean="0"/>
          </a:p>
          <a:p>
            <a:r>
              <a:rPr lang="en-US" sz="1600" dirty="0" smtClean="0"/>
              <a:t>     can be seen as a feature transformation from       to the L-dimensional probability simplex       , denoted as the </a:t>
            </a:r>
            <a:r>
              <a:rPr lang="en-US" sz="1600" dirty="0" smtClean="0">
                <a:solidFill>
                  <a:srgbClr val="800000"/>
                </a:solidFill>
              </a:rPr>
              <a:t>Semantic Space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Semantic Image Representation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F00A7D-EED9-415A-BBAE-CC95195CB6A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33600" y="32766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0" name="Picture 79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2590800" y="2207640"/>
            <a:ext cx="2209800" cy="306960"/>
          </a:xfrm>
          <a:prstGeom prst="rect">
            <a:avLst/>
          </a:prstGeom>
          <a:noFill/>
        </p:spPr>
      </p:pic>
      <p:pic>
        <p:nvPicPr>
          <p:cNvPr id="84" name="Picture 83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1550126" y="2734492"/>
            <a:ext cx="187234" cy="187234"/>
          </a:xfrm>
          <a:prstGeom prst="rect">
            <a:avLst/>
          </a:prstGeom>
          <a:noFill/>
        </p:spPr>
      </p:pic>
      <p:pic>
        <p:nvPicPr>
          <p:cNvPr id="87" name="Picture 86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4112133" y="1560576"/>
            <a:ext cx="1895475" cy="288443"/>
          </a:xfrm>
          <a:prstGeom prst="rect">
            <a:avLst/>
          </a:prstGeom>
          <a:noFill/>
        </p:spPr>
      </p:pic>
      <p:pic>
        <p:nvPicPr>
          <p:cNvPr id="91" name="Picture 90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4251960" y="3421965"/>
            <a:ext cx="2211977" cy="337961"/>
          </a:xfrm>
          <a:prstGeom prst="rect">
            <a:avLst/>
          </a:prstGeom>
          <a:noFill/>
        </p:spPr>
      </p:pic>
      <p:pic>
        <p:nvPicPr>
          <p:cNvPr id="92" name="Picture 91" descr="txp_fig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2070463" y="3481251"/>
            <a:ext cx="176349" cy="176349"/>
          </a:xfrm>
          <a:prstGeom prst="rect">
            <a:avLst/>
          </a:prstGeom>
          <a:noFill/>
        </p:spPr>
      </p:pic>
      <p:grpSp>
        <p:nvGrpSpPr>
          <p:cNvPr id="38" name="Group 37"/>
          <p:cNvGrpSpPr/>
          <p:nvPr/>
        </p:nvGrpSpPr>
        <p:grpSpPr>
          <a:xfrm>
            <a:off x="1600200" y="3886200"/>
            <a:ext cx="4114800" cy="822960"/>
            <a:chOff x="1600200" y="3810000"/>
            <a:chExt cx="4572000" cy="914400"/>
          </a:xfrm>
        </p:grpSpPr>
        <p:sp>
          <p:nvSpPr>
            <p:cNvPr id="105" name="Rectangle 4"/>
            <p:cNvSpPr>
              <a:spLocks noChangeArrowheads="1"/>
            </p:cNvSpPr>
            <p:nvPr/>
          </p:nvSpPr>
          <p:spPr bwMode="auto">
            <a:xfrm flipV="1">
              <a:off x="1600200" y="3810000"/>
              <a:ext cx="4572000" cy="914400"/>
            </a:xfrm>
            <a:prstGeom prst="rect">
              <a:avLst/>
            </a:prstGeom>
            <a:solidFill>
              <a:srgbClr val="E4E4E4"/>
            </a:solidFill>
            <a:ln w="19050">
              <a:solidFill>
                <a:srgbClr val="800000"/>
              </a:solidFill>
              <a:prstDash val="lg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4" name="Picture 93" descr="txp_fig.pn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1828800" y="3886200"/>
              <a:ext cx="3978135" cy="715361"/>
            </a:xfrm>
            <a:prstGeom prst="rect">
              <a:avLst/>
            </a:prstGeom>
            <a:noFill/>
          </p:spPr>
        </p:pic>
      </p:grpSp>
      <p:pic>
        <p:nvPicPr>
          <p:cNvPr id="12" name="Picture 11" descr="txp_fig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5943601" y="5449389"/>
            <a:ext cx="235526" cy="193766"/>
          </a:xfrm>
          <a:prstGeom prst="rect">
            <a:avLst/>
          </a:prstGeom>
          <a:noFill/>
        </p:spPr>
      </p:pic>
      <p:pic>
        <p:nvPicPr>
          <p:cNvPr id="95" name="Picture 94" descr="txp_fig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838200" y="5478983"/>
            <a:ext cx="180703" cy="180703"/>
          </a:xfrm>
          <a:prstGeom prst="rect">
            <a:avLst/>
          </a:prstGeom>
          <a:noFill/>
        </p:spPr>
      </p:pic>
      <p:pic>
        <p:nvPicPr>
          <p:cNvPr id="98" name="Picture 97" descr="txp_fig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4737463" y="5715000"/>
            <a:ext cx="335338" cy="254726"/>
          </a:xfrm>
          <a:prstGeom prst="rect">
            <a:avLst/>
          </a:prstGeom>
          <a:noFill/>
        </p:spPr>
      </p:pic>
      <p:pic>
        <p:nvPicPr>
          <p:cNvPr id="104" name="Picture 103" descr="txp_fig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3087624" y="4977384"/>
            <a:ext cx="314943" cy="219305"/>
          </a:xfrm>
          <a:prstGeom prst="rect">
            <a:avLst/>
          </a:prstGeom>
          <a:noFill/>
        </p:spPr>
      </p:pic>
      <p:pic>
        <p:nvPicPr>
          <p:cNvPr id="17" name="Picture 100" descr="Z:\Publications\ongoing\nikux\MIR\figures\street\MITstreet_0278.jpg"/>
          <p:cNvPicPr>
            <a:picLocks noChangeAspect="1" noChangeArrowheads="1"/>
          </p:cNvPicPr>
          <p:nvPr/>
        </p:nvPicPr>
        <p:blipFill>
          <a:blip r:embed="rId25" cstate="print">
            <a:lum bright="10000" contrast="10000"/>
          </a:blip>
          <a:srcRect/>
          <a:stretch>
            <a:fillRect/>
          </a:stretch>
        </p:blipFill>
        <p:spPr bwMode="auto">
          <a:xfrm>
            <a:off x="7282352" y="228600"/>
            <a:ext cx="1212272" cy="12122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grpSp>
        <p:nvGrpSpPr>
          <p:cNvPr id="18" name="Group 38"/>
          <p:cNvGrpSpPr/>
          <p:nvPr/>
        </p:nvGrpSpPr>
        <p:grpSpPr>
          <a:xfrm>
            <a:off x="7256226" y="1676400"/>
            <a:ext cx="1291046" cy="901337"/>
            <a:chOff x="4191000" y="2819400"/>
            <a:chExt cx="1981200" cy="1371600"/>
          </a:xfrm>
        </p:grpSpPr>
        <p:pic>
          <p:nvPicPr>
            <p:cNvPr id="19" name="Picture 100" descr="Z:\Publications\ongoing\nikux\MIR\figures\street\MITstreet_0278.jpg"/>
            <p:cNvPicPr>
              <a:picLocks noChangeAspect="1" noChangeArrowheads="1"/>
            </p:cNvPicPr>
            <p:nvPr/>
          </p:nvPicPr>
          <p:blipFill>
            <a:blip r:embed="rId25" cstate="print">
              <a:lum bright="10000" contrast="10000"/>
            </a:blip>
            <a:srcRect l="70588" r="5883" b="76471"/>
            <a:stretch>
              <a:fillRect/>
            </a:stretch>
          </p:blipFill>
          <p:spPr bwMode="auto">
            <a:xfrm>
              <a:off x="4191000" y="3048000"/>
              <a:ext cx="304800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20" name="Picture 100" descr="Z:\Publications\ongoing\nikux\MIR\figures\street\MITstreet_0278.jpg"/>
            <p:cNvPicPr>
              <a:picLocks noChangeAspect="1" noChangeArrowheads="1"/>
            </p:cNvPicPr>
            <p:nvPr/>
          </p:nvPicPr>
          <p:blipFill>
            <a:blip r:embed="rId25" cstate="print">
              <a:lum bright="10000" contrast="10000"/>
            </a:blip>
            <a:srcRect r="76471" b="76471"/>
            <a:stretch>
              <a:fillRect/>
            </a:stretch>
          </p:blipFill>
          <p:spPr bwMode="auto">
            <a:xfrm>
              <a:off x="4572000" y="2819400"/>
              <a:ext cx="304800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21" name="Picture 100" descr="Z:\Publications\ongoing\nikux\MIR\figures\street\MITstreet_0278.jpg"/>
            <p:cNvPicPr>
              <a:picLocks noChangeAspect="1" noChangeArrowheads="1"/>
            </p:cNvPicPr>
            <p:nvPr/>
          </p:nvPicPr>
          <p:blipFill>
            <a:blip r:embed="rId25" cstate="print">
              <a:lum bright="10000" contrast="10000"/>
            </a:blip>
            <a:srcRect t="23529" r="76471" b="52941"/>
            <a:stretch>
              <a:fillRect/>
            </a:stretch>
          </p:blipFill>
          <p:spPr bwMode="auto">
            <a:xfrm>
              <a:off x="4724400" y="3124200"/>
              <a:ext cx="304800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22" name="Picture 100" descr="Z:\Publications\ongoing\nikux\MIR\figures\street\MITstreet_0278.jpg"/>
            <p:cNvPicPr>
              <a:picLocks noChangeAspect="1" noChangeArrowheads="1"/>
            </p:cNvPicPr>
            <p:nvPr/>
          </p:nvPicPr>
          <p:blipFill>
            <a:blip r:embed="rId25" cstate="print">
              <a:lum bright="10000" contrast="10000"/>
            </a:blip>
            <a:srcRect t="47059" r="76471" b="29412"/>
            <a:stretch>
              <a:fillRect/>
            </a:stretch>
          </p:blipFill>
          <p:spPr bwMode="auto">
            <a:xfrm>
              <a:off x="5257800" y="3276600"/>
              <a:ext cx="304800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23" name="Picture 100" descr="Z:\Publications\ongoing\nikux\MIR\figures\street\MITstreet_0278.jpg"/>
            <p:cNvPicPr>
              <a:picLocks noChangeAspect="1" noChangeArrowheads="1"/>
            </p:cNvPicPr>
            <p:nvPr/>
          </p:nvPicPr>
          <p:blipFill>
            <a:blip r:embed="rId25" cstate="print">
              <a:lum bright="10000" contrast="10000"/>
            </a:blip>
            <a:srcRect t="70588" r="76471" b="5882"/>
            <a:stretch>
              <a:fillRect/>
            </a:stretch>
          </p:blipFill>
          <p:spPr bwMode="auto">
            <a:xfrm>
              <a:off x="5181600" y="3581400"/>
              <a:ext cx="304800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24" name="Picture 100" descr="Z:\Publications\ongoing\nikux\MIR\figures\street\MITstreet_0278.jpg"/>
            <p:cNvPicPr>
              <a:picLocks noChangeAspect="1" noChangeArrowheads="1"/>
            </p:cNvPicPr>
            <p:nvPr/>
          </p:nvPicPr>
          <p:blipFill>
            <a:blip r:embed="rId25" cstate="print">
              <a:lum bright="10000" contrast="10000"/>
            </a:blip>
            <a:srcRect l="47059" r="29411" b="76471"/>
            <a:stretch>
              <a:fillRect/>
            </a:stretch>
          </p:blipFill>
          <p:spPr bwMode="auto">
            <a:xfrm>
              <a:off x="4800600" y="3733800"/>
              <a:ext cx="304800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25" name="Picture 100" descr="Z:\Publications\ongoing\nikux\MIR\figures\street\MITstreet_0278.jpg"/>
            <p:cNvPicPr>
              <a:picLocks noChangeAspect="1" noChangeArrowheads="1"/>
            </p:cNvPicPr>
            <p:nvPr/>
          </p:nvPicPr>
          <p:blipFill>
            <a:blip r:embed="rId25" cstate="print">
              <a:lum bright="10000" contrast="10000"/>
            </a:blip>
            <a:srcRect l="23529" r="52941" b="76471"/>
            <a:stretch>
              <a:fillRect/>
            </a:stretch>
          </p:blipFill>
          <p:spPr bwMode="auto">
            <a:xfrm>
              <a:off x="5181600" y="2819400"/>
              <a:ext cx="304800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26" name="Picture 100" descr="Z:\Publications\ongoing\nikux\MIR\figures\street\MITstreet_0278.jpg"/>
            <p:cNvPicPr>
              <a:picLocks noChangeAspect="1" noChangeArrowheads="1"/>
            </p:cNvPicPr>
            <p:nvPr/>
          </p:nvPicPr>
          <p:blipFill>
            <a:blip r:embed="rId25" cstate="print">
              <a:lum bright="10000" contrast="10000"/>
            </a:blip>
            <a:srcRect l="23529" t="23529" r="52941" b="52941"/>
            <a:stretch>
              <a:fillRect/>
            </a:stretch>
          </p:blipFill>
          <p:spPr bwMode="auto">
            <a:xfrm>
              <a:off x="5486400" y="2895600"/>
              <a:ext cx="304800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27" name="Picture 100" descr="Z:\Publications\ongoing\nikux\MIR\figures\street\MITstreet_0278.jpg"/>
            <p:cNvPicPr>
              <a:picLocks noChangeAspect="1" noChangeArrowheads="1"/>
            </p:cNvPicPr>
            <p:nvPr/>
          </p:nvPicPr>
          <p:blipFill>
            <a:blip r:embed="rId25" cstate="print">
              <a:lum bright="10000" contrast="10000"/>
            </a:blip>
            <a:srcRect l="23529" t="47059" r="52941" b="29412"/>
            <a:stretch>
              <a:fillRect/>
            </a:stretch>
          </p:blipFill>
          <p:spPr bwMode="auto">
            <a:xfrm>
              <a:off x="5410200" y="3886200"/>
              <a:ext cx="304800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28" name="Picture 100" descr="Z:\Publications\ongoing\nikux\MIR\figures\street\MITstreet_0278.jpg"/>
            <p:cNvPicPr>
              <a:picLocks noChangeAspect="1" noChangeArrowheads="1"/>
            </p:cNvPicPr>
            <p:nvPr/>
          </p:nvPicPr>
          <p:blipFill>
            <a:blip r:embed="rId25" cstate="print">
              <a:lum bright="10000" contrast="10000"/>
            </a:blip>
            <a:srcRect l="23529" t="70588" r="52941" b="5882"/>
            <a:stretch>
              <a:fillRect/>
            </a:stretch>
          </p:blipFill>
          <p:spPr bwMode="auto">
            <a:xfrm>
              <a:off x="4876800" y="3581400"/>
              <a:ext cx="304800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29" name="Picture 100" descr="Z:\Publications\ongoing\nikux\MIR\figures\street\MITstreet_0278.jpg"/>
            <p:cNvPicPr>
              <a:picLocks noChangeAspect="1" noChangeArrowheads="1"/>
            </p:cNvPicPr>
            <p:nvPr/>
          </p:nvPicPr>
          <p:blipFill>
            <a:blip r:embed="rId25" cstate="print">
              <a:lum bright="10000" contrast="10000"/>
            </a:blip>
            <a:srcRect l="47059" t="23529" r="29411" b="52941"/>
            <a:stretch>
              <a:fillRect/>
            </a:stretch>
          </p:blipFill>
          <p:spPr bwMode="auto">
            <a:xfrm>
              <a:off x="5791200" y="3200400"/>
              <a:ext cx="304800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30" name="Picture 100" descr="Z:\Publications\ongoing\nikux\MIR\figures\street\MITstreet_0278.jpg"/>
            <p:cNvPicPr>
              <a:picLocks noChangeAspect="1" noChangeArrowheads="1"/>
            </p:cNvPicPr>
            <p:nvPr/>
          </p:nvPicPr>
          <p:blipFill>
            <a:blip r:embed="rId25" cstate="print">
              <a:lum bright="10000" contrast="10000"/>
            </a:blip>
            <a:srcRect l="47059" t="47059" r="29411" b="29412"/>
            <a:stretch>
              <a:fillRect/>
            </a:stretch>
          </p:blipFill>
          <p:spPr bwMode="auto">
            <a:xfrm>
              <a:off x="5562600" y="3505200"/>
              <a:ext cx="304800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31" name="Picture 100" descr="Z:\Publications\ongoing\nikux\MIR\figures\street\MITstreet_0278.jpg"/>
            <p:cNvPicPr>
              <a:picLocks noChangeAspect="1" noChangeArrowheads="1"/>
            </p:cNvPicPr>
            <p:nvPr/>
          </p:nvPicPr>
          <p:blipFill>
            <a:blip r:embed="rId25" cstate="print">
              <a:lum bright="10000" contrast="10000"/>
            </a:blip>
            <a:srcRect l="47059" t="70588" r="29411" b="5882"/>
            <a:stretch>
              <a:fillRect/>
            </a:stretch>
          </p:blipFill>
          <p:spPr bwMode="auto">
            <a:xfrm>
              <a:off x="5867400" y="3733800"/>
              <a:ext cx="304800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32" name="Picture 100" descr="Z:\Publications\ongoing\nikux\MIR\figures\street\MITstreet_0278.jpg"/>
            <p:cNvPicPr>
              <a:picLocks noChangeAspect="1" noChangeArrowheads="1"/>
            </p:cNvPicPr>
            <p:nvPr/>
          </p:nvPicPr>
          <p:blipFill>
            <a:blip r:embed="rId25" cstate="print">
              <a:lum bright="10000" contrast="10000"/>
            </a:blip>
            <a:srcRect l="70588" t="23529" r="5883" b="52941"/>
            <a:stretch>
              <a:fillRect/>
            </a:stretch>
          </p:blipFill>
          <p:spPr bwMode="auto">
            <a:xfrm>
              <a:off x="4800600" y="3200400"/>
              <a:ext cx="304800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33" name="Picture 100" descr="Z:\Publications\ongoing\nikux\MIR\figures\street\MITstreet_0278.jpg"/>
            <p:cNvPicPr>
              <a:picLocks noChangeAspect="1" noChangeArrowheads="1"/>
            </p:cNvPicPr>
            <p:nvPr/>
          </p:nvPicPr>
          <p:blipFill>
            <a:blip r:embed="rId25" cstate="print">
              <a:lum bright="10000" contrast="10000"/>
            </a:blip>
            <a:srcRect l="70588" t="47059" r="5883" b="29412"/>
            <a:stretch>
              <a:fillRect/>
            </a:stretch>
          </p:blipFill>
          <p:spPr bwMode="auto">
            <a:xfrm>
              <a:off x="4267200" y="3505200"/>
              <a:ext cx="304800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34" name="Picture 100" descr="Z:\Publications\ongoing\nikux\MIR\figures\street\MITstreet_0278.jpg"/>
            <p:cNvPicPr>
              <a:picLocks noChangeAspect="1" noChangeArrowheads="1"/>
            </p:cNvPicPr>
            <p:nvPr/>
          </p:nvPicPr>
          <p:blipFill>
            <a:blip r:embed="rId25" cstate="print">
              <a:lum bright="10000" contrast="10000"/>
            </a:blip>
            <a:srcRect l="70588" t="70588" r="5883" b="5882"/>
            <a:stretch>
              <a:fillRect/>
            </a:stretch>
          </p:blipFill>
          <p:spPr bwMode="auto">
            <a:xfrm>
              <a:off x="4419600" y="3810000"/>
              <a:ext cx="304800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</p:grpSp>
      <p:pic>
        <p:nvPicPr>
          <p:cNvPr id="37" name="Picture 36" descr="txp_fig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6977552" y="4038600"/>
            <a:ext cx="1821419" cy="278289"/>
          </a:xfrm>
          <a:prstGeom prst="rect">
            <a:avLst/>
          </a:prstGeom>
          <a:noFill/>
        </p:spPr>
      </p:pic>
      <p:grpSp>
        <p:nvGrpSpPr>
          <p:cNvPr id="39" name="Group 38"/>
          <p:cNvGrpSpPr/>
          <p:nvPr/>
        </p:nvGrpSpPr>
        <p:grpSpPr>
          <a:xfrm>
            <a:off x="6781800" y="4800600"/>
            <a:ext cx="2100752" cy="1927617"/>
            <a:chOff x="5774792" y="2208324"/>
            <a:chExt cx="2193397" cy="1924421"/>
          </a:xfrm>
        </p:grpSpPr>
        <p:sp>
          <p:nvSpPr>
            <p:cNvPr id="40" name="Line 193"/>
            <p:cNvSpPr>
              <a:spLocks noChangeShapeType="1"/>
            </p:cNvSpPr>
            <p:nvPr/>
          </p:nvSpPr>
          <p:spPr bwMode="auto">
            <a:xfrm flipV="1">
              <a:off x="6537325" y="3354037"/>
              <a:ext cx="1332527" cy="6701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194"/>
            <p:cNvSpPr>
              <a:spLocks noChangeShapeType="1"/>
            </p:cNvSpPr>
            <p:nvPr/>
          </p:nvSpPr>
          <p:spPr bwMode="auto">
            <a:xfrm flipH="1">
              <a:off x="5899616" y="3360739"/>
              <a:ext cx="637709" cy="631514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195"/>
            <p:cNvSpPr>
              <a:spLocks noChangeShapeType="1"/>
            </p:cNvSpPr>
            <p:nvPr/>
          </p:nvSpPr>
          <p:spPr bwMode="auto">
            <a:xfrm flipH="1" flipV="1">
              <a:off x="6534916" y="2208324"/>
              <a:ext cx="2409" cy="1152411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203"/>
            <p:cNvSpPr>
              <a:spLocks/>
            </p:cNvSpPr>
            <p:nvPr/>
          </p:nvSpPr>
          <p:spPr bwMode="auto">
            <a:xfrm>
              <a:off x="6019800" y="2438400"/>
              <a:ext cx="1676400" cy="1447800"/>
            </a:xfrm>
            <a:custGeom>
              <a:avLst/>
              <a:gdLst>
                <a:gd name="T0" fmla="*/ 288 w 960"/>
                <a:gd name="T1" fmla="*/ 0 h 912"/>
                <a:gd name="T2" fmla="*/ 0 w 960"/>
                <a:gd name="T3" fmla="*/ 912 h 912"/>
                <a:gd name="T4" fmla="*/ 960 w 960"/>
                <a:gd name="T5" fmla="*/ 576 h 912"/>
                <a:gd name="T6" fmla="*/ 288 w 960"/>
                <a:gd name="T7" fmla="*/ 0 h 9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0"/>
                <a:gd name="T13" fmla="*/ 0 h 912"/>
                <a:gd name="T14" fmla="*/ 960 w 960"/>
                <a:gd name="T15" fmla="*/ 912 h 9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0" h="912">
                  <a:moveTo>
                    <a:pt x="288" y="0"/>
                  </a:moveTo>
                  <a:lnTo>
                    <a:pt x="0" y="912"/>
                  </a:lnTo>
                  <a:lnTo>
                    <a:pt x="960" y="576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0070C0">
                <a:alpha val="59999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Text Box 204"/>
            <p:cNvSpPr txBox="1">
              <a:spLocks noChangeArrowheads="1"/>
            </p:cNvSpPr>
            <p:nvPr/>
          </p:nvSpPr>
          <p:spPr bwMode="auto">
            <a:xfrm>
              <a:off x="6695221" y="2892987"/>
              <a:ext cx="334962" cy="2687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solidFill>
                    <a:srgbClr val="800000"/>
                  </a:solidFill>
                </a:rPr>
                <a:t>x</a:t>
              </a:r>
            </a:p>
          </p:txBody>
        </p:sp>
        <p:sp>
          <p:nvSpPr>
            <p:cNvPr id="45" name="Text Box 205"/>
            <p:cNvSpPr txBox="1">
              <a:spLocks noChangeArrowheads="1"/>
            </p:cNvSpPr>
            <p:nvPr/>
          </p:nvSpPr>
          <p:spPr bwMode="auto">
            <a:xfrm>
              <a:off x="5774792" y="2221365"/>
              <a:ext cx="813591" cy="43017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100" b="1" i="0" dirty="0" smtClean="0">
                  <a:solidFill>
                    <a:srgbClr val="990000"/>
                  </a:solidFill>
                  <a:ea typeface="宋体" pitchFamily="-111" charset="-122"/>
                </a:rPr>
                <a:t>Concept 1</a:t>
              </a:r>
              <a:endParaRPr lang="en-US" sz="1100" b="1" i="0" dirty="0">
                <a:solidFill>
                  <a:srgbClr val="990000"/>
                </a:solidFill>
                <a:ea typeface="宋体" pitchFamily="-111" charset="-122"/>
              </a:endParaRPr>
            </a:p>
          </p:txBody>
        </p:sp>
        <p:sp>
          <p:nvSpPr>
            <p:cNvPr id="46" name="Text Box 206"/>
            <p:cNvSpPr txBox="1">
              <a:spLocks noChangeArrowheads="1"/>
            </p:cNvSpPr>
            <p:nvPr/>
          </p:nvSpPr>
          <p:spPr bwMode="auto">
            <a:xfrm>
              <a:off x="5958154" y="3871569"/>
              <a:ext cx="1134871" cy="26117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100" b="1" i="0" dirty="0" smtClean="0">
                  <a:solidFill>
                    <a:srgbClr val="990000"/>
                  </a:solidFill>
                  <a:ea typeface="宋体" pitchFamily="-111" charset="-122"/>
                </a:rPr>
                <a:t>Concept 2</a:t>
              </a:r>
              <a:endParaRPr lang="en-US" sz="1100" b="1" i="0" dirty="0">
                <a:solidFill>
                  <a:srgbClr val="990000"/>
                </a:solidFill>
                <a:ea typeface="宋体" pitchFamily="-111" charset="-122"/>
              </a:endParaRPr>
            </a:p>
          </p:txBody>
        </p:sp>
        <p:sp>
          <p:nvSpPr>
            <p:cNvPr id="47" name="Text Box 207"/>
            <p:cNvSpPr txBox="1">
              <a:spLocks noChangeArrowheads="1"/>
            </p:cNvSpPr>
            <p:nvPr/>
          </p:nvSpPr>
          <p:spPr bwMode="auto">
            <a:xfrm>
              <a:off x="7172584" y="3501576"/>
              <a:ext cx="795605" cy="43017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100" b="1" i="0" dirty="0" smtClean="0">
                  <a:solidFill>
                    <a:srgbClr val="990000"/>
                  </a:solidFill>
                  <a:ea typeface="宋体" pitchFamily="-111" charset="-122"/>
                </a:rPr>
                <a:t>Concept L</a:t>
              </a:r>
              <a:endParaRPr lang="en-US" sz="1100" b="1" i="0" dirty="0">
                <a:solidFill>
                  <a:srgbClr val="990000"/>
                </a:solidFill>
                <a:ea typeface="宋体" pitchFamily="-111" charset="-122"/>
              </a:endParaRPr>
            </a:p>
          </p:txBody>
        </p:sp>
      </p:grpSp>
      <p:sp>
        <p:nvSpPr>
          <p:cNvPr id="52" name="Cloud 51"/>
          <p:cNvSpPr/>
          <p:nvPr/>
        </p:nvSpPr>
        <p:spPr bwMode="auto">
          <a:xfrm>
            <a:off x="7232278" y="2895600"/>
            <a:ext cx="1295400" cy="777240"/>
          </a:xfrm>
          <a:prstGeom prst="cloud">
            <a:avLst/>
          </a:prstGeom>
          <a:solidFill>
            <a:schemeClr val="accent1">
              <a:alpha val="14000"/>
            </a:schemeClr>
          </a:solidFill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0" name="Picture 49" descr="txp_fig.pn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7587152" y="4800600"/>
            <a:ext cx="335338" cy="254726"/>
          </a:xfrm>
          <a:prstGeom prst="rect">
            <a:avLst/>
          </a:prstGeom>
          <a:noFill/>
        </p:spPr>
      </p:pic>
      <p:pic>
        <p:nvPicPr>
          <p:cNvPr id="51" name="Picture 50" descr="txp_fig.pn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7663352" y="3111137"/>
            <a:ext cx="286728" cy="328749"/>
          </a:xfrm>
          <a:prstGeom prst="rect">
            <a:avLst/>
          </a:prstGeom>
          <a:noFill/>
        </p:spPr>
      </p:pic>
      <p:sp>
        <p:nvSpPr>
          <p:cNvPr id="53" name="TextBox 52"/>
          <p:cNvSpPr txBox="1"/>
          <p:nvPr/>
        </p:nvSpPr>
        <p:spPr>
          <a:xfrm>
            <a:off x="6977552" y="4267200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0" dirty="0" smtClean="0">
                <a:solidFill>
                  <a:srgbClr val="800000"/>
                </a:solidFill>
              </a:rPr>
              <a:t>Semantic Multinomial</a:t>
            </a:r>
            <a:endParaRPr lang="en-US" sz="1200" b="1" i="0" dirty="0"/>
          </a:p>
        </p:txBody>
      </p:sp>
      <p:sp>
        <p:nvSpPr>
          <p:cNvPr id="57" name="Freeform 56"/>
          <p:cNvSpPr/>
          <p:nvPr/>
        </p:nvSpPr>
        <p:spPr bwMode="auto">
          <a:xfrm rot="21281114">
            <a:off x="6900166" y="826147"/>
            <a:ext cx="345323" cy="1201783"/>
          </a:xfrm>
          <a:custGeom>
            <a:avLst/>
            <a:gdLst>
              <a:gd name="connsiteX0" fmla="*/ 276498 w 276498"/>
              <a:gd name="connsiteY0" fmla="*/ 0 h 1201783"/>
              <a:gd name="connsiteX1" fmla="*/ 15240 w 276498"/>
              <a:gd name="connsiteY1" fmla="*/ 627017 h 1201783"/>
              <a:gd name="connsiteX2" fmla="*/ 185058 w 276498"/>
              <a:gd name="connsiteY2" fmla="*/ 1201783 h 1201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6498" h="1201783">
                <a:moveTo>
                  <a:pt x="276498" y="0"/>
                </a:moveTo>
                <a:cubicBezTo>
                  <a:pt x="153489" y="213360"/>
                  <a:pt x="30480" y="426720"/>
                  <a:pt x="15240" y="627017"/>
                </a:cubicBezTo>
                <a:cubicBezTo>
                  <a:pt x="0" y="827314"/>
                  <a:pt x="92529" y="1014548"/>
                  <a:pt x="185058" y="1201783"/>
                </a:cubicBezTo>
              </a:path>
            </a:pathLst>
          </a:cu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9" name="Freeform 58"/>
          <p:cNvSpPr/>
          <p:nvPr/>
        </p:nvSpPr>
        <p:spPr bwMode="auto">
          <a:xfrm rot="185349" flipH="1">
            <a:off x="8533728" y="1987965"/>
            <a:ext cx="283447" cy="1201783"/>
          </a:xfrm>
          <a:custGeom>
            <a:avLst/>
            <a:gdLst>
              <a:gd name="connsiteX0" fmla="*/ 276498 w 276498"/>
              <a:gd name="connsiteY0" fmla="*/ 0 h 1201783"/>
              <a:gd name="connsiteX1" fmla="*/ 15240 w 276498"/>
              <a:gd name="connsiteY1" fmla="*/ 627017 h 1201783"/>
              <a:gd name="connsiteX2" fmla="*/ 185058 w 276498"/>
              <a:gd name="connsiteY2" fmla="*/ 1201783 h 1201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6498" h="1201783">
                <a:moveTo>
                  <a:pt x="276498" y="0"/>
                </a:moveTo>
                <a:cubicBezTo>
                  <a:pt x="153489" y="213360"/>
                  <a:pt x="30480" y="426720"/>
                  <a:pt x="15240" y="627017"/>
                </a:cubicBezTo>
                <a:cubicBezTo>
                  <a:pt x="0" y="827314"/>
                  <a:pt x="92529" y="1014548"/>
                  <a:pt x="185058" y="1201783"/>
                </a:cubicBezTo>
              </a:path>
            </a:pathLst>
          </a:cu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0" name="Freeform 59"/>
          <p:cNvSpPr/>
          <p:nvPr/>
        </p:nvSpPr>
        <p:spPr bwMode="auto">
          <a:xfrm rot="21281114">
            <a:off x="6932183" y="3364147"/>
            <a:ext cx="276498" cy="678525"/>
          </a:xfrm>
          <a:custGeom>
            <a:avLst/>
            <a:gdLst>
              <a:gd name="connsiteX0" fmla="*/ 276498 w 276498"/>
              <a:gd name="connsiteY0" fmla="*/ 0 h 1201783"/>
              <a:gd name="connsiteX1" fmla="*/ 15240 w 276498"/>
              <a:gd name="connsiteY1" fmla="*/ 627017 h 1201783"/>
              <a:gd name="connsiteX2" fmla="*/ 185058 w 276498"/>
              <a:gd name="connsiteY2" fmla="*/ 1201783 h 1201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6498" h="1201783">
                <a:moveTo>
                  <a:pt x="276498" y="0"/>
                </a:moveTo>
                <a:cubicBezTo>
                  <a:pt x="153489" y="213360"/>
                  <a:pt x="30480" y="426720"/>
                  <a:pt x="15240" y="627017"/>
                </a:cubicBezTo>
                <a:cubicBezTo>
                  <a:pt x="0" y="827314"/>
                  <a:pt x="92529" y="1014548"/>
                  <a:pt x="185058" y="1201783"/>
                </a:cubicBezTo>
              </a:path>
            </a:pathLst>
          </a:cu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" name="Freeform 60"/>
          <p:cNvSpPr/>
          <p:nvPr/>
        </p:nvSpPr>
        <p:spPr bwMode="auto">
          <a:xfrm rot="395651" flipH="1">
            <a:off x="7872336" y="4574341"/>
            <a:ext cx="326672" cy="1004289"/>
          </a:xfrm>
          <a:custGeom>
            <a:avLst/>
            <a:gdLst>
              <a:gd name="connsiteX0" fmla="*/ 276498 w 276498"/>
              <a:gd name="connsiteY0" fmla="*/ 0 h 1201783"/>
              <a:gd name="connsiteX1" fmla="*/ 15240 w 276498"/>
              <a:gd name="connsiteY1" fmla="*/ 627017 h 1201783"/>
              <a:gd name="connsiteX2" fmla="*/ 185058 w 276498"/>
              <a:gd name="connsiteY2" fmla="*/ 1201783 h 1201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6498" h="1201783">
                <a:moveTo>
                  <a:pt x="276498" y="0"/>
                </a:moveTo>
                <a:cubicBezTo>
                  <a:pt x="153489" y="213360"/>
                  <a:pt x="30480" y="426720"/>
                  <a:pt x="15240" y="627017"/>
                </a:cubicBezTo>
                <a:cubicBezTo>
                  <a:pt x="0" y="827314"/>
                  <a:pt x="92529" y="1014548"/>
                  <a:pt x="185058" y="1201783"/>
                </a:cubicBezTo>
              </a:path>
            </a:pathLst>
          </a:cu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100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100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100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100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2" grpId="0" animBg="1"/>
      <p:bldP spid="52" grpId="1" animBg="1"/>
      <p:bldP spid="52" grpId="2" animBg="1"/>
      <p:bldP spid="53" grpId="0"/>
      <p:bldP spid="59" grpId="0" animBg="1"/>
      <p:bldP spid="60" grpId="0" animBg="1"/>
      <p:bldP spid="6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77CEC7-B837-4C14-91B3-A1EBDF597BB1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1028" name="Rectangle 2"/>
          <p:cNvSpPr>
            <a:spLocks noChangeArrowheads="1"/>
          </p:cNvSpPr>
          <p:nvPr/>
        </p:nvSpPr>
        <p:spPr bwMode="auto">
          <a:xfrm>
            <a:off x="3562350" y="3019425"/>
            <a:ext cx="5276850" cy="2895600"/>
          </a:xfrm>
          <a:prstGeom prst="rect">
            <a:avLst/>
          </a:prstGeom>
          <a:solidFill>
            <a:srgbClr val="E4E4E4"/>
          </a:solidFill>
          <a:ln w="19050">
            <a:solidFill>
              <a:srgbClr val="800000"/>
            </a:solidFill>
            <a:prstDash val="lg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Semantic Labeling System</a:t>
            </a:r>
          </a:p>
        </p:txBody>
      </p:sp>
      <p:sp>
        <p:nvSpPr>
          <p:cNvPr id="1030" name="Rectangle 4"/>
          <p:cNvSpPr>
            <a:spLocks noChangeArrowheads="1"/>
          </p:cNvSpPr>
          <p:nvPr/>
        </p:nvSpPr>
        <p:spPr bwMode="auto">
          <a:xfrm>
            <a:off x="304800" y="1133475"/>
            <a:ext cx="8534400" cy="1752600"/>
          </a:xfrm>
          <a:prstGeom prst="rect">
            <a:avLst/>
          </a:prstGeom>
          <a:solidFill>
            <a:srgbClr val="E4E4E4"/>
          </a:solidFill>
          <a:ln w="19050">
            <a:solidFill>
              <a:srgbClr val="800000"/>
            </a:solidFill>
            <a:prstDash val="lg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Line 7"/>
          <p:cNvSpPr>
            <a:spLocks noChangeShapeType="1"/>
          </p:cNvSpPr>
          <p:nvPr/>
        </p:nvSpPr>
        <p:spPr bwMode="auto">
          <a:xfrm>
            <a:off x="2133600" y="2047875"/>
            <a:ext cx="403225" cy="1588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572000" y="1285875"/>
            <a:ext cx="1763713" cy="1536700"/>
            <a:chOff x="705" y="3120"/>
            <a:chExt cx="879" cy="816"/>
          </a:xfrm>
        </p:grpSpPr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720" y="3120"/>
              <a:ext cx="864" cy="816"/>
              <a:chOff x="720" y="3120"/>
              <a:chExt cx="864" cy="816"/>
            </a:xfrm>
          </p:grpSpPr>
          <p:sp>
            <p:nvSpPr>
              <p:cNvPr id="1529" name="Line 11"/>
              <p:cNvSpPr>
                <a:spLocks noChangeShapeType="1"/>
              </p:cNvSpPr>
              <p:nvPr/>
            </p:nvSpPr>
            <p:spPr bwMode="auto">
              <a:xfrm>
                <a:off x="912" y="3696"/>
                <a:ext cx="672" cy="0"/>
              </a:xfrm>
              <a:prstGeom prst="line">
                <a:avLst/>
              </a:prstGeom>
              <a:noFill/>
              <a:ln w="25400">
                <a:solidFill>
                  <a:srgbClr val="8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0" name="Line 12"/>
              <p:cNvSpPr>
                <a:spLocks noChangeShapeType="1"/>
              </p:cNvSpPr>
              <p:nvPr/>
            </p:nvSpPr>
            <p:spPr bwMode="auto">
              <a:xfrm flipH="1">
                <a:off x="720" y="3696"/>
                <a:ext cx="192" cy="240"/>
              </a:xfrm>
              <a:prstGeom prst="line">
                <a:avLst/>
              </a:prstGeom>
              <a:noFill/>
              <a:ln w="25400">
                <a:solidFill>
                  <a:srgbClr val="8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1" name="Line 13"/>
              <p:cNvSpPr>
                <a:spLocks noChangeShapeType="1"/>
              </p:cNvSpPr>
              <p:nvPr/>
            </p:nvSpPr>
            <p:spPr bwMode="auto">
              <a:xfrm flipV="1">
                <a:off x="912" y="3120"/>
                <a:ext cx="0" cy="576"/>
              </a:xfrm>
              <a:prstGeom prst="line">
                <a:avLst/>
              </a:prstGeom>
              <a:noFill/>
              <a:ln w="25400">
                <a:solidFill>
                  <a:srgbClr val="8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13" name="Text Box 14"/>
            <p:cNvSpPr txBox="1">
              <a:spLocks noChangeArrowheads="1"/>
            </p:cNvSpPr>
            <p:nvPr/>
          </p:nvSpPr>
          <p:spPr bwMode="auto">
            <a:xfrm>
              <a:off x="1086" y="3317"/>
              <a:ext cx="121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314" name="Text Box 15"/>
            <p:cNvSpPr txBox="1">
              <a:spLocks noChangeArrowheads="1"/>
            </p:cNvSpPr>
            <p:nvPr/>
          </p:nvSpPr>
          <p:spPr bwMode="auto">
            <a:xfrm rot="2901055">
              <a:off x="1295" y="3320"/>
              <a:ext cx="128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315" name="Text Box 16"/>
            <p:cNvSpPr txBox="1">
              <a:spLocks noChangeArrowheads="1"/>
            </p:cNvSpPr>
            <p:nvPr/>
          </p:nvSpPr>
          <p:spPr bwMode="auto">
            <a:xfrm rot="2901055">
              <a:off x="1184" y="3362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316" name="Text Box 17"/>
            <p:cNvSpPr txBox="1">
              <a:spLocks noChangeArrowheads="1"/>
            </p:cNvSpPr>
            <p:nvPr/>
          </p:nvSpPr>
          <p:spPr bwMode="auto">
            <a:xfrm>
              <a:off x="1092" y="3441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317" name="Text Box 18"/>
            <p:cNvSpPr txBox="1">
              <a:spLocks noChangeArrowheads="1"/>
            </p:cNvSpPr>
            <p:nvPr/>
          </p:nvSpPr>
          <p:spPr bwMode="auto">
            <a:xfrm>
              <a:off x="1082" y="3382"/>
              <a:ext cx="121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318" name="Text Box 19"/>
            <p:cNvSpPr txBox="1">
              <a:spLocks noChangeArrowheads="1"/>
            </p:cNvSpPr>
            <p:nvPr/>
          </p:nvSpPr>
          <p:spPr bwMode="auto">
            <a:xfrm>
              <a:off x="1070" y="3489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319" name="Text Box 20"/>
            <p:cNvSpPr txBox="1">
              <a:spLocks noChangeArrowheads="1"/>
            </p:cNvSpPr>
            <p:nvPr/>
          </p:nvSpPr>
          <p:spPr bwMode="auto">
            <a:xfrm>
              <a:off x="1141" y="3430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320" name="Text Box 21"/>
            <p:cNvSpPr txBox="1">
              <a:spLocks noChangeArrowheads="1"/>
            </p:cNvSpPr>
            <p:nvPr/>
          </p:nvSpPr>
          <p:spPr bwMode="auto">
            <a:xfrm>
              <a:off x="1086" y="3296"/>
              <a:ext cx="121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321" name="Text Box 22"/>
            <p:cNvSpPr txBox="1">
              <a:spLocks noChangeArrowheads="1"/>
            </p:cNvSpPr>
            <p:nvPr/>
          </p:nvSpPr>
          <p:spPr bwMode="auto">
            <a:xfrm>
              <a:off x="1055" y="3516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322" name="Text Box 23"/>
            <p:cNvSpPr txBox="1">
              <a:spLocks noChangeArrowheads="1"/>
            </p:cNvSpPr>
            <p:nvPr/>
          </p:nvSpPr>
          <p:spPr bwMode="auto">
            <a:xfrm>
              <a:off x="1103" y="3506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323" name="Text Box 24"/>
            <p:cNvSpPr txBox="1">
              <a:spLocks noChangeArrowheads="1"/>
            </p:cNvSpPr>
            <p:nvPr/>
          </p:nvSpPr>
          <p:spPr bwMode="auto">
            <a:xfrm>
              <a:off x="1074" y="3257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324" name="Text Box 25"/>
            <p:cNvSpPr txBox="1">
              <a:spLocks noChangeArrowheads="1"/>
            </p:cNvSpPr>
            <p:nvPr/>
          </p:nvSpPr>
          <p:spPr bwMode="auto">
            <a:xfrm>
              <a:off x="1063" y="3371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325" name="Text Box 26"/>
            <p:cNvSpPr txBox="1">
              <a:spLocks noChangeArrowheads="1"/>
            </p:cNvSpPr>
            <p:nvPr/>
          </p:nvSpPr>
          <p:spPr bwMode="auto">
            <a:xfrm>
              <a:off x="1134" y="3308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326" name="Text Box 27"/>
            <p:cNvSpPr txBox="1">
              <a:spLocks noChangeArrowheads="1"/>
            </p:cNvSpPr>
            <p:nvPr/>
          </p:nvSpPr>
          <p:spPr bwMode="auto">
            <a:xfrm rot="2901055">
              <a:off x="1107" y="3380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327" name="Text Box 28"/>
            <p:cNvSpPr txBox="1">
              <a:spLocks noChangeArrowheads="1"/>
            </p:cNvSpPr>
            <p:nvPr/>
          </p:nvSpPr>
          <p:spPr bwMode="auto">
            <a:xfrm rot="2901055">
              <a:off x="1061" y="3419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328" name="Text Box 29"/>
            <p:cNvSpPr txBox="1">
              <a:spLocks noChangeArrowheads="1"/>
            </p:cNvSpPr>
            <p:nvPr/>
          </p:nvSpPr>
          <p:spPr bwMode="auto">
            <a:xfrm rot="2901055">
              <a:off x="1236" y="3526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329" name="Text Box 30"/>
            <p:cNvSpPr txBox="1">
              <a:spLocks noChangeArrowheads="1"/>
            </p:cNvSpPr>
            <p:nvPr/>
          </p:nvSpPr>
          <p:spPr bwMode="auto">
            <a:xfrm rot="2901055">
              <a:off x="1185" y="3519"/>
              <a:ext cx="128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330" name="Text Box 31"/>
            <p:cNvSpPr txBox="1">
              <a:spLocks noChangeArrowheads="1"/>
            </p:cNvSpPr>
            <p:nvPr/>
          </p:nvSpPr>
          <p:spPr bwMode="auto">
            <a:xfrm rot="2901055">
              <a:off x="1193" y="3458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331" name="Text Box 32"/>
            <p:cNvSpPr txBox="1">
              <a:spLocks noChangeArrowheads="1"/>
            </p:cNvSpPr>
            <p:nvPr/>
          </p:nvSpPr>
          <p:spPr bwMode="auto">
            <a:xfrm rot="2901055">
              <a:off x="1189" y="3552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332" name="Text Box 33"/>
            <p:cNvSpPr txBox="1">
              <a:spLocks noChangeArrowheads="1"/>
            </p:cNvSpPr>
            <p:nvPr/>
          </p:nvSpPr>
          <p:spPr bwMode="auto">
            <a:xfrm rot="2901055">
              <a:off x="1255" y="3582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333" name="Text Box 34"/>
            <p:cNvSpPr txBox="1">
              <a:spLocks noChangeArrowheads="1"/>
            </p:cNvSpPr>
            <p:nvPr/>
          </p:nvSpPr>
          <p:spPr bwMode="auto">
            <a:xfrm rot="2901055">
              <a:off x="1239" y="3496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334" name="Text Box 35"/>
            <p:cNvSpPr txBox="1">
              <a:spLocks noChangeArrowheads="1"/>
            </p:cNvSpPr>
            <p:nvPr/>
          </p:nvSpPr>
          <p:spPr bwMode="auto">
            <a:xfrm rot="2901055">
              <a:off x="1138" y="3531"/>
              <a:ext cx="129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335" name="Text Box 36"/>
            <p:cNvSpPr txBox="1">
              <a:spLocks noChangeArrowheads="1"/>
            </p:cNvSpPr>
            <p:nvPr/>
          </p:nvSpPr>
          <p:spPr bwMode="auto">
            <a:xfrm rot="2901055">
              <a:off x="1296" y="3533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336" name="Text Box 37"/>
            <p:cNvSpPr txBox="1">
              <a:spLocks noChangeArrowheads="1"/>
            </p:cNvSpPr>
            <p:nvPr/>
          </p:nvSpPr>
          <p:spPr bwMode="auto">
            <a:xfrm rot="2901055">
              <a:off x="1253" y="3444"/>
              <a:ext cx="128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337" name="Text Box 38"/>
            <p:cNvSpPr txBox="1">
              <a:spLocks noChangeArrowheads="1"/>
            </p:cNvSpPr>
            <p:nvPr/>
          </p:nvSpPr>
          <p:spPr bwMode="auto">
            <a:xfrm rot="2901055">
              <a:off x="1139" y="3482"/>
              <a:ext cx="128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338" name="Text Box 39"/>
            <p:cNvSpPr txBox="1">
              <a:spLocks noChangeArrowheads="1"/>
            </p:cNvSpPr>
            <p:nvPr/>
          </p:nvSpPr>
          <p:spPr bwMode="auto">
            <a:xfrm rot="2901055">
              <a:off x="1194" y="3426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339" name="Text Box 40"/>
            <p:cNvSpPr txBox="1">
              <a:spLocks noChangeArrowheads="1"/>
            </p:cNvSpPr>
            <p:nvPr/>
          </p:nvSpPr>
          <p:spPr bwMode="auto">
            <a:xfrm rot="2901055">
              <a:off x="1143" y="3416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340" name="Text Box 41"/>
            <p:cNvSpPr txBox="1">
              <a:spLocks noChangeArrowheads="1"/>
            </p:cNvSpPr>
            <p:nvPr/>
          </p:nvSpPr>
          <p:spPr bwMode="auto">
            <a:xfrm rot="2901055">
              <a:off x="1158" y="3356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341" name="Text Box 42"/>
            <p:cNvSpPr txBox="1">
              <a:spLocks noChangeArrowheads="1"/>
            </p:cNvSpPr>
            <p:nvPr/>
          </p:nvSpPr>
          <p:spPr bwMode="auto">
            <a:xfrm rot="2901055">
              <a:off x="1148" y="3455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342" name="Text Box 43"/>
            <p:cNvSpPr txBox="1">
              <a:spLocks noChangeArrowheads="1"/>
            </p:cNvSpPr>
            <p:nvPr/>
          </p:nvSpPr>
          <p:spPr bwMode="auto">
            <a:xfrm rot="2901055">
              <a:off x="1215" y="3481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343" name="Text Box 44"/>
            <p:cNvSpPr txBox="1">
              <a:spLocks noChangeArrowheads="1"/>
            </p:cNvSpPr>
            <p:nvPr/>
          </p:nvSpPr>
          <p:spPr bwMode="auto">
            <a:xfrm rot="2901055">
              <a:off x="1202" y="3396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344" name="Text Box 45"/>
            <p:cNvSpPr txBox="1">
              <a:spLocks noChangeArrowheads="1"/>
            </p:cNvSpPr>
            <p:nvPr/>
          </p:nvSpPr>
          <p:spPr bwMode="auto">
            <a:xfrm rot="2901055">
              <a:off x="1097" y="3430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345" name="Text Box 46"/>
            <p:cNvSpPr txBox="1">
              <a:spLocks noChangeArrowheads="1"/>
            </p:cNvSpPr>
            <p:nvPr/>
          </p:nvSpPr>
          <p:spPr bwMode="auto">
            <a:xfrm rot="2901055">
              <a:off x="1251" y="3433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346" name="Text Box 47"/>
            <p:cNvSpPr txBox="1">
              <a:spLocks noChangeArrowheads="1"/>
            </p:cNvSpPr>
            <p:nvPr/>
          </p:nvSpPr>
          <p:spPr bwMode="auto">
            <a:xfrm rot="2901055">
              <a:off x="1162" y="3494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347" name="Text Box 48"/>
            <p:cNvSpPr txBox="1">
              <a:spLocks noChangeArrowheads="1"/>
            </p:cNvSpPr>
            <p:nvPr/>
          </p:nvSpPr>
          <p:spPr bwMode="auto">
            <a:xfrm rot="2901055">
              <a:off x="1217" y="3339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348" name="Text Box 49"/>
            <p:cNvSpPr txBox="1">
              <a:spLocks noChangeArrowheads="1"/>
            </p:cNvSpPr>
            <p:nvPr/>
          </p:nvSpPr>
          <p:spPr bwMode="auto">
            <a:xfrm rot="2901055">
              <a:off x="1253" y="3514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349" name="Text Box 50"/>
            <p:cNvSpPr txBox="1">
              <a:spLocks noChangeArrowheads="1"/>
            </p:cNvSpPr>
            <p:nvPr/>
          </p:nvSpPr>
          <p:spPr bwMode="auto">
            <a:xfrm rot="2901055">
              <a:off x="1245" y="3574"/>
              <a:ext cx="128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350" name="Text Box 51"/>
            <p:cNvSpPr txBox="1">
              <a:spLocks noChangeArrowheads="1"/>
            </p:cNvSpPr>
            <p:nvPr/>
          </p:nvSpPr>
          <p:spPr bwMode="auto">
            <a:xfrm rot="2901055">
              <a:off x="1302" y="3552"/>
              <a:ext cx="129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351" name="Text Box 52"/>
            <p:cNvSpPr txBox="1">
              <a:spLocks noChangeArrowheads="1"/>
            </p:cNvSpPr>
            <p:nvPr/>
          </p:nvSpPr>
          <p:spPr bwMode="auto">
            <a:xfrm rot="2901055">
              <a:off x="1349" y="3506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352" name="Text Box 53"/>
            <p:cNvSpPr txBox="1">
              <a:spLocks noChangeArrowheads="1"/>
            </p:cNvSpPr>
            <p:nvPr/>
          </p:nvSpPr>
          <p:spPr bwMode="auto">
            <a:xfrm rot="2901055">
              <a:off x="1302" y="3494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353" name="Text Box 54"/>
            <p:cNvSpPr txBox="1">
              <a:spLocks noChangeArrowheads="1"/>
            </p:cNvSpPr>
            <p:nvPr/>
          </p:nvSpPr>
          <p:spPr bwMode="auto">
            <a:xfrm rot="2901055">
              <a:off x="1306" y="3439"/>
              <a:ext cx="128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354" name="Text Box 55"/>
            <p:cNvSpPr txBox="1">
              <a:spLocks noChangeArrowheads="1"/>
            </p:cNvSpPr>
            <p:nvPr/>
          </p:nvSpPr>
          <p:spPr bwMode="auto">
            <a:xfrm rot="2901055">
              <a:off x="1302" y="3534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355" name="Text Box 56"/>
            <p:cNvSpPr txBox="1">
              <a:spLocks noChangeArrowheads="1"/>
            </p:cNvSpPr>
            <p:nvPr/>
          </p:nvSpPr>
          <p:spPr bwMode="auto">
            <a:xfrm rot="2901055">
              <a:off x="1367" y="3562"/>
              <a:ext cx="128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356" name="Text Box 57"/>
            <p:cNvSpPr txBox="1">
              <a:spLocks noChangeArrowheads="1"/>
            </p:cNvSpPr>
            <p:nvPr/>
          </p:nvSpPr>
          <p:spPr bwMode="auto">
            <a:xfrm rot="2901055">
              <a:off x="1355" y="3477"/>
              <a:ext cx="129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357" name="Text Box 58"/>
            <p:cNvSpPr txBox="1">
              <a:spLocks noChangeArrowheads="1"/>
            </p:cNvSpPr>
            <p:nvPr/>
          </p:nvSpPr>
          <p:spPr bwMode="auto">
            <a:xfrm rot="2901055">
              <a:off x="1248" y="3515"/>
              <a:ext cx="129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358" name="Text Box 59"/>
            <p:cNvSpPr txBox="1">
              <a:spLocks noChangeArrowheads="1"/>
            </p:cNvSpPr>
            <p:nvPr/>
          </p:nvSpPr>
          <p:spPr bwMode="auto">
            <a:xfrm rot="2901055">
              <a:off x="1408" y="3517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359" name="Text Box 60"/>
            <p:cNvSpPr txBox="1">
              <a:spLocks noChangeArrowheads="1"/>
            </p:cNvSpPr>
            <p:nvPr/>
          </p:nvSpPr>
          <p:spPr bwMode="auto">
            <a:xfrm rot="2901055">
              <a:off x="1318" y="3574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360" name="Text Box 61"/>
            <p:cNvSpPr txBox="1">
              <a:spLocks noChangeArrowheads="1"/>
            </p:cNvSpPr>
            <p:nvPr/>
          </p:nvSpPr>
          <p:spPr bwMode="auto">
            <a:xfrm rot="2901055">
              <a:off x="1373" y="3424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361" name="Text Box 62"/>
            <p:cNvSpPr txBox="1">
              <a:spLocks noChangeArrowheads="1"/>
            </p:cNvSpPr>
            <p:nvPr/>
          </p:nvSpPr>
          <p:spPr bwMode="auto">
            <a:xfrm rot="2901055">
              <a:off x="1255" y="3463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362" name="Text Box 63"/>
            <p:cNvSpPr txBox="1">
              <a:spLocks noChangeArrowheads="1"/>
            </p:cNvSpPr>
            <p:nvPr/>
          </p:nvSpPr>
          <p:spPr bwMode="auto">
            <a:xfrm rot="2901055">
              <a:off x="1101" y="3486"/>
              <a:ext cx="128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363" name="Text Box 64"/>
            <p:cNvSpPr txBox="1">
              <a:spLocks noChangeArrowheads="1"/>
            </p:cNvSpPr>
            <p:nvPr/>
          </p:nvSpPr>
          <p:spPr bwMode="auto">
            <a:xfrm rot="2901055">
              <a:off x="1120" y="3539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364" name="Text Box 65"/>
            <p:cNvSpPr txBox="1">
              <a:spLocks noChangeArrowheads="1"/>
            </p:cNvSpPr>
            <p:nvPr/>
          </p:nvSpPr>
          <p:spPr bwMode="auto">
            <a:xfrm rot="2901055">
              <a:off x="1107" y="3453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365" name="Text Box 66"/>
            <p:cNvSpPr txBox="1">
              <a:spLocks noChangeArrowheads="1"/>
            </p:cNvSpPr>
            <p:nvPr/>
          </p:nvSpPr>
          <p:spPr bwMode="auto">
            <a:xfrm rot="2901055">
              <a:off x="1154" y="3488"/>
              <a:ext cx="129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366" name="Text Box 67"/>
            <p:cNvSpPr txBox="1">
              <a:spLocks noChangeArrowheads="1"/>
            </p:cNvSpPr>
            <p:nvPr/>
          </p:nvSpPr>
          <p:spPr bwMode="auto">
            <a:xfrm rot="2901055">
              <a:off x="1066" y="3553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367" name="Text Box 68"/>
            <p:cNvSpPr txBox="1">
              <a:spLocks noChangeArrowheads="1"/>
            </p:cNvSpPr>
            <p:nvPr/>
          </p:nvSpPr>
          <p:spPr bwMode="auto">
            <a:xfrm rot="2901055">
              <a:off x="1117" y="3396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368" name="Text Box 69"/>
            <p:cNvSpPr txBox="1">
              <a:spLocks noChangeArrowheads="1"/>
            </p:cNvSpPr>
            <p:nvPr/>
          </p:nvSpPr>
          <p:spPr bwMode="auto">
            <a:xfrm rot="2901055">
              <a:off x="1157" y="3566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369" name="Text Box 70"/>
            <p:cNvSpPr txBox="1">
              <a:spLocks noChangeArrowheads="1"/>
            </p:cNvSpPr>
            <p:nvPr/>
          </p:nvSpPr>
          <p:spPr bwMode="auto">
            <a:xfrm rot="2901055">
              <a:off x="1224" y="3573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370" name="Text Box 71"/>
            <p:cNvSpPr txBox="1">
              <a:spLocks noChangeArrowheads="1"/>
            </p:cNvSpPr>
            <p:nvPr/>
          </p:nvSpPr>
          <p:spPr bwMode="auto">
            <a:xfrm rot="2901055">
              <a:off x="1081" y="3522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371" name="Text Box 72"/>
            <p:cNvSpPr txBox="1">
              <a:spLocks noChangeArrowheads="1"/>
            </p:cNvSpPr>
            <p:nvPr/>
          </p:nvSpPr>
          <p:spPr bwMode="auto">
            <a:xfrm rot="2901055">
              <a:off x="1103" y="3575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372" name="Text Box 73"/>
            <p:cNvSpPr txBox="1">
              <a:spLocks noChangeArrowheads="1"/>
            </p:cNvSpPr>
            <p:nvPr/>
          </p:nvSpPr>
          <p:spPr bwMode="auto">
            <a:xfrm rot="2901055">
              <a:off x="1091" y="3490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373" name="Text Box 74"/>
            <p:cNvSpPr txBox="1">
              <a:spLocks noChangeArrowheads="1"/>
            </p:cNvSpPr>
            <p:nvPr/>
          </p:nvSpPr>
          <p:spPr bwMode="auto">
            <a:xfrm rot="2901055">
              <a:off x="1142" y="3526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374" name="Text Box 75"/>
            <p:cNvSpPr txBox="1">
              <a:spLocks noChangeArrowheads="1"/>
            </p:cNvSpPr>
            <p:nvPr/>
          </p:nvSpPr>
          <p:spPr bwMode="auto">
            <a:xfrm rot="2901055">
              <a:off x="1097" y="3434"/>
              <a:ext cx="129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375" name="Text Box 76"/>
            <p:cNvSpPr txBox="1">
              <a:spLocks noChangeArrowheads="1"/>
            </p:cNvSpPr>
            <p:nvPr/>
          </p:nvSpPr>
          <p:spPr bwMode="auto">
            <a:xfrm rot="2901055">
              <a:off x="1276" y="3405"/>
              <a:ext cx="128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376" name="Text Box 77"/>
            <p:cNvSpPr txBox="1">
              <a:spLocks noChangeArrowheads="1"/>
            </p:cNvSpPr>
            <p:nvPr/>
          </p:nvSpPr>
          <p:spPr bwMode="auto">
            <a:xfrm rot="2901055">
              <a:off x="1228" y="3393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377" name="Text Box 78"/>
            <p:cNvSpPr txBox="1">
              <a:spLocks noChangeArrowheads="1"/>
            </p:cNvSpPr>
            <p:nvPr/>
          </p:nvSpPr>
          <p:spPr bwMode="auto">
            <a:xfrm rot="2901055">
              <a:off x="1238" y="3340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378" name="Text Box 79"/>
            <p:cNvSpPr txBox="1">
              <a:spLocks noChangeArrowheads="1"/>
            </p:cNvSpPr>
            <p:nvPr/>
          </p:nvSpPr>
          <p:spPr bwMode="auto">
            <a:xfrm rot="2901055">
              <a:off x="1230" y="3436"/>
              <a:ext cx="128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379" name="Text Box 80"/>
            <p:cNvSpPr txBox="1">
              <a:spLocks noChangeArrowheads="1"/>
            </p:cNvSpPr>
            <p:nvPr/>
          </p:nvSpPr>
          <p:spPr bwMode="auto">
            <a:xfrm rot="2901055">
              <a:off x="1292" y="3460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380" name="Text Box 81"/>
            <p:cNvSpPr txBox="1">
              <a:spLocks noChangeArrowheads="1"/>
            </p:cNvSpPr>
            <p:nvPr/>
          </p:nvSpPr>
          <p:spPr bwMode="auto">
            <a:xfrm rot="2901055">
              <a:off x="1283" y="3381"/>
              <a:ext cx="128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381" name="Text Box 82"/>
            <p:cNvSpPr txBox="1">
              <a:spLocks noChangeArrowheads="1"/>
            </p:cNvSpPr>
            <p:nvPr/>
          </p:nvSpPr>
          <p:spPr bwMode="auto">
            <a:xfrm rot="2901055">
              <a:off x="1180" y="3410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382" name="Text Box 83"/>
            <p:cNvSpPr txBox="1">
              <a:spLocks noChangeArrowheads="1"/>
            </p:cNvSpPr>
            <p:nvPr/>
          </p:nvSpPr>
          <p:spPr bwMode="auto">
            <a:xfrm rot="2901055">
              <a:off x="1333" y="3413"/>
              <a:ext cx="129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383" name="Text Box 84"/>
            <p:cNvSpPr txBox="1">
              <a:spLocks noChangeArrowheads="1"/>
            </p:cNvSpPr>
            <p:nvPr/>
          </p:nvSpPr>
          <p:spPr bwMode="auto">
            <a:xfrm rot="2901055">
              <a:off x="1244" y="3478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384" name="Text Box 85"/>
            <p:cNvSpPr txBox="1">
              <a:spLocks noChangeArrowheads="1"/>
            </p:cNvSpPr>
            <p:nvPr/>
          </p:nvSpPr>
          <p:spPr bwMode="auto">
            <a:xfrm rot="2901055">
              <a:off x="1336" y="3489"/>
              <a:ext cx="128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385" name="Text Box 86"/>
            <p:cNvSpPr txBox="1">
              <a:spLocks noChangeArrowheads="1"/>
            </p:cNvSpPr>
            <p:nvPr/>
          </p:nvSpPr>
          <p:spPr bwMode="auto">
            <a:xfrm rot="2901055">
              <a:off x="1370" y="3552"/>
              <a:ext cx="128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386" name="Text Box 87"/>
            <p:cNvSpPr txBox="1">
              <a:spLocks noChangeArrowheads="1"/>
            </p:cNvSpPr>
            <p:nvPr/>
          </p:nvSpPr>
          <p:spPr bwMode="auto">
            <a:xfrm rot="2901055">
              <a:off x="1329" y="3536"/>
              <a:ext cx="129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387" name="Text Box 88"/>
            <p:cNvSpPr txBox="1">
              <a:spLocks noChangeArrowheads="1"/>
            </p:cNvSpPr>
            <p:nvPr/>
          </p:nvSpPr>
          <p:spPr bwMode="auto">
            <a:xfrm rot="2901055">
              <a:off x="1331" y="3484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388" name="Text Box 89"/>
            <p:cNvSpPr txBox="1">
              <a:spLocks noChangeArrowheads="1"/>
            </p:cNvSpPr>
            <p:nvPr/>
          </p:nvSpPr>
          <p:spPr bwMode="auto">
            <a:xfrm rot="2901055">
              <a:off x="1322" y="3575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389" name="Text Box 90"/>
            <p:cNvSpPr txBox="1">
              <a:spLocks noChangeArrowheads="1"/>
            </p:cNvSpPr>
            <p:nvPr/>
          </p:nvSpPr>
          <p:spPr bwMode="auto">
            <a:xfrm rot="2901055">
              <a:off x="1379" y="3518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390" name="Text Box 91"/>
            <p:cNvSpPr txBox="1">
              <a:spLocks noChangeArrowheads="1"/>
            </p:cNvSpPr>
            <p:nvPr/>
          </p:nvSpPr>
          <p:spPr bwMode="auto">
            <a:xfrm rot="2901055">
              <a:off x="1276" y="3549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391" name="Text Box 92"/>
            <p:cNvSpPr txBox="1">
              <a:spLocks noChangeArrowheads="1"/>
            </p:cNvSpPr>
            <p:nvPr/>
          </p:nvSpPr>
          <p:spPr bwMode="auto">
            <a:xfrm rot="2901055">
              <a:off x="1425" y="3556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392" name="Text Box 93"/>
            <p:cNvSpPr txBox="1">
              <a:spLocks noChangeArrowheads="1"/>
            </p:cNvSpPr>
            <p:nvPr/>
          </p:nvSpPr>
          <p:spPr bwMode="auto">
            <a:xfrm rot="2901055">
              <a:off x="1394" y="3460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393" name="Text Box 94"/>
            <p:cNvSpPr txBox="1">
              <a:spLocks noChangeArrowheads="1"/>
            </p:cNvSpPr>
            <p:nvPr/>
          </p:nvSpPr>
          <p:spPr bwMode="auto">
            <a:xfrm rot="2901055">
              <a:off x="1274" y="3503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394" name="Text Box 95"/>
            <p:cNvSpPr txBox="1">
              <a:spLocks noChangeArrowheads="1"/>
            </p:cNvSpPr>
            <p:nvPr/>
          </p:nvSpPr>
          <p:spPr bwMode="auto">
            <a:xfrm>
              <a:off x="1022" y="3348"/>
              <a:ext cx="121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395" name="Text Box 96"/>
            <p:cNvSpPr txBox="1">
              <a:spLocks noChangeArrowheads="1"/>
            </p:cNvSpPr>
            <p:nvPr/>
          </p:nvSpPr>
          <p:spPr bwMode="auto">
            <a:xfrm>
              <a:off x="724" y="3386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396" name="Text Box 97"/>
            <p:cNvSpPr txBox="1">
              <a:spLocks noChangeArrowheads="1"/>
            </p:cNvSpPr>
            <p:nvPr/>
          </p:nvSpPr>
          <p:spPr bwMode="auto">
            <a:xfrm>
              <a:off x="724" y="3441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397" name="Text Box 98"/>
            <p:cNvSpPr txBox="1">
              <a:spLocks noChangeArrowheads="1"/>
            </p:cNvSpPr>
            <p:nvPr/>
          </p:nvSpPr>
          <p:spPr bwMode="auto">
            <a:xfrm>
              <a:off x="705" y="3497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398" name="Text Box 99"/>
            <p:cNvSpPr txBox="1">
              <a:spLocks noChangeArrowheads="1"/>
            </p:cNvSpPr>
            <p:nvPr/>
          </p:nvSpPr>
          <p:spPr bwMode="auto">
            <a:xfrm>
              <a:off x="720" y="3535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399" name="Text Box 100"/>
            <p:cNvSpPr txBox="1">
              <a:spLocks noChangeArrowheads="1"/>
            </p:cNvSpPr>
            <p:nvPr/>
          </p:nvSpPr>
          <p:spPr bwMode="auto">
            <a:xfrm>
              <a:off x="923" y="3382"/>
              <a:ext cx="121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400" name="Text Box 101"/>
            <p:cNvSpPr txBox="1">
              <a:spLocks noChangeArrowheads="1"/>
            </p:cNvSpPr>
            <p:nvPr/>
          </p:nvSpPr>
          <p:spPr bwMode="auto">
            <a:xfrm>
              <a:off x="881" y="3410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401" name="Text Box 102"/>
            <p:cNvSpPr txBox="1">
              <a:spLocks noChangeArrowheads="1"/>
            </p:cNvSpPr>
            <p:nvPr/>
          </p:nvSpPr>
          <p:spPr bwMode="auto">
            <a:xfrm>
              <a:off x="844" y="3371"/>
              <a:ext cx="121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402" name="Text Box 103"/>
            <p:cNvSpPr txBox="1">
              <a:spLocks noChangeArrowheads="1"/>
            </p:cNvSpPr>
            <p:nvPr/>
          </p:nvSpPr>
          <p:spPr bwMode="auto">
            <a:xfrm>
              <a:off x="911" y="3435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403" name="Text Box 104"/>
            <p:cNvSpPr txBox="1">
              <a:spLocks noChangeArrowheads="1"/>
            </p:cNvSpPr>
            <p:nvPr/>
          </p:nvSpPr>
          <p:spPr bwMode="auto">
            <a:xfrm>
              <a:off x="975" y="3405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404" name="Text Box 105"/>
            <p:cNvSpPr txBox="1">
              <a:spLocks noChangeArrowheads="1"/>
            </p:cNvSpPr>
            <p:nvPr/>
          </p:nvSpPr>
          <p:spPr bwMode="auto">
            <a:xfrm>
              <a:off x="903" y="3357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405" name="Text Box 106"/>
            <p:cNvSpPr txBox="1">
              <a:spLocks noChangeArrowheads="1"/>
            </p:cNvSpPr>
            <p:nvPr/>
          </p:nvSpPr>
          <p:spPr bwMode="auto">
            <a:xfrm>
              <a:off x="860" y="3457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406" name="Text Box 107"/>
            <p:cNvSpPr txBox="1">
              <a:spLocks noChangeArrowheads="1"/>
            </p:cNvSpPr>
            <p:nvPr/>
          </p:nvSpPr>
          <p:spPr bwMode="auto">
            <a:xfrm>
              <a:off x="964" y="3346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407" name="Text Box 108"/>
            <p:cNvSpPr txBox="1">
              <a:spLocks noChangeArrowheads="1"/>
            </p:cNvSpPr>
            <p:nvPr/>
          </p:nvSpPr>
          <p:spPr bwMode="auto">
            <a:xfrm>
              <a:off x="952" y="3454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408" name="Text Box 109"/>
            <p:cNvSpPr txBox="1">
              <a:spLocks noChangeArrowheads="1"/>
            </p:cNvSpPr>
            <p:nvPr/>
          </p:nvSpPr>
          <p:spPr bwMode="auto">
            <a:xfrm>
              <a:off x="869" y="3314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409" name="Text Box 110"/>
            <p:cNvSpPr txBox="1">
              <a:spLocks noChangeArrowheads="1"/>
            </p:cNvSpPr>
            <p:nvPr/>
          </p:nvSpPr>
          <p:spPr bwMode="auto">
            <a:xfrm>
              <a:off x="826" y="3424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410" name="Text Box 111"/>
            <p:cNvSpPr txBox="1">
              <a:spLocks noChangeArrowheads="1"/>
            </p:cNvSpPr>
            <p:nvPr/>
          </p:nvSpPr>
          <p:spPr bwMode="auto">
            <a:xfrm>
              <a:off x="1023" y="3394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411" name="Text Box 112"/>
            <p:cNvSpPr txBox="1">
              <a:spLocks noChangeArrowheads="1"/>
            </p:cNvSpPr>
            <p:nvPr/>
          </p:nvSpPr>
          <p:spPr bwMode="auto">
            <a:xfrm>
              <a:off x="821" y="3344"/>
              <a:ext cx="121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412" name="Text Box 113"/>
            <p:cNvSpPr txBox="1">
              <a:spLocks noChangeArrowheads="1"/>
            </p:cNvSpPr>
            <p:nvPr/>
          </p:nvSpPr>
          <p:spPr bwMode="auto">
            <a:xfrm>
              <a:off x="781" y="3371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413" name="Text Box 114"/>
            <p:cNvSpPr txBox="1">
              <a:spLocks noChangeArrowheads="1"/>
            </p:cNvSpPr>
            <p:nvPr/>
          </p:nvSpPr>
          <p:spPr bwMode="auto">
            <a:xfrm>
              <a:off x="744" y="3329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414" name="Text Box 115"/>
            <p:cNvSpPr txBox="1">
              <a:spLocks noChangeArrowheads="1"/>
            </p:cNvSpPr>
            <p:nvPr/>
          </p:nvSpPr>
          <p:spPr bwMode="auto">
            <a:xfrm>
              <a:off x="811" y="3397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415" name="Text Box 116"/>
            <p:cNvSpPr txBox="1">
              <a:spLocks noChangeArrowheads="1"/>
            </p:cNvSpPr>
            <p:nvPr/>
          </p:nvSpPr>
          <p:spPr bwMode="auto">
            <a:xfrm>
              <a:off x="874" y="3371"/>
              <a:ext cx="121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416" name="Text Box 117"/>
            <p:cNvSpPr txBox="1">
              <a:spLocks noChangeArrowheads="1"/>
            </p:cNvSpPr>
            <p:nvPr/>
          </p:nvSpPr>
          <p:spPr bwMode="auto">
            <a:xfrm>
              <a:off x="803" y="3317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417" name="Text Box 118"/>
            <p:cNvSpPr txBox="1">
              <a:spLocks noChangeArrowheads="1"/>
            </p:cNvSpPr>
            <p:nvPr/>
          </p:nvSpPr>
          <p:spPr bwMode="auto">
            <a:xfrm>
              <a:off x="757" y="3421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418" name="Text Box 119"/>
            <p:cNvSpPr txBox="1">
              <a:spLocks noChangeArrowheads="1"/>
            </p:cNvSpPr>
            <p:nvPr/>
          </p:nvSpPr>
          <p:spPr bwMode="auto">
            <a:xfrm>
              <a:off x="863" y="3308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419" name="Text Box 120"/>
            <p:cNvSpPr txBox="1">
              <a:spLocks noChangeArrowheads="1"/>
            </p:cNvSpPr>
            <p:nvPr/>
          </p:nvSpPr>
          <p:spPr bwMode="auto">
            <a:xfrm>
              <a:off x="852" y="3416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420" name="Text Box 121"/>
            <p:cNvSpPr txBox="1">
              <a:spLocks noChangeArrowheads="1"/>
            </p:cNvSpPr>
            <p:nvPr/>
          </p:nvSpPr>
          <p:spPr bwMode="auto">
            <a:xfrm>
              <a:off x="769" y="3274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421" name="Text Box 122"/>
            <p:cNvSpPr txBox="1">
              <a:spLocks noChangeArrowheads="1"/>
            </p:cNvSpPr>
            <p:nvPr/>
          </p:nvSpPr>
          <p:spPr bwMode="auto">
            <a:xfrm>
              <a:off x="923" y="3357"/>
              <a:ext cx="121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422" name="Text Box 123"/>
            <p:cNvSpPr txBox="1">
              <a:spLocks noChangeArrowheads="1"/>
            </p:cNvSpPr>
            <p:nvPr/>
          </p:nvSpPr>
          <p:spPr bwMode="auto">
            <a:xfrm>
              <a:off x="1040" y="3419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423" name="Text Box 124"/>
            <p:cNvSpPr txBox="1">
              <a:spLocks noChangeArrowheads="1"/>
            </p:cNvSpPr>
            <p:nvPr/>
          </p:nvSpPr>
          <p:spPr bwMode="auto">
            <a:xfrm>
              <a:off x="999" y="3446"/>
              <a:ext cx="121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424" name="Text Box 125"/>
            <p:cNvSpPr txBox="1">
              <a:spLocks noChangeArrowheads="1"/>
            </p:cNvSpPr>
            <p:nvPr/>
          </p:nvSpPr>
          <p:spPr bwMode="auto">
            <a:xfrm>
              <a:off x="963" y="3405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425" name="Text Box 126"/>
            <p:cNvSpPr txBox="1">
              <a:spLocks noChangeArrowheads="1"/>
            </p:cNvSpPr>
            <p:nvPr/>
          </p:nvSpPr>
          <p:spPr bwMode="auto">
            <a:xfrm>
              <a:off x="1030" y="3472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426" name="Text Box 127"/>
            <p:cNvSpPr txBox="1">
              <a:spLocks noChangeArrowheads="1"/>
            </p:cNvSpPr>
            <p:nvPr/>
          </p:nvSpPr>
          <p:spPr bwMode="auto">
            <a:xfrm>
              <a:off x="1022" y="3393"/>
              <a:ext cx="121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427" name="Text Box 128"/>
            <p:cNvSpPr txBox="1">
              <a:spLocks noChangeArrowheads="1"/>
            </p:cNvSpPr>
            <p:nvPr/>
          </p:nvSpPr>
          <p:spPr bwMode="auto">
            <a:xfrm>
              <a:off x="978" y="3493"/>
              <a:ext cx="120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428" name="Text Box 129"/>
            <p:cNvSpPr txBox="1">
              <a:spLocks noChangeArrowheads="1"/>
            </p:cNvSpPr>
            <p:nvPr/>
          </p:nvSpPr>
          <p:spPr bwMode="auto">
            <a:xfrm>
              <a:off x="988" y="3348"/>
              <a:ext cx="121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429" name="Text Box 130"/>
            <p:cNvSpPr txBox="1">
              <a:spLocks noChangeArrowheads="1"/>
            </p:cNvSpPr>
            <p:nvPr/>
          </p:nvSpPr>
          <p:spPr bwMode="auto">
            <a:xfrm>
              <a:off x="944" y="3460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430" name="Text Box 131"/>
            <p:cNvSpPr txBox="1">
              <a:spLocks noChangeArrowheads="1"/>
            </p:cNvSpPr>
            <p:nvPr/>
          </p:nvSpPr>
          <p:spPr bwMode="auto">
            <a:xfrm>
              <a:off x="985" y="3284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431" name="Text Box 132"/>
            <p:cNvSpPr txBox="1">
              <a:spLocks noChangeArrowheads="1"/>
            </p:cNvSpPr>
            <p:nvPr/>
          </p:nvSpPr>
          <p:spPr bwMode="auto">
            <a:xfrm>
              <a:off x="944" y="3314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432" name="Text Box 133"/>
            <p:cNvSpPr txBox="1">
              <a:spLocks noChangeArrowheads="1"/>
            </p:cNvSpPr>
            <p:nvPr/>
          </p:nvSpPr>
          <p:spPr bwMode="auto">
            <a:xfrm>
              <a:off x="907" y="3269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433" name="Text Box 134"/>
            <p:cNvSpPr txBox="1">
              <a:spLocks noChangeArrowheads="1"/>
            </p:cNvSpPr>
            <p:nvPr/>
          </p:nvSpPr>
          <p:spPr bwMode="auto">
            <a:xfrm>
              <a:off x="974" y="3336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434" name="Text Box 135"/>
            <p:cNvSpPr txBox="1">
              <a:spLocks noChangeArrowheads="1"/>
            </p:cNvSpPr>
            <p:nvPr/>
          </p:nvSpPr>
          <p:spPr bwMode="auto">
            <a:xfrm>
              <a:off x="1037" y="3308"/>
              <a:ext cx="121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435" name="Text Box 136"/>
            <p:cNvSpPr txBox="1">
              <a:spLocks noChangeArrowheads="1"/>
            </p:cNvSpPr>
            <p:nvPr/>
          </p:nvSpPr>
          <p:spPr bwMode="auto">
            <a:xfrm>
              <a:off x="966" y="3257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436" name="Text Box 137"/>
            <p:cNvSpPr txBox="1">
              <a:spLocks noChangeArrowheads="1"/>
            </p:cNvSpPr>
            <p:nvPr/>
          </p:nvSpPr>
          <p:spPr bwMode="auto">
            <a:xfrm>
              <a:off x="922" y="3360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437" name="Text Box 138"/>
            <p:cNvSpPr txBox="1">
              <a:spLocks noChangeArrowheads="1"/>
            </p:cNvSpPr>
            <p:nvPr/>
          </p:nvSpPr>
          <p:spPr bwMode="auto">
            <a:xfrm>
              <a:off x="1026" y="3248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438" name="Text Box 139"/>
            <p:cNvSpPr txBox="1">
              <a:spLocks noChangeArrowheads="1"/>
            </p:cNvSpPr>
            <p:nvPr/>
          </p:nvSpPr>
          <p:spPr bwMode="auto">
            <a:xfrm>
              <a:off x="1014" y="3354"/>
              <a:ext cx="121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439" name="Text Box 140"/>
            <p:cNvSpPr txBox="1">
              <a:spLocks noChangeArrowheads="1"/>
            </p:cNvSpPr>
            <p:nvPr/>
          </p:nvSpPr>
          <p:spPr bwMode="auto">
            <a:xfrm>
              <a:off x="932" y="3214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440" name="Text Box 141"/>
            <p:cNvSpPr txBox="1">
              <a:spLocks noChangeArrowheads="1"/>
            </p:cNvSpPr>
            <p:nvPr/>
          </p:nvSpPr>
          <p:spPr bwMode="auto">
            <a:xfrm>
              <a:off x="888" y="3326"/>
              <a:ext cx="120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441" name="Text Box 142"/>
            <p:cNvSpPr txBox="1">
              <a:spLocks noChangeArrowheads="1"/>
            </p:cNvSpPr>
            <p:nvPr/>
          </p:nvSpPr>
          <p:spPr bwMode="auto">
            <a:xfrm>
              <a:off x="802" y="3456"/>
              <a:ext cx="121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442" name="Text Box 143"/>
            <p:cNvSpPr txBox="1">
              <a:spLocks noChangeArrowheads="1"/>
            </p:cNvSpPr>
            <p:nvPr/>
          </p:nvSpPr>
          <p:spPr bwMode="auto">
            <a:xfrm>
              <a:off x="760" y="3483"/>
              <a:ext cx="121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443" name="Text Box 144"/>
            <p:cNvSpPr txBox="1">
              <a:spLocks noChangeArrowheads="1"/>
            </p:cNvSpPr>
            <p:nvPr/>
          </p:nvSpPr>
          <p:spPr bwMode="auto">
            <a:xfrm>
              <a:off x="791" y="3508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444" name="Text Box 145"/>
            <p:cNvSpPr txBox="1">
              <a:spLocks noChangeArrowheads="1"/>
            </p:cNvSpPr>
            <p:nvPr/>
          </p:nvSpPr>
          <p:spPr bwMode="auto">
            <a:xfrm>
              <a:off x="855" y="3478"/>
              <a:ext cx="121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445" name="Text Box 146"/>
            <p:cNvSpPr txBox="1">
              <a:spLocks noChangeArrowheads="1"/>
            </p:cNvSpPr>
            <p:nvPr/>
          </p:nvSpPr>
          <p:spPr bwMode="auto">
            <a:xfrm>
              <a:off x="783" y="3430"/>
              <a:ext cx="121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446" name="Text Box 147"/>
            <p:cNvSpPr txBox="1">
              <a:spLocks noChangeArrowheads="1"/>
            </p:cNvSpPr>
            <p:nvPr/>
          </p:nvSpPr>
          <p:spPr bwMode="auto">
            <a:xfrm>
              <a:off x="739" y="3531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447" name="Text Box 148"/>
            <p:cNvSpPr txBox="1">
              <a:spLocks noChangeArrowheads="1"/>
            </p:cNvSpPr>
            <p:nvPr/>
          </p:nvSpPr>
          <p:spPr bwMode="auto">
            <a:xfrm>
              <a:off x="843" y="3419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448" name="Text Box 149"/>
            <p:cNvSpPr txBox="1">
              <a:spLocks noChangeArrowheads="1"/>
            </p:cNvSpPr>
            <p:nvPr/>
          </p:nvSpPr>
          <p:spPr bwMode="auto">
            <a:xfrm>
              <a:off x="831" y="3526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449" name="Text Box 150"/>
            <p:cNvSpPr txBox="1">
              <a:spLocks noChangeArrowheads="1"/>
            </p:cNvSpPr>
            <p:nvPr/>
          </p:nvSpPr>
          <p:spPr bwMode="auto">
            <a:xfrm>
              <a:off x="750" y="3385"/>
              <a:ext cx="120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450" name="Text Box 151"/>
            <p:cNvSpPr txBox="1">
              <a:spLocks noChangeArrowheads="1"/>
            </p:cNvSpPr>
            <p:nvPr/>
          </p:nvSpPr>
          <p:spPr bwMode="auto">
            <a:xfrm>
              <a:off x="903" y="3468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451" name="Text Box 152"/>
            <p:cNvSpPr txBox="1">
              <a:spLocks noChangeArrowheads="1"/>
            </p:cNvSpPr>
            <p:nvPr/>
          </p:nvSpPr>
          <p:spPr bwMode="auto">
            <a:xfrm>
              <a:off x="1004" y="3493"/>
              <a:ext cx="120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452" name="Text Box 153"/>
            <p:cNvSpPr txBox="1">
              <a:spLocks noChangeArrowheads="1"/>
            </p:cNvSpPr>
            <p:nvPr/>
          </p:nvSpPr>
          <p:spPr bwMode="auto">
            <a:xfrm>
              <a:off x="963" y="3520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453" name="Text Box 154"/>
            <p:cNvSpPr txBox="1">
              <a:spLocks noChangeArrowheads="1"/>
            </p:cNvSpPr>
            <p:nvPr/>
          </p:nvSpPr>
          <p:spPr bwMode="auto">
            <a:xfrm>
              <a:off x="924" y="3480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454" name="Text Box 155"/>
            <p:cNvSpPr txBox="1">
              <a:spLocks noChangeArrowheads="1"/>
            </p:cNvSpPr>
            <p:nvPr/>
          </p:nvSpPr>
          <p:spPr bwMode="auto">
            <a:xfrm>
              <a:off x="992" y="3545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455" name="Text Box 156"/>
            <p:cNvSpPr txBox="1">
              <a:spLocks noChangeArrowheads="1"/>
            </p:cNvSpPr>
            <p:nvPr/>
          </p:nvSpPr>
          <p:spPr bwMode="auto">
            <a:xfrm>
              <a:off x="984" y="3468"/>
              <a:ext cx="121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456" name="Text Box 157"/>
            <p:cNvSpPr txBox="1">
              <a:spLocks noChangeArrowheads="1"/>
            </p:cNvSpPr>
            <p:nvPr/>
          </p:nvSpPr>
          <p:spPr bwMode="auto">
            <a:xfrm>
              <a:off x="939" y="3568"/>
              <a:ext cx="120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457" name="Text Box 158"/>
            <p:cNvSpPr txBox="1">
              <a:spLocks noChangeArrowheads="1"/>
            </p:cNvSpPr>
            <p:nvPr/>
          </p:nvSpPr>
          <p:spPr bwMode="auto">
            <a:xfrm>
              <a:off x="1044" y="3456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458" name="Text Box 159"/>
            <p:cNvSpPr txBox="1">
              <a:spLocks noChangeArrowheads="1"/>
            </p:cNvSpPr>
            <p:nvPr/>
          </p:nvSpPr>
          <p:spPr bwMode="auto">
            <a:xfrm>
              <a:off x="1033" y="3564"/>
              <a:ext cx="121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459" name="Text Box 160"/>
            <p:cNvSpPr txBox="1">
              <a:spLocks noChangeArrowheads="1"/>
            </p:cNvSpPr>
            <p:nvPr/>
          </p:nvSpPr>
          <p:spPr bwMode="auto">
            <a:xfrm>
              <a:off x="951" y="3423"/>
              <a:ext cx="120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460" name="Text Box 161"/>
            <p:cNvSpPr txBox="1">
              <a:spLocks noChangeArrowheads="1"/>
            </p:cNvSpPr>
            <p:nvPr/>
          </p:nvSpPr>
          <p:spPr bwMode="auto">
            <a:xfrm>
              <a:off x="906" y="3535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461" name="Text Box 162"/>
            <p:cNvSpPr txBox="1">
              <a:spLocks noChangeArrowheads="1"/>
            </p:cNvSpPr>
            <p:nvPr/>
          </p:nvSpPr>
          <p:spPr bwMode="auto">
            <a:xfrm>
              <a:off x="817" y="3493"/>
              <a:ext cx="121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462" name="Text Box 163"/>
            <p:cNvSpPr txBox="1">
              <a:spLocks noChangeArrowheads="1"/>
            </p:cNvSpPr>
            <p:nvPr/>
          </p:nvSpPr>
          <p:spPr bwMode="auto">
            <a:xfrm>
              <a:off x="776" y="3520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463" name="Text Box 164"/>
            <p:cNvSpPr txBox="1">
              <a:spLocks noChangeArrowheads="1"/>
            </p:cNvSpPr>
            <p:nvPr/>
          </p:nvSpPr>
          <p:spPr bwMode="auto">
            <a:xfrm>
              <a:off x="739" y="3480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464" name="Text Box 165"/>
            <p:cNvSpPr txBox="1">
              <a:spLocks noChangeArrowheads="1"/>
            </p:cNvSpPr>
            <p:nvPr/>
          </p:nvSpPr>
          <p:spPr bwMode="auto">
            <a:xfrm>
              <a:off x="806" y="3545"/>
              <a:ext cx="121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465" name="Text Box 166"/>
            <p:cNvSpPr txBox="1">
              <a:spLocks noChangeArrowheads="1"/>
            </p:cNvSpPr>
            <p:nvPr/>
          </p:nvSpPr>
          <p:spPr bwMode="auto">
            <a:xfrm>
              <a:off x="868" y="3516"/>
              <a:ext cx="15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466" name="Text Box 167"/>
            <p:cNvSpPr txBox="1">
              <a:spLocks noChangeArrowheads="1"/>
            </p:cNvSpPr>
            <p:nvPr/>
          </p:nvSpPr>
          <p:spPr bwMode="auto">
            <a:xfrm>
              <a:off x="798" y="3468"/>
              <a:ext cx="121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467" name="Text Box 168"/>
            <p:cNvSpPr txBox="1">
              <a:spLocks noChangeArrowheads="1"/>
            </p:cNvSpPr>
            <p:nvPr/>
          </p:nvSpPr>
          <p:spPr bwMode="auto">
            <a:xfrm>
              <a:off x="753" y="3568"/>
              <a:ext cx="121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468" name="Text Box 169"/>
            <p:cNvSpPr txBox="1">
              <a:spLocks noChangeArrowheads="1"/>
            </p:cNvSpPr>
            <p:nvPr/>
          </p:nvSpPr>
          <p:spPr bwMode="auto">
            <a:xfrm>
              <a:off x="858" y="3456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469" name="Text Box 170"/>
            <p:cNvSpPr txBox="1">
              <a:spLocks noChangeArrowheads="1"/>
            </p:cNvSpPr>
            <p:nvPr/>
          </p:nvSpPr>
          <p:spPr bwMode="auto">
            <a:xfrm>
              <a:off x="846" y="3564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470" name="Text Box 171"/>
            <p:cNvSpPr txBox="1">
              <a:spLocks noChangeArrowheads="1"/>
            </p:cNvSpPr>
            <p:nvPr/>
          </p:nvSpPr>
          <p:spPr bwMode="auto">
            <a:xfrm>
              <a:off x="764" y="3423"/>
              <a:ext cx="121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471" name="Text Box 172"/>
            <p:cNvSpPr txBox="1">
              <a:spLocks noChangeArrowheads="1"/>
            </p:cNvSpPr>
            <p:nvPr/>
          </p:nvSpPr>
          <p:spPr bwMode="auto">
            <a:xfrm>
              <a:off x="918" y="3506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472" name="Text Box 173"/>
            <p:cNvSpPr txBox="1">
              <a:spLocks noChangeArrowheads="1"/>
            </p:cNvSpPr>
            <p:nvPr/>
          </p:nvSpPr>
          <p:spPr bwMode="auto">
            <a:xfrm>
              <a:off x="861" y="3274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473" name="Text Box 174"/>
            <p:cNvSpPr txBox="1">
              <a:spLocks noChangeArrowheads="1"/>
            </p:cNvSpPr>
            <p:nvPr/>
          </p:nvSpPr>
          <p:spPr bwMode="auto">
            <a:xfrm>
              <a:off x="819" y="3301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474" name="Text Box 175"/>
            <p:cNvSpPr txBox="1">
              <a:spLocks noChangeArrowheads="1"/>
            </p:cNvSpPr>
            <p:nvPr/>
          </p:nvSpPr>
          <p:spPr bwMode="auto">
            <a:xfrm>
              <a:off x="783" y="3257"/>
              <a:ext cx="121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475" name="Text Box 176"/>
            <p:cNvSpPr txBox="1">
              <a:spLocks noChangeArrowheads="1"/>
            </p:cNvSpPr>
            <p:nvPr/>
          </p:nvSpPr>
          <p:spPr bwMode="auto">
            <a:xfrm>
              <a:off x="851" y="3326"/>
              <a:ext cx="121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476" name="Text Box 177"/>
            <p:cNvSpPr txBox="1">
              <a:spLocks noChangeArrowheads="1"/>
            </p:cNvSpPr>
            <p:nvPr/>
          </p:nvSpPr>
          <p:spPr bwMode="auto">
            <a:xfrm>
              <a:off x="914" y="3296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477" name="Text Box 178"/>
            <p:cNvSpPr txBox="1">
              <a:spLocks noChangeArrowheads="1"/>
            </p:cNvSpPr>
            <p:nvPr/>
          </p:nvSpPr>
          <p:spPr bwMode="auto">
            <a:xfrm>
              <a:off x="843" y="3248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478" name="Text Box 179"/>
            <p:cNvSpPr txBox="1">
              <a:spLocks noChangeArrowheads="1"/>
            </p:cNvSpPr>
            <p:nvPr/>
          </p:nvSpPr>
          <p:spPr bwMode="auto">
            <a:xfrm>
              <a:off x="798" y="3348"/>
              <a:ext cx="121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479" name="Text Box 180"/>
            <p:cNvSpPr txBox="1">
              <a:spLocks noChangeArrowheads="1"/>
            </p:cNvSpPr>
            <p:nvPr/>
          </p:nvSpPr>
          <p:spPr bwMode="auto">
            <a:xfrm>
              <a:off x="903" y="3236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480" name="Text Box 181"/>
            <p:cNvSpPr txBox="1">
              <a:spLocks noChangeArrowheads="1"/>
            </p:cNvSpPr>
            <p:nvPr/>
          </p:nvSpPr>
          <p:spPr bwMode="auto">
            <a:xfrm>
              <a:off x="891" y="3344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481" name="Text Box 182"/>
            <p:cNvSpPr txBox="1">
              <a:spLocks noChangeArrowheads="1"/>
            </p:cNvSpPr>
            <p:nvPr/>
          </p:nvSpPr>
          <p:spPr bwMode="auto">
            <a:xfrm>
              <a:off x="810" y="3203"/>
              <a:ext cx="120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482" name="Text Box 183"/>
            <p:cNvSpPr txBox="1">
              <a:spLocks noChangeArrowheads="1"/>
            </p:cNvSpPr>
            <p:nvPr/>
          </p:nvSpPr>
          <p:spPr bwMode="auto">
            <a:xfrm>
              <a:off x="764" y="3314"/>
              <a:ext cx="121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483" name="Text Box 184"/>
            <p:cNvSpPr txBox="1">
              <a:spLocks noChangeArrowheads="1"/>
            </p:cNvSpPr>
            <p:nvPr/>
          </p:nvSpPr>
          <p:spPr bwMode="auto">
            <a:xfrm>
              <a:off x="963" y="3284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484" name="Text Box 185"/>
            <p:cNvSpPr txBox="1">
              <a:spLocks noChangeArrowheads="1"/>
            </p:cNvSpPr>
            <p:nvPr/>
          </p:nvSpPr>
          <p:spPr bwMode="auto">
            <a:xfrm>
              <a:off x="1033" y="3296"/>
              <a:ext cx="121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485" name="Text Box 186"/>
            <p:cNvSpPr txBox="1">
              <a:spLocks noChangeArrowheads="1"/>
            </p:cNvSpPr>
            <p:nvPr/>
          </p:nvSpPr>
          <p:spPr bwMode="auto">
            <a:xfrm>
              <a:off x="992" y="3322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486" name="Text Box 187"/>
            <p:cNvSpPr txBox="1">
              <a:spLocks noChangeArrowheads="1"/>
            </p:cNvSpPr>
            <p:nvPr/>
          </p:nvSpPr>
          <p:spPr bwMode="auto">
            <a:xfrm>
              <a:off x="955" y="3281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487" name="Text Box 188"/>
            <p:cNvSpPr txBox="1">
              <a:spLocks noChangeArrowheads="1"/>
            </p:cNvSpPr>
            <p:nvPr/>
          </p:nvSpPr>
          <p:spPr bwMode="auto">
            <a:xfrm>
              <a:off x="1014" y="3269"/>
              <a:ext cx="121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488" name="Text Box 189"/>
            <p:cNvSpPr txBox="1">
              <a:spLocks noChangeArrowheads="1"/>
            </p:cNvSpPr>
            <p:nvPr/>
          </p:nvSpPr>
          <p:spPr bwMode="auto">
            <a:xfrm>
              <a:off x="971" y="3371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489" name="Text Box 190"/>
            <p:cNvSpPr txBox="1">
              <a:spLocks noChangeArrowheads="1"/>
            </p:cNvSpPr>
            <p:nvPr/>
          </p:nvSpPr>
          <p:spPr bwMode="auto">
            <a:xfrm>
              <a:off x="980" y="3225"/>
              <a:ext cx="121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490" name="Text Box 191"/>
            <p:cNvSpPr txBox="1">
              <a:spLocks noChangeArrowheads="1"/>
            </p:cNvSpPr>
            <p:nvPr/>
          </p:nvSpPr>
          <p:spPr bwMode="auto">
            <a:xfrm>
              <a:off x="937" y="3336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491" name="Text Box 192"/>
            <p:cNvSpPr txBox="1">
              <a:spLocks noChangeArrowheads="1"/>
            </p:cNvSpPr>
            <p:nvPr/>
          </p:nvSpPr>
          <p:spPr bwMode="auto">
            <a:xfrm rot="2901055">
              <a:off x="1007" y="3438"/>
              <a:ext cx="128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492" name="Text Box 193"/>
            <p:cNvSpPr txBox="1">
              <a:spLocks noChangeArrowheads="1"/>
            </p:cNvSpPr>
            <p:nvPr/>
          </p:nvSpPr>
          <p:spPr bwMode="auto">
            <a:xfrm rot="2901055">
              <a:off x="992" y="3475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493" name="Text Box 194"/>
            <p:cNvSpPr txBox="1">
              <a:spLocks noChangeArrowheads="1"/>
            </p:cNvSpPr>
            <p:nvPr/>
          </p:nvSpPr>
          <p:spPr bwMode="auto">
            <a:xfrm rot="2901055">
              <a:off x="1201" y="3596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494" name="Text Box 195"/>
            <p:cNvSpPr txBox="1">
              <a:spLocks noChangeArrowheads="1"/>
            </p:cNvSpPr>
            <p:nvPr/>
          </p:nvSpPr>
          <p:spPr bwMode="auto">
            <a:xfrm rot="2901055">
              <a:off x="1291" y="3611"/>
              <a:ext cx="129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495" name="Text Box 196"/>
            <p:cNvSpPr txBox="1">
              <a:spLocks noChangeArrowheads="1"/>
            </p:cNvSpPr>
            <p:nvPr/>
          </p:nvSpPr>
          <p:spPr bwMode="auto">
            <a:xfrm rot="2901055">
              <a:off x="1286" y="3638"/>
              <a:ext cx="129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496" name="Text Box 197"/>
            <p:cNvSpPr txBox="1">
              <a:spLocks noChangeArrowheads="1"/>
            </p:cNvSpPr>
            <p:nvPr/>
          </p:nvSpPr>
          <p:spPr bwMode="auto">
            <a:xfrm rot="2901055">
              <a:off x="1235" y="3630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497" name="Text Box 198"/>
            <p:cNvSpPr txBox="1">
              <a:spLocks noChangeArrowheads="1"/>
            </p:cNvSpPr>
            <p:nvPr/>
          </p:nvSpPr>
          <p:spPr bwMode="auto">
            <a:xfrm rot="2901055">
              <a:off x="1228" y="3664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498" name="Text Box 199"/>
            <p:cNvSpPr txBox="1">
              <a:spLocks noChangeArrowheads="1"/>
            </p:cNvSpPr>
            <p:nvPr/>
          </p:nvSpPr>
          <p:spPr bwMode="auto">
            <a:xfrm rot="2901055">
              <a:off x="1306" y="3692"/>
              <a:ext cx="128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499" name="Text Box 200"/>
            <p:cNvSpPr txBox="1">
              <a:spLocks noChangeArrowheads="1"/>
            </p:cNvSpPr>
            <p:nvPr/>
          </p:nvSpPr>
          <p:spPr bwMode="auto">
            <a:xfrm rot="2901055">
              <a:off x="1287" y="3605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500" name="Text Box 201"/>
            <p:cNvSpPr txBox="1">
              <a:spLocks noChangeArrowheads="1"/>
            </p:cNvSpPr>
            <p:nvPr/>
          </p:nvSpPr>
          <p:spPr bwMode="auto">
            <a:xfrm rot="2901055">
              <a:off x="1189" y="3642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501" name="Text Box 202"/>
            <p:cNvSpPr txBox="1">
              <a:spLocks noChangeArrowheads="1"/>
            </p:cNvSpPr>
            <p:nvPr/>
          </p:nvSpPr>
          <p:spPr bwMode="auto">
            <a:xfrm rot="2901055">
              <a:off x="1344" y="3646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502" name="Text Box 203"/>
            <p:cNvSpPr txBox="1">
              <a:spLocks noChangeArrowheads="1"/>
            </p:cNvSpPr>
            <p:nvPr/>
          </p:nvSpPr>
          <p:spPr bwMode="auto">
            <a:xfrm rot="2901055">
              <a:off x="1250" y="3707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503" name="Text Box 204"/>
            <p:cNvSpPr txBox="1">
              <a:spLocks noChangeArrowheads="1"/>
            </p:cNvSpPr>
            <p:nvPr/>
          </p:nvSpPr>
          <p:spPr bwMode="auto">
            <a:xfrm rot="2901055">
              <a:off x="1189" y="3596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504" name="Text Box 205"/>
            <p:cNvSpPr txBox="1">
              <a:spLocks noChangeArrowheads="1"/>
            </p:cNvSpPr>
            <p:nvPr/>
          </p:nvSpPr>
          <p:spPr bwMode="auto">
            <a:xfrm rot="2901055">
              <a:off x="1340" y="3720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505" name="Text Box 206"/>
            <p:cNvSpPr txBox="1">
              <a:spLocks noChangeArrowheads="1"/>
            </p:cNvSpPr>
            <p:nvPr/>
          </p:nvSpPr>
          <p:spPr bwMode="auto">
            <a:xfrm rot="2901055">
              <a:off x="1406" y="3592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506" name="Text Box 207"/>
            <p:cNvSpPr txBox="1">
              <a:spLocks noChangeArrowheads="1"/>
            </p:cNvSpPr>
            <p:nvPr/>
          </p:nvSpPr>
          <p:spPr bwMode="auto">
            <a:xfrm rot="2901055">
              <a:off x="1054" y="3471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507" name="Text Box 208"/>
            <p:cNvSpPr txBox="1">
              <a:spLocks noChangeArrowheads="1"/>
            </p:cNvSpPr>
            <p:nvPr/>
          </p:nvSpPr>
          <p:spPr bwMode="auto">
            <a:xfrm rot="2901055">
              <a:off x="1049" y="3515"/>
              <a:ext cx="129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508" name="Text Box 209"/>
            <p:cNvSpPr txBox="1">
              <a:spLocks noChangeArrowheads="1"/>
            </p:cNvSpPr>
            <p:nvPr/>
          </p:nvSpPr>
          <p:spPr bwMode="auto">
            <a:xfrm rot="2901055">
              <a:off x="999" y="3488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509" name="Text Box 210"/>
            <p:cNvSpPr txBox="1">
              <a:spLocks noChangeArrowheads="1"/>
            </p:cNvSpPr>
            <p:nvPr/>
          </p:nvSpPr>
          <p:spPr bwMode="auto">
            <a:xfrm rot="2901055">
              <a:off x="1205" y="3658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510" name="Text Box 211"/>
            <p:cNvSpPr txBox="1">
              <a:spLocks noChangeArrowheads="1"/>
            </p:cNvSpPr>
            <p:nvPr/>
          </p:nvSpPr>
          <p:spPr bwMode="auto">
            <a:xfrm rot="2901055">
              <a:off x="1158" y="3648"/>
              <a:ext cx="128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511" name="Text Box 212"/>
            <p:cNvSpPr txBox="1">
              <a:spLocks noChangeArrowheads="1"/>
            </p:cNvSpPr>
            <p:nvPr/>
          </p:nvSpPr>
          <p:spPr bwMode="auto">
            <a:xfrm rot="2901055">
              <a:off x="1168" y="3590"/>
              <a:ext cx="129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512" name="Text Box 213"/>
            <p:cNvSpPr txBox="1">
              <a:spLocks noChangeArrowheads="1"/>
            </p:cNvSpPr>
            <p:nvPr/>
          </p:nvSpPr>
          <p:spPr bwMode="auto">
            <a:xfrm rot="2901055">
              <a:off x="1161" y="3689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513" name="Text Box 214"/>
            <p:cNvSpPr txBox="1">
              <a:spLocks noChangeArrowheads="1"/>
            </p:cNvSpPr>
            <p:nvPr/>
          </p:nvSpPr>
          <p:spPr bwMode="auto">
            <a:xfrm rot="2901055">
              <a:off x="1226" y="3713"/>
              <a:ext cx="128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514" name="Text Box 215"/>
            <p:cNvSpPr txBox="1">
              <a:spLocks noChangeArrowheads="1"/>
            </p:cNvSpPr>
            <p:nvPr/>
          </p:nvSpPr>
          <p:spPr bwMode="auto">
            <a:xfrm rot="2901055">
              <a:off x="1204" y="3633"/>
              <a:ext cx="128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515" name="Text Box 216"/>
            <p:cNvSpPr txBox="1">
              <a:spLocks noChangeArrowheads="1"/>
            </p:cNvSpPr>
            <p:nvPr/>
          </p:nvSpPr>
          <p:spPr bwMode="auto">
            <a:xfrm rot="2901055">
              <a:off x="1109" y="3663"/>
              <a:ext cx="128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516" name="Text Box 217"/>
            <p:cNvSpPr txBox="1">
              <a:spLocks noChangeArrowheads="1"/>
            </p:cNvSpPr>
            <p:nvPr/>
          </p:nvSpPr>
          <p:spPr bwMode="auto">
            <a:xfrm rot="2901055">
              <a:off x="1255" y="3664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517" name="Text Box 218"/>
            <p:cNvSpPr txBox="1">
              <a:spLocks noChangeArrowheads="1"/>
            </p:cNvSpPr>
            <p:nvPr/>
          </p:nvSpPr>
          <p:spPr bwMode="auto">
            <a:xfrm rot="2901055">
              <a:off x="1173" y="3727"/>
              <a:ext cx="128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518" name="Text Box 219"/>
            <p:cNvSpPr txBox="1">
              <a:spLocks noChangeArrowheads="1"/>
            </p:cNvSpPr>
            <p:nvPr/>
          </p:nvSpPr>
          <p:spPr bwMode="auto">
            <a:xfrm rot="2901055">
              <a:off x="1113" y="3618"/>
              <a:ext cx="128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519" name="Text Box 220"/>
            <p:cNvSpPr txBox="1">
              <a:spLocks noChangeArrowheads="1"/>
            </p:cNvSpPr>
            <p:nvPr/>
          </p:nvSpPr>
          <p:spPr bwMode="auto">
            <a:xfrm rot="2901055">
              <a:off x="1264" y="3749"/>
              <a:ext cx="128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520" name="Text Box 221"/>
            <p:cNvSpPr txBox="1">
              <a:spLocks noChangeArrowheads="1"/>
            </p:cNvSpPr>
            <p:nvPr/>
          </p:nvSpPr>
          <p:spPr bwMode="auto">
            <a:xfrm rot="2901055">
              <a:off x="1029" y="3506"/>
              <a:ext cx="128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521" name="Text Box 222"/>
            <p:cNvSpPr txBox="1">
              <a:spLocks noChangeArrowheads="1"/>
            </p:cNvSpPr>
            <p:nvPr/>
          </p:nvSpPr>
          <p:spPr bwMode="auto">
            <a:xfrm rot="2901055">
              <a:off x="1037" y="3450"/>
              <a:ext cx="129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522" name="Text Box 223"/>
            <p:cNvSpPr txBox="1">
              <a:spLocks noChangeArrowheads="1"/>
            </p:cNvSpPr>
            <p:nvPr/>
          </p:nvSpPr>
          <p:spPr bwMode="auto">
            <a:xfrm rot="2901055">
              <a:off x="1037" y="3545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523" name="Text Box 224"/>
            <p:cNvSpPr txBox="1">
              <a:spLocks noChangeArrowheads="1"/>
            </p:cNvSpPr>
            <p:nvPr/>
          </p:nvSpPr>
          <p:spPr bwMode="auto">
            <a:xfrm rot="2901055">
              <a:off x="984" y="3521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524" name="Text Box 225"/>
            <p:cNvSpPr txBox="1">
              <a:spLocks noChangeArrowheads="1"/>
            </p:cNvSpPr>
            <p:nvPr/>
          </p:nvSpPr>
          <p:spPr bwMode="auto">
            <a:xfrm rot="2901055">
              <a:off x="1047" y="3586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525" name="Text Box 226"/>
            <p:cNvSpPr txBox="1">
              <a:spLocks noChangeArrowheads="1"/>
            </p:cNvSpPr>
            <p:nvPr/>
          </p:nvSpPr>
          <p:spPr bwMode="auto">
            <a:xfrm rot="2901055">
              <a:off x="1138" y="3606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526" name="Text Box 227"/>
            <p:cNvSpPr txBox="1">
              <a:spLocks noChangeArrowheads="1"/>
            </p:cNvSpPr>
            <p:nvPr/>
          </p:nvSpPr>
          <p:spPr bwMode="auto">
            <a:xfrm rot="2901055">
              <a:off x="1393" y="3604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527" name="Text Box 228"/>
            <p:cNvSpPr txBox="1">
              <a:spLocks noChangeArrowheads="1"/>
            </p:cNvSpPr>
            <p:nvPr/>
          </p:nvSpPr>
          <p:spPr bwMode="auto">
            <a:xfrm rot="2901055">
              <a:off x="1344" y="3621"/>
              <a:ext cx="128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528" name="Text Box 229"/>
            <p:cNvSpPr txBox="1">
              <a:spLocks noChangeArrowheads="1"/>
            </p:cNvSpPr>
            <p:nvPr/>
          </p:nvSpPr>
          <p:spPr bwMode="auto">
            <a:xfrm rot="2901055">
              <a:off x="1402" y="3630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</p:grpSp>
      <p:sp>
        <p:nvSpPr>
          <p:cNvPr id="1036" name="Freeform 230"/>
          <p:cNvSpPr>
            <a:spLocks/>
          </p:cNvSpPr>
          <p:nvPr/>
        </p:nvSpPr>
        <p:spPr bwMode="auto">
          <a:xfrm>
            <a:off x="3962400" y="1590675"/>
            <a:ext cx="1219200" cy="304800"/>
          </a:xfrm>
          <a:custGeom>
            <a:avLst/>
            <a:gdLst>
              <a:gd name="T0" fmla="*/ 0 w 768"/>
              <a:gd name="T1" fmla="*/ 192 h 192"/>
              <a:gd name="T2" fmla="*/ 432 w 768"/>
              <a:gd name="T3" fmla="*/ 0 h 192"/>
              <a:gd name="T4" fmla="*/ 768 w 768"/>
              <a:gd name="T5" fmla="*/ 192 h 192"/>
              <a:gd name="T6" fmla="*/ 0 60000 65536"/>
              <a:gd name="T7" fmla="*/ 0 60000 65536"/>
              <a:gd name="T8" fmla="*/ 0 60000 65536"/>
              <a:gd name="T9" fmla="*/ 0 w 768"/>
              <a:gd name="T10" fmla="*/ 0 h 192"/>
              <a:gd name="T11" fmla="*/ 768 w 768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68" h="192">
                <a:moveTo>
                  <a:pt x="0" y="192"/>
                </a:moveTo>
                <a:cubicBezTo>
                  <a:pt x="152" y="96"/>
                  <a:pt x="304" y="0"/>
                  <a:pt x="432" y="0"/>
                </a:cubicBezTo>
                <a:cubicBezTo>
                  <a:pt x="560" y="0"/>
                  <a:pt x="704" y="160"/>
                  <a:pt x="768" y="192"/>
                </a:cubicBezTo>
              </a:path>
            </a:pathLst>
          </a:custGeom>
          <a:noFill/>
          <a:ln w="15875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37" name="Freeform 231"/>
          <p:cNvSpPr>
            <a:spLocks/>
          </p:cNvSpPr>
          <p:nvPr/>
        </p:nvSpPr>
        <p:spPr bwMode="auto">
          <a:xfrm flipV="1">
            <a:off x="3657600" y="2047875"/>
            <a:ext cx="1524000" cy="152400"/>
          </a:xfrm>
          <a:custGeom>
            <a:avLst/>
            <a:gdLst>
              <a:gd name="T0" fmla="*/ 0 w 768"/>
              <a:gd name="T1" fmla="*/ 192 h 192"/>
              <a:gd name="T2" fmla="*/ 432 w 768"/>
              <a:gd name="T3" fmla="*/ 0 h 192"/>
              <a:gd name="T4" fmla="*/ 768 w 768"/>
              <a:gd name="T5" fmla="*/ 192 h 192"/>
              <a:gd name="T6" fmla="*/ 0 60000 65536"/>
              <a:gd name="T7" fmla="*/ 0 60000 65536"/>
              <a:gd name="T8" fmla="*/ 0 60000 65536"/>
              <a:gd name="T9" fmla="*/ 0 w 768"/>
              <a:gd name="T10" fmla="*/ 0 h 192"/>
              <a:gd name="T11" fmla="*/ 768 w 768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68" h="192">
                <a:moveTo>
                  <a:pt x="0" y="192"/>
                </a:moveTo>
                <a:cubicBezTo>
                  <a:pt x="152" y="96"/>
                  <a:pt x="304" y="0"/>
                  <a:pt x="432" y="0"/>
                </a:cubicBezTo>
                <a:cubicBezTo>
                  <a:pt x="560" y="0"/>
                  <a:pt x="704" y="160"/>
                  <a:pt x="768" y="192"/>
                </a:cubicBezTo>
              </a:path>
            </a:pathLst>
          </a:custGeom>
          <a:noFill/>
          <a:ln w="15875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232"/>
          <p:cNvGrpSpPr>
            <a:grpSpLocks/>
          </p:cNvGrpSpPr>
          <p:nvPr/>
        </p:nvGrpSpPr>
        <p:grpSpPr bwMode="auto">
          <a:xfrm>
            <a:off x="7162800" y="1209675"/>
            <a:ext cx="1562100" cy="1635125"/>
            <a:chOff x="2400" y="3024"/>
            <a:chExt cx="942" cy="816"/>
          </a:xfrm>
        </p:grpSpPr>
        <p:sp>
          <p:nvSpPr>
            <p:cNvPr id="1094" name="Text Box 233"/>
            <p:cNvSpPr txBox="1">
              <a:spLocks noChangeArrowheads="1"/>
            </p:cNvSpPr>
            <p:nvPr/>
          </p:nvSpPr>
          <p:spPr bwMode="auto">
            <a:xfrm rot="2901055">
              <a:off x="3063" y="3581"/>
              <a:ext cx="120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095" name="Text Box 234"/>
            <p:cNvSpPr txBox="1">
              <a:spLocks noChangeArrowheads="1"/>
            </p:cNvSpPr>
            <p:nvPr/>
          </p:nvSpPr>
          <p:spPr bwMode="auto">
            <a:xfrm>
              <a:off x="2448" y="3312"/>
              <a:ext cx="145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grpSp>
          <p:nvGrpSpPr>
            <p:cNvPr id="5" name="Group 235"/>
            <p:cNvGrpSpPr>
              <a:grpSpLocks/>
            </p:cNvGrpSpPr>
            <p:nvPr/>
          </p:nvGrpSpPr>
          <p:grpSpPr bwMode="auto">
            <a:xfrm>
              <a:off x="2400" y="3024"/>
              <a:ext cx="864" cy="816"/>
              <a:chOff x="720" y="3120"/>
              <a:chExt cx="864" cy="816"/>
            </a:xfrm>
          </p:grpSpPr>
          <p:sp>
            <p:nvSpPr>
              <p:cNvPr id="1309" name="Line 236"/>
              <p:cNvSpPr>
                <a:spLocks noChangeShapeType="1"/>
              </p:cNvSpPr>
              <p:nvPr/>
            </p:nvSpPr>
            <p:spPr bwMode="auto">
              <a:xfrm>
                <a:off x="912" y="3696"/>
                <a:ext cx="672" cy="0"/>
              </a:xfrm>
              <a:prstGeom prst="line">
                <a:avLst/>
              </a:prstGeom>
              <a:noFill/>
              <a:ln w="25400">
                <a:solidFill>
                  <a:srgbClr val="8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0" name="Line 237"/>
              <p:cNvSpPr>
                <a:spLocks noChangeShapeType="1"/>
              </p:cNvSpPr>
              <p:nvPr/>
            </p:nvSpPr>
            <p:spPr bwMode="auto">
              <a:xfrm flipH="1">
                <a:off x="720" y="3696"/>
                <a:ext cx="192" cy="240"/>
              </a:xfrm>
              <a:prstGeom prst="line">
                <a:avLst/>
              </a:prstGeom>
              <a:noFill/>
              <a:ln w="25400">
                <a:solidFill>
                  <a:srgbClr val="8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1" name="Line 238"/>
              <p:cNvSpPr>
                <a:spLocks noChangeShapeType="1"/>
              </p:cNvSpPr>
              <p:nvPr/>
            </p:nvSpPr>
            <p:spPr bwMode="auto">
              <a:xfrm flipV="1">
                <a:off x="912" y="3120"/>
                <a:ext cx="0" cy="576"/>
              </a:xfrm>
              <a:prstGeom prst="line">
                <a:avLst/>
              </a:prstGeom>
              <a:noFill/>
              <a:ln w="25400">
                <a:solidFill>
                  <a:srgbClr val="8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97" name="Text Box 239"/>
            <p:cNvSpPr txBox="1">
              <a:spLocks noChangeArrowheads="1"/>
            </p:cNvSpPr>
            <p:nvPr/>
          </p:nvSpPr>
          <p:spPr bwMode="auto">
            <a:xfrm rot="2901055">
              <a:off x="3208" y="3493"/>
              <a:ext cx="119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098" name="Text Box 240"/>
            <p:cNvSpPr txBox="1">
              <a:spLocks noChangeArrowheads="1"/>
            </p:cNvSpPr>
            <p:nvPr/>
          </p:nvSpPr>
          <p:spPr bwMode="auto">
            <a:xfrm rot="2901055">
              <a:off x="3066" y="3262"/>
              <a:ext cx="121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099" name="Text Box 241"/>
            <p:cNvSpPr txBox="1">
              <a:spLocks noChangeArrowheads="1"/>
            </p:cNvSpPr>
            <p:nvPr/>
          </p:nvSpPr>
          <p:spPr bwMode="auto">
            <a:xfrm>
              <a:off x="2740" y="3332"/>
              <a:ext cx="145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100" name="Text Box 242"/>
            <p:cNvSpPr txBox="1">
              <a:spLocks noChangeArrowheads="1"/>
            </p:cNvSpPr>
            <p:nvPr/>
          </p:nvSpPr>
          <p:spPr bwMode="auto">
            <a:xfrm>
              <a:off x="2760" y="3358"/>
              <a:ext cx="145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101" name="Text Box 243"/>
            <p:cNvSpPr txBox="1">
              <a:spLocks noChangeArrowheads="1"/>
            </p:cNvSpPr>
            <p:nvPr/>
          </p:nvSpPr>
          <p:spPr bwMode="auto">
            <a:xfrm>
              <a:off x="2740" y="3332"/>
              <a:ext cx="145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102" name="Text Box 244"/>
            <p:cNvSpPr txBox="1">
              <a:spLocks noChangeArrowheads="1"/>
            </p:cNvSpPr>
            <p:nvPr/>
          </p:nvSpPr>
          <p:spPr bwMode="auto">
            <a:xfrm>
              <a:off x="2798" y="3320"/>
              <a:ext cx="146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103" name="Text Box 245"/>
            <p:cNvSpPr txBox="1">
              <a:spLocks noChangeArrowheads="1"/>
            </p:cNvSpPr>
            <p:nvPr/>
          </p:nvSpPr>
          <p:spPr bwMode="auto">
            <a:xfrm>
              <a:off x="2707" y="3286"/>
              <a:ext cx="146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104" name="Text Box 246"/>
            <p:cNvSpPr txBox="1">
              <a:spLocks noChangeArrowheads="1"/>
            </p:cNvSpPr>
            <p:nvPr/>
          </p:nvSpPr>
          <p:spPr bwMode="auto">
            <a:xfrm>
              <a:off x="2703" y="3222"/>
              <a:ext cx="146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105" name="Text Box 247"/>
            <p:cNvSpPr txBox="1">
              <a:spLocks noChangeArrowheads="1"/>
            </p:cNvSpPr>
            <p:nvPr/>
          </p:nvSpPr>
          <p:spPr bwMode="auto">
            <a:xfrm>
              <a:off x="2755" y="3246"/>
              <a:ext cx="146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106" name="Text Box 248"/>
            <p:cNvSpPr txBox="1">
              <a:spLocks noChangeArrowheads="1"/>
            </p:cNvSpPr>
            <p:nvPr/>
          </p:nvSpPr>
          <p:spPr bwMode="auto">
            <a:xfrm>
              <a:off x="2732" y="3291"/>
              <a:ext cx="146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107" name="Text Box 249"/>
            <p:cNvSpPr txBox="1">
              <a:spLocks noChangeArrowheads="1"/>
            </p:cNvSpPr>
            <p:nvPr/>
          </p:nvSpPr>
          <p:spPr bwMode="auto">
            <a:xfrm>
              <a:off x="2802" y="3233"/>
              <a:ext cx="146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108" name="Text Box 250"/>
            <p:cNvSpPr txBox="1">
              <a:spLocks noChangeArrowheads="1"/>
            </p:cNvSpPr>
            <p:nvPr/>
          </p:nvSpPr>
          <p:spPr bwMode="auto">
            <a:xfrm>
              <a:off x="2749" y="3233"/>
              <a:ext cx="146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109" name="Text Box 251"/>
            <p:cNvSpPr txBox="1">
              <a:spLocks noChangeArrowheads="1"/>
            </p:cNvSpPr>
            <p:nvPr/>
          </p:nvSpPr>
          <p:spPr bwMode="auto">
            <a:xfrm>
              <a:off x="2711" y="3260"/>
              <a:ext cx="146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110" name="Text Box 252"/>
            <p:cNvSpPr txBox="1">
              <a:spLocks noChangeArrowheads="1"/>
            </p:cNvSpPr>
            <p:nvPr/>
          </p:nvSpPr>
          <p:spPr bwMode="auto">
            <a:xfrm>
              <a:off x="2740" y="3286"/>
              <a:ext cx="145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111" name="Text Box 253"/>
            <p:cNvSpPr txBox="1">
              <a:spLocks noChangeArrowheads="1"/>
            </p:cNvSpPr>
            <p:nvPr/>
          </p:nvSpPr>
          <p:spPr bwMode="auto">
            <a:xfrm>
              <a:off x="2802" y="3257"/>
              <a:ext cx="146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112" name="Text Box 254"/>
            <p:cNvSpPr txBox="1">
              <a:spLocks noChangeArrowheads="1"/>
            </p:cNvSpPr>
            <p:nvPr/>
          </p:nvSpPr>
          <p:spPr bwMode="auto">
            <a:xfrm>
              <a:off x="2732" y="3208"/>
              <a:ext cx="146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113" name="Text Box 255"/>
            <p:cNvSpPr txBox="1">
              <a:spLocks noChangeArrowheads="1"/>
            </p:cNvSpPr>
            <p:nvPr/>
          </p:nvSpPr>
          <p:spPr bwMode="auto">
            <a:xfrm>
              <a:off x="2781" y="3305"/>
              <a:ext cx="146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114" name="Text Box 256"/>
            <p:cNvSpPr txBox="1">
              <a:spLocks noChangeArrowheads="1"/>
            </p:cNvSpPr>
            <p:nvPr/>
          </p:nvSpPr>
          <p:spPr bwMode="auto">
            <a:xfrm>
              <a:off x="2852" y="3246"/>
              <a:ext cx="145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115" name="Text Box 257"/>
            <p:cNvSpPr txBox="1">
              <a:spLocks noChangeArrowheads="1"/>
            </p:cNvSpPr>
            <p:nvPr/>
          </p:nvSpPr>
          <p:spPr bwMode="auto">
            <a:xfrm rot="2901055">
              <a:off x="2812" y="3321"/>
              <a:ext cx="120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116" name="Text Box 258"/>
            <p:cNvSpPr txBox="1">
              <a:spLocks noChangeArrowheads="1"/>
            </p:cNvSpPr>
            <p:nvPr/>
          </p:nvSpPr>
          <p:spPr bwMode="auto">
            <a:xfrm rot="2901055">
              <a:off x="2854" y="3289"/>
              <a:ext cx="121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117" name="Text Box 259"/>
            <p:cNvSpPr txBox="1">
              <a:spLocks noChangeArrowheads="1"/>
            </p:cNvSpPr>
            <p:nvPr/>
          </p:nvSpPr>
          <p:spPr bwMode="auto">
            <a:xfrm rot="2901055">
              <a:off x="2909" y="3331"/>
              <a:ext cx="121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118" name="Text Box 260"/>
            <p:cNvSpPr txBox="1">
              <a:spLocks noChangeArrowheads="1"/>
            </p:cNvSpPr>
            <p:nvPr/>
          </p:nvSpPr>
          <p:spPr bwMode="auto">
            <a:xfrm rot="2901055">
              <a:off x="2930" y="3282"/>
              <a:ext cx="121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119" name="Text Box 261"/>
            <p:cNvSpPr txBox="1">
              <a:spLocks noChangeArrowheads="1"/>
            </p:cNvSpPr>
            <p:nvPr/>
          </p:nvSpPr>
          <p:spPr bwMode="auto">
            <a:xfrm rot="2901055">
              <a:off x="2849" y="3337"/>
              <a:ext cx="120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120" name="Text Box 262"/>
            <p:cNvSpPr txBox="1">
              <a:spLocks noChangeArrowheads="1"/>
            </p:cNvSpPr>
            <p:nvPr/>
          </p:nvSpPr>
          <p:spPr bwMode="auto">
            <a:xfrm rot="2901055">
              <a:off x="3011" y="3339"/>
              <a:ext cx="121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121" name="Text Box 263"/>
            <p:cNvSpPr txBox="1">
              <a:spLocks noChangeArrowheads="1"/>
            </p:cNvSpPr>
            <p:nvPr/>
          </p:nvSpPr>
          <p:spPr bwMode="auto">
            <a:xfrm rot="2901055">
              <a:off x="2963" y="3324"/>
              <a:ext cx="120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122" name="Text Box 264"/>
            <p:cNvSpPr txBox="1">
              <a:spLocks noChangeArrowheads="1"/>
            </p:cNvSpPr>
            <p:nvPr/>
          </p:nvSpPr>
          <p:spPr bwMode="auto">
            <a:xfrm rot="2901055">
              <a:off x="2982" y="3274"/>
              <a:ext cx="121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123" name="Text Box 265"/>
            <p:cNvSpPr txBox="1">
              <a:spLocks noChangeArrowheads="1"/>
            </p:cNvSpPr>
            <p:nvPr/>
          </p:nvSpPr>
          <p:spPr bwMode="auto">
            <a:xfrm rot="2901055">
              <a:off x="3036" y="3310"/>
              <a:ext cx="120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124" name="Text Box 266"/>
            <p:cNvSpPr txBox="1">
              <a:spLocks noChangeArrowheads="1"/>
            </p:cNvSpPr>
            <p:nvPr/>
          </p:nvSpPr>
          <p:spPr bwMode="auto">
            <a:xfrm rot="2901055">
              <a:off x="2950" y="3302"/>
              <a:ext cx="120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125" name="Oval 267"/>
            <p:cNvSpPr>
              <a:spLocks noChangeArrowheads="1"/>
            </p:cNvSpPr>
            <p:nvPr/>
          </p:nvSpPr>
          <p:spPr bwMode="auto">
            <a:xfrm>
              <a:off x="2446" y="3206"/>
              <a:ext cx="472" cy="353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6" name="Text Box 268"/>
            <p:cNvSpPr txBox="1">
              <a:spLocks noChangeArrowheads="1"/>
            </p:cNvSpPr>
            <p:nvPr/>
          </p:nvSpPr>
          <p:spPr bwMode="auto">
            <a:xfrm>
              <a:off x="2443" y="3380"/>
              <a:ext cx="146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127" name="Text Box 269"/>
            <p:cNvSpPr txBox="1">
              <a:spLocks noChangeArrowheads="1"/>
            </p:cNvSpPr>
            <p:nvPr/>
          </p:nvSpPr>
          <p:spPr bwMode="auto">
            <a:xfrm>
              <a:off x="2423" y="3435"/>
              <a:ext cx="145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128" name="Text Box 270"/>
            <p:cNvSpPr txBox="1">
              <a:spLocks noChangeArrowheads="1"/>
            </p:cNvSpPr>
            <p:nvPr/>
          </p:nvSpPr>
          <p:spPr bwMode="auto">
            <a:xfrm>
              <a:off x="2438" y="3475"/>
              <a:ext cx="146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129" name="Text Box 271"/>
            <p:cNvSpPr txBox="1">
              <a:spLocks noChangeArrowheads="1"/>
            </p:cNvSpPr>
            <p:nvPr/>
          </p:nvSpPr>
          <p:spPr bwMode="auto">
            <a:xfrm>
              <a:off x="2639" y="3320"/>
              <a:ext cx="146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130" name="Text Box 272"/>
            <p:cNvSpPr txBox="1">
              <a:spLocks noChangeArrowheads="1"/>
            </p:cNvSpPr>
            <p:nvPr/>
          </p:nvSpPr>
          <p:spPr bwMode="auto">
            <a:xfrm>
              <a:off x="2599" y="3348"/>
              <a:ext cx="146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131" name="Text Box 273"/>
            <p:cNvSpPr txBox="1">
              <a:spLocks noChangeArrowheads="1"/>
            </p:cNvSpPr>
            <p:nvPr/>
          </p:nvSpPr>
          <p:spPr bwMode="auto">
            <a:xfrm>
              <a:off x="2562" y="3306"/>
              <a:ext cx="145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132" name="Text Box 274"/>
            <p:cNvSpPr txBox="1">
              <a:spLocks noChangeArrowheads="1"/>
            </p:cNvSpPr>
            <p:nvPr/>
          </p:nvSpPr>
          <p:spPr bwMode="auto">
            <a:xfrm>
              <a:off x="2629" y="3373"/>
              <a:ext cx="145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133" name="Text Box 275"/>
            <p:cNvSpPr txBox="1">
              <a:spLocks noChangeArrowheads="1"/>
            </p:cNvSpPr>
            <p:nvPr/>
          </p:nvSpPr>
          <p:spPr bwMode="auto">
            <a:xfrm>
              <a:off x="2689" y="3343"/>
              <a:ext cx="146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134" name="Text Box 276"/>
            <p:cNvSpPr txBox="1">
              <a:spLocks noChangeArrowheads="1"/>
            </p:cNvSpPr>
            <p:nvPr/>
          </p:nvSpPr>
          <p:spPr bwMode="auto">
            <a:xfrm>
              <a:off x="2620" y="3296"/>
              <a:ext cx="146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135" name="Text Box 277"/>
            <p:cNvSpPr txBox="1">
              <a:spLocks noChangeArrowheads="1"/>
            </p:cNvSpPr>
            <p:nvPr/>
          </p:nvSpPr>
          <p:spPr bwMode="auto">
            <a:xfrm>
              <a:off x="2574" y="3395"/>
              <a:ext cx="146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136" name="Text Box 278"/>
            <p:cNvSpPr txBox="1">
              <a:spLocks noChangeArrowheads="1"/>
            </p:cNvSpPr>
            <p:nvPr/>
          </p:nvSpPr>
          <p:spPr bwMode="auto">
            <a:xfrm>
              <a:off x="2682" y="3284"/>
              <a:ext cx="146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137" name="Text Box 279"/>
            <p:cNvSpPr txBox="1">
              <a:spLocks noChangeArrowheads="1"/>
            </p:cNvSpPr>
            <p:nvPr/>
          </p:nvSpPr>
          <p:spPr bwMode="auto">
            <a:xfrm>
              <a:off x="2670" y="3392"/>
              <a:ext cx="145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138" name="Text Box 280"/>
            <p:cNvSpPr txBox="1">
              <a:spLocks noChangeArrowheads="1"/>
            </p:cNvSpPr>
            <p:nvPr/>
          </p:nvSpPr>
          <p:spPr bwMode="auto">
            <a:xfrm>
              <a:off x="2587" y="3251"/>
              <a:ext cx="145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139" name="Text Box 281"/>
            <p:cNvSpPr txBox="1">
              <a:spLocks noChangeArrowheads="1"/>
            </p:cNvSpPr>
            <p:nvPr/>
          </p:nvSpPr>
          <p:spPr bwMode="auto">
            <a:xfrm>
              <a:off x="2544" y="3363"/>
              <a:ext cx="145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140" name="Text Box 282"/>
            <p:cNvSpPr txBox="1">
              <a:spLocks noChangeArrowheads="1"/>
            </p:cNvSpPr>
            <p:nvPr/>
          </p:nvSpPr>
          <p:spPr bwMode="auto">
            <a:xfrm>
              <a:off x="2539" y="3282"/>
              <a:ext cx="145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141" name="Text Box 283"/>
            <p:cNvSpPr txBox="1">
              <a:spLocks noChangeArrowheads="1"/>
            </p:cNvSpPr>
            <p:nvPr/>
          </p:nvSpPr>
          <p:spPr bwMode="auto">
            <a:xfrm>
              <a:off x="2498" y="3310"/>
              <a:ext cx="145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142" name="Text Box 284"/>
            <p:cNvSpPr txBox="1">
              <a:spLocks noChangeArrowheads="1"/>
            </p:cNvSpPr>
            <p:nvPr/>
          </p:nvSpPr>
          <p:spPr bwMode="auto">
            <a:xfrm>
              <a:off x="2459" y="3267"/>
              <a:ext cx="146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143" name="Text Box 285"/>
            <p:cNvSpPr txBox="1">
              <a:spLocks noChangeArrowheads="1"/>
            </p:cNvSpPr>
            <p:nvPr/>
          </p:nvSpPr>
          <p:spPr bwMode="auto">
            <a:xfrm>
              <a:off x="2527" y="3335"/>
              <a:ext cx="146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144" name="Text Box 286"/>
            <p:cNvSpPr txBox="1">
              <a:spLocks noChangeArrowheads="1"/>
            </p:cNvSpPr>
            <p:nvPr/>
          </p:nvSpPr>
          <p:spPr bwMode="auto">
            <a:xfrm>
              <a:off x="2592" y="3306"/>
              <a:ext cx="146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145" name="Text Box 287"/>
            <p:cNvSpPr txBox="1">
              <a:spLocks noChangeArrowheads="1"/>
            </p:cNvSpPr>
            <p:nvPr/>
          </p:nvSpPr>
          <p:spPr bwMode="auto">
            <a:xfrm>
              <a:off x="2519" y="3257"/>
              <a:ext cx="145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146" name="Text Box 288"/>
            <p:cNvSpPr txBox="1">
              <a:spLocks noChangeArrowheads="1"/>
            </p:cNvSpPr>
            <p:nvPr/>
          </p:nvSpPr>
          <p:spPr bwMode="auto">
            <a:xfrm>
              <a:off x="2476" y="3360"/>
              <a:ext cx="145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147" name="Text Box 289"/>
            <p:cNvSpPr txBox="1">
              <a:spLocks noChangeArrowheads="1"/>
            </p:cNvSpPr>
            <p:nvPr/>
          </p:nvSpPr>
          <p:spPr bwMode="auto">
            <a:xfrm>
              <a:off x="2579" y="3246"/>
              <a:ext cx="146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148" name="Text Box 290"/>
            <p:cNvSpPr txBox="1">
              <a:spLocks noChangeArrowheads="1"/>
            </p:cNvSpPr>
            <p:nvPr/>
          </p:nvSpPr>
          <p:spPr bwMode="auto">
            <a:xfrm>
              <a:off x="2569" y="3355"/>
              <a:ext cx="146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149" name="Text Box 291"/>
            <p:cNvSpPr txBox="1">
              <a:spLocks noChangeArrowheads="1"/>
            </p:cNvSpPr>
            <p:nvPr/>
          </p:nvSpPr>
          <p:spPr bwMode="auto">
            <a:xfrm>
              <a:off x="2488" y="3212"/>
              <a:ext cx="146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150" name="Text Box 292"/>
            <p:cNvSpPr txBox="1">
              <a:spLocks noChangeArrowheads="1"/>
            </p:cNvSpPr>
            <p:nvPr/>
          </p:nvSpPr>
          <p:spPr bwMode="auto">
            <a:xfrm>
              <a:off x="2639" y="3296"/>
              <a:ext cx="146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151" name="Text Box 293"/>
            <p:cNvSpPr txBox="1">
              <a:spLocks noChangeArrowheads="1"/>
            </p:cNvSpPr>
            <p:nvPr/>
          </p:nvSpPr>
          <p:spPr bwMode="auto">
            <a:xfrm>
              <a:off x="2717" y="3385"/>
              <a:ext cx="145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152" name="Text Box 294"/>
            <p:cNvSpPr txBox="1">
              <a:spLocks noChangeArrowheads="1"/>
            </p:cNvSpPr>
            <p:nvPr/>
          </p:nvSpPr>
          <p:spPr bwMode="auto">
            <a:xfrm>
              <a:off x="2680" y="3343"/>
              <a:ext cx="145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153" name="Text Box 295"/>
            <p:cNvSpPr txBox="1">
              <a:spLocks noChangeArrowheads="1"/>
            </p:cNvSpPr>
            <p:nvPr/>
          </p:nvSpPr>
          <p:spPr bwMode="auto">
            <a:xfrm>
              <a:off x="2745" y="3409"/>
              <a:ext cx="145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154" name="Text Box 296"/>
            <p:cNvSpPr txBox="1">
              <a:spLocks noChangeArrowheads="1"/>
            </p:cNvSpPr>
            <p:nvPr/>
          </p:nvSpPr>
          <p:spPr bwMode="auto">
            <a:xfrm>
              <a:off x="2810" y="3380"/>
              <a:ext cx="145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155" name="Text Box 297"/>
            <p:cNvSpPr txBox="1">
              <a:spLocks noChangeArrowheads="1"/>
            </p:cNvSpPr>
            <p:nvPr/>
          </p:nvSpPr>
          <p:spPr bwMode="auto">
            <a:xfrm>
              <a:off x="2694" y="3431"/>
              <a:ext cx="145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156" name="Text Box 298"/>
            <p:cNvSpPr txBox="1">
              <a:spLocks noChangeArrowheads="1"/>
            </p:cNvSpPr>
            <p:nvPr/>
          </p:nvSpPr>
          <p:spPr bwMode="auto">
            <a:xfrm>
              <a:off x="2788" y="3428"/>
              <a:ext cx="145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157" name="Text Box 299"/>
            <p:cNvSpPr txBox="1">
              <a:spLocks noChangeArrowheads="1"/>
            </p:cNvSpPr>
            <p:nvPr/>
          </p:nvSpPr>
          <p:spPr bwMode="auto">
            <a:xfrm>
              <a:off x="2661" y="3399"/>
              <a:ext cx="146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158" name="Text Box 300"/>
            <p:cNvSpPr txBox="1">
              <a:spLocks noChangeArrowheads="1"/>
            </p:cNvSpPr>
            <p:nvPr/>
          </p:nvSpPr>
          <p:spPr bwMode="auto">
            <a:xfrm>
              <a:off x="2857" y="3370"/>
              <a:ext cx="145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159" name="Text Box 301"/>
            <p:cNvSpPr txBox="1">
              <a:spLocks noChangeArrowheads="1"/>
            </p:cNvSpPr>
            <p:nvPr/>
          </p:nvSpPr>
          <p:spPr bwMode="auto">
            <a:xfrm>
              <a:off x="2661" y="3247"/>
              <a:ext cx="146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160" name="Text Box 302"/>
            <p:cNvSpPr txBox="1">
              <a:spLocks noChangeArrowheads="1"/>
            </p:cNvSpPr>
            <p:nvPr/>
          </p:nvSpPr>
          <p:spPr bwMode="auto">
            <a:xfrm>
              <a:off x="2625" y="3208"/>
              <a:ext cx="145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161" name="Text Box 303"/>
            <p:cNvSpPr txBox="1">
              <a:spLocks noChangeArrowheads="1"/>
            </p:cNvSpPr>
            <p:nvPr/>
          </p:nvSpPr>
          <p:spPr bwMode="auto">
            <a:xfrm>
              <a:off x="2689" y="3274"/>
              <a:ext cx="146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162" name="Text Box 304"/>
            <p:cNvSpPr txBox="1">
              <a:spLocks noChangeArrowheads="1"/>
            </p:cNvSpPr>
            <p:nvPr/>
          </p:nvSpPr>
          <p:spPr bwMode="auto">
            <a:xfrm>
              <a:off x="2682" y="3196"/>
              <a:ext cx="146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163" name="Text Box 305"/>
            <p:cNvSpPr txBox="1">
              <a:spLocks noChangeArrowheads="1"/>
            </p:cNvSpPr>
            <p:nvPr/>
          </p:nvSpPr>
          <p:spPr bwMode="auto">
            <a:xfrm>
              <a:off x="2639" y="3298"/>
              <a:ext cx="146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164" name="Text Box 306"/>
            <p:cNvSpPr txBox="1">
              <a:spLocks noChangeArrowheads="1"/>
            </p:cNvSpPr>
            <p:nvPr/>
          </p:nvSpPr>
          <p:spPr bwMode="auto">
            <a:xfrm>
              <a:off x="2742" y="3186"/>
              <a:ext cx="145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165" name="Text Box 307"/>
            <p:cNvSpPr txBox="1">
              <a:spLocks noChangeArrowheads="1"/>
            </p:cNvSpPr>
            <p:nvPr/>
          </p:nvSpPr>
          <p:spPr bwMode="auto">
            <a:xfrm>
              <a:off x="2651" y="3152"/>
              <a:ext cx="145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166" name="Text Box 308"/>
            <p:cNvSpPr txBox="1">
              <a:spLocks noChangeArrowheads="1"/>
            </p:cNvSpPr>
            <p:nvPr/>
          </p:nvSpPr>
          <p:spPr bwMode="auto">
            <a:xfrm>
              <a:off x="2606" y="3265"/>
              <a:ext cx="145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167" name="Text Box 309"/>
            <p:cNvSpPr txBox="1">
              <a:spLocks noChangeArrowheads="1"/>
            </p:cNvSpPr>
            <p:nvPr/>
          </p:nvSpPr>
          <p:spPr bwMode="auto">
            <a:xfrm>
              <a:off x="2519" y="3394"/>
              <a:ext cx="145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168" name="Text Box 310"/>
            <p:cNvSpPr txBox="1">
              <a:spLocks noChangeArrowheads="1"/>
            </p:cNvSpPr>
            <p:nvPr/>
          </p:nvSpPr>
          <p:spPr bwMode="auto">
            <a:xfrm>
              <a:off x="2478" y="3421"/>
              <a:ext cx="145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169" name="Text Box 311"/>
            <p:cNvSpPr txBox="1">
              <a:spLocks noChangeArrowheads="1"/>
            </p:cNvSpPr>
            <p:nvPr/>
          </p:nvSpPr>
          <p:spPr bwMode="auto">
            <a:xfrm>
              <a:off x="2509" y="3447"/>
              <a:ext cx="146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170" name="Text Box 312"/>
            <p:cNvSpPr txBox="1">
              <a:spLocks noChangeArrowheads="1"/>
            </p:cNvSpPr>
            <p:nvPr/>
          </p:nvSpPr>
          <p:spPr bwMode="auto">
            <a:xfrm>
              <a:off x="2570" y="3416"/>
              <a:ext cx="146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171" name="Text Box 313"/>
            <p:cNvSpPr txBox="1">
              <a:spLocks noChangeArrowheads="1"/>
            </p:cNvSpPr>
            <p:nvPr/>
          </p:nvSpPr>
          <p:spPr bwMode="auto">
            <a:xfrm>
              <a:off x="2500" y="3370"/>
              <a:ext cx="145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172" name="Text Box 314"/>
            <p:cNvSpPr txBox="1">
              <a:spLocks noChangeArrowheads="1"/>
            </p:cNvSpPr>
            <p:nvPr/>
          </p:nvSpPr>
          <p:spPr bwMode="auto">
            <a:xfrm>
              <a:off x="2454" y="3470"/>
              <a:ext cx="145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173" name="Text Box 315"/>
            <p:cNvSpPr txBox="1">
              <a:spLocks noChangeArrowheads="1"/>
            </p:cNvSpPr>
            <p:nvPr/>
          </p:nvSpPr>
          <p:spPr bwMode="auto">
            <a:xfrm>
              <a:off x="2560" y="3358"/>
              <a:ext cx="145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174" name="Text Box 316"/>
            <p:cNvSpPr txBox="1">
              <a:spLocks noChangeArrowheads="1"/>
            </p:cNvSpPr>
            <p:nvPr/>
          </p:nvSpPr>
          <p:spPr bwMode="auto">
            <a:xfrm>
              <a:off x="2548" y="3464"/>
              <a:ext cx="146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175" name="Text Box 317"/>
            <p:cNvSpPr txBox="1">
              <a:spLocks noChangeArrowheads="1"/>
            </p:cNvSpPr>
            <p:nvPr/>
          </p:nvSpPr>
          <p:spPr bwMode="auto">
            <a:xfrm>
              <a:off x="2467" y="3323"/>
              <a:ext cx="146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176" name="Text Box 318"/>
            <p:cNvSpPr txBox="1">
              <a:spLocks noChangeArrowheads="1"/>
            </p:cNvSpPr>
            <p:nvPr/>
          </p:nvSpPr>
          <p:spPr bwMode="auto">
            <a:xfrm>
              <a:off x="2620" y="3406"/>
              <a:ext cx="146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177" name="Text Box 319"/>
            <p:cNvSpPr txBox="1">
              <a:spLocks noChangeArrowheads="1"/>
            </p:cNvSpPr>
            <p:nvPr/>
          </p:nvSpPr>
          <p:spPr bwMode="auto">
            <a:xfrm>
              <a:off x="2721" y="3431"/>
              <a:ext cx="145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178" name="Text Box 320"/>
            <p:cNvSpPr txBox="1">
              <a:spLocks noChangeArrowheads="1"/>
            </p:cNvSpPr>
            <p:nvPr/>
          </p:nvSpPr>
          <p:spPr bwMode="auto">
            <a:xfrm>
              <a:off x="2680" y="3458"/>
              <a:ext cx="145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179" name="Text Box 321"/>
            <p:cNvSpPr txBox="1">
              <a:spLocks noChangeArrowheads="1"/>
            </p:cNvSpPr>
            <p:nvPr/>
          </p:nvSpPr>
          <p:spPr bwMode="auto">
            <a:xfrm>
              <a:off x="2642" y="3421"/>
              <a:ext cx="146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180" name="Text Box 322"/>
            <p:cNvSpPr txBox="1">
              <a:spLocks noChangeArrowheads="1"/>
            </p:cNvSpPr>
            <p:nvPr/>
          </p:nvSpPr>
          <p:spPr bwMode="auto">
            <a:xfrm>
              <a:off x="2711" y="3485"/>
              <a:ext cx="146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181" name="Text Box 323"/>
            <p:cNvSpPr txBox="1">
              <a:spLocks noChangeArrowheads="1"/>
            </p:cNvSpPr>
            <p:nvPr/>
          </p:nvSpPr>
          <p:spPr bwMode="auto">
            <a:xfrm>
              <a:off x="2773" y="3454"/>
              <a:ext cx="146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182" name="Text Box 324"/>
            <p:cNvSpPr txBox="1">
              <a:spLocks noChangeArrowheads="1"/>
            </p:cNvSpPr>
            <p:nvPr/>
          </p:nvSpPr>
          <p:spPr bwMode="auto">
            <a:xfrm>
              <a:off x="2702" y="3406"/>
              <a:ext cx="145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183" name="Text Box 325"/>
            <p:cNvSpPr txBox="1">
              <a:spLocks noChangeArrowheads="1"/>
            </p:cNvSpPr>
            <p:nvPr/>
          </p:nvSpPr>
          <p:spPr bwMode="auto">
            <a:xfrm>
              <a:off x="2657" y="3507"/>
              <a:ext cx="145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184" name="Text Box 326"/>
            <p:cNvSpPr txBox="1">
              <a:spLocks noChangeArrowheads="1"/>
            </p:cNvSpPr>
            <p:nvPr/>
          </p:nvSpPr>
          <p:spPr bwMode="auto">
            <a:xfrm>
              <a:off x="2762" y="3394"/>
              <a:ext cx="145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185" name="Text Box 327"/>
            <p:cNvSpPr txBox="1">
              <a:spLocks noChangeArrowheads="1"/>
            </p:cNvSpPr>
            <p:nvPr/>
          </p:nvSpPr>
          <p:spPr bwMode="auto">
            <a:xfrm>
              <a:off x="2749" y="3502"/>
              <a:ext cx="146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186" name="Text Box 328"/>
            <p:cNvSpPr txBox="1">
              <a:spLocks noChangeArrowheads="1"/>
            </p:cNvSpPr>
            <p:nvPr/>
          </p:nvSpPr>
          <p:spPr bwMode="auto">
            <a:xfrm>
              <a:off x="2668" y="3361"/>
              <a:ext cx="146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187" name="Text Box 329"/>
            <p:cNvSpPr txBox="1">
              <a:spLocks noChangeArrowheads="1"/>
            </p:cNvSpPr>
            <p:nvPr/>
          </p:nvSpPr>
          <p:spPr bwMode="auto">
            <a:xfrm>
              <a:off x="2624" y="3475"/>
              <a:ext cx="146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188" name="Text Box 330"/>
            <p:cNvSpPr txBox="1">
              <a:spLocks noChangeArrowheads="1"/>
            </p:cNvSpPr>
            <p:nvPr/>
          </p:nvSpPr>
          <p:spPr bwMode="auto">
            <a:xfrm>
              <a:off x="2822" y="3445"/>
              <a:ext cx="146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189" name="Text Box 331"/>
            <p:cNvSpPr txBox="1">
              <a:spLocks noChangeArrowheads="1"/>
            </p:cNvSpPr>
            <p:nvPr/>
          </p:nvSpPr>
          <p:spPr bwMode="auto">
            <a:xfrm>
              <a:off x="2535" y="3431"/>
              <a:ext cx="145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190" name="Text Box 332"/>
            <p:cNvSpPr txBox="1">
              <a:spLocks noChangeArrowheads="1"/>
            </p:cNvSpPr>
            <p:nvPr/>
          </p:nvSpPr>
          <p:spPr bwMode="auto">
            <a:xfrm>
              <a:off x="2493" y="3458"/>
              <a:ext cx="145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191" name="Text Box 333"/>
            <p:cNvSpPr txBox="1">
              <a:spLocks noChangeArrowheads="1"/>
            </p:cNvSpPr>
            <p:nvPr/>
          </p:nvSpPr>
          <p:spPr bwMode="auto">
            <a:xfrm>
              <a:off x="2454" y="3421"/>
              <a:ext cx="145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192" name="Text Box 334"/>
            <p:cNvSpPr txBox="1">
              <a:spLocks noChangeArrowheads="1"/>
            </p:cNvSpPr>
            <p:nvPr/>
          </p:nvSpPr>
          <p:spPr bwMode="auto">
            <a:xfrm>
              <a:off x="2519" y="3486"/>
              <a:ext cx="145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193" name="Text Box 335"/>
            <p:cNvSpPr txBox="1">
              <a:spLocks noChangeArrowheads="1"/>
            </p:cNvSpPr>
            <p:nvPr/>
          </p:nvSpPr>
          <p:spPr bwMode="auto">
            <a:xfrm>
              <a:off x="2586" y="3454"/>
              <a:ext cx="145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194" name="Text Box 336"/>
            <p:cNvSpPr txBox="1">
              <a:spLocks noChangeArrowheads="1"/>
            </p:cNvSpPr>
            <p:nvPr/>
          </p:nvSpPr>
          <p:spPr bwMode="auto">
            <a:xfrm>
              <a:off x="2514" y="3406"/>
              <a:ext cx="145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195" name="Text Box 337"/>
            <p:cNvSpPr txBox="1">
              <a:spLocks noChangeArrowheads="1"/>
            </p:cNvSpPr>
            <p:nvPr/>
          </p:nvSpPr>
          <p:spPr bwMode="auto">
            <a:xfrm>
              <a:off x="2469" y="3507"/>
              <a:ext cx="145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196" name="Text Box 338"/>
            <p:cNvSpPr txBox="1">
              <a:spLocks noChangeArrowheads="1"/>
            </p:cNvSpPr>
            <p:nvPr/>
          </p:nvSpPr>
          <p:spPr bwMode="auto">
            <a:xfrm>
              <a:off x="2574" y="3394"/>
              <a:ext cx="146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197" name="Text Box 339"/>
            <p:cNvSpPr txBox="1">
              <a:spLocks noChangeArrowheads="1"/>
            </p:cNvSpPr>
            <p:nvPr/>
          </p:nvSpPr>
          <p:spPr bwMode="auto">
            <a:xfrm>
              <a:off x="2564" y="3502"/>
              <a:ext cx="145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198" name="Text Box 340"/>
            <p:cNvSpPr txBox="1">
              <a:spLocks noChangeArrowheads="1"/>
            </p:cNvSpPr>
            <p:nvPr/>
          </p:nvSpPr>
          <p:spPr bwMode="auto">
            <a:xfrm>
              <a:off x="2482" y="3361"/>
              <a:ext cx="146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199" name="Text Box 341"/>
            <p:cNvSpPr txBox="1">
              <a:spLocks noChangeArrowheads="1"/>
            </p:cNvSpPr>
            <p:nvPr/>
          </p:nvSpPr>
          <p:spPr bwMode="auto">
            <a:xfrm>
              <a:off x="2634" y="3445"/>
              <a:ext cx="145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200" name="Text Box 342"/>
            <p:cNvSpPr txBox="1">
              <a:spLocks noChangeArrowheads="1"/>
            </p:cNvSpPr>
            <p:nvPr/>
          </p:nvSpPr>
          <p:spPr bwMode="auto">
            <a:xfrm>
              <a:off x="2574" y="3212"/>
              <a:ext cx="146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201" name="Text Box 343"/>
            <p:cNvSpPr txBox="1">
              <a:spLocks noChangeArrowheads="1"/>
            </p:cNvSpPr>
            <p:nvPr/>
          </p:nvSpPr>
          <p:spPr bwMode="auto">
            <a:xfrm>
              <a:off x="2537" y="3240"/>
              <a:ext cx="145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202" name="Text Box 344"/>
            <p:cNvSpPr txBox="1">
              <a:spLocks noChangeArrowheads="1"/>
            </p:cNvSpPr>
            <p:nvPr/>
          </p:nvSpPr>
          <p:spPr bwMode="auto">
            <a:xfrm>
              <a:off x="2500" y="3196"/>
              <a:ext cx="145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203" name="Text Box 345"/>
            <p:cNvSpPr txBox="1">
              <a:spLocks noChangeArrowheads="1"/>
            </p:cNvSpPr>
            <p:nvPr/>
          </p:nvSpPr>
          <p:spPr bwMode="auto">
            <a:xfrm>
              <a:off x="2569" y="3265"/>
              <a:ext cx="146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204" name="Text Box 346"/>
            <p:cNvSpPr txBox="1">
              <a:spLocks noChangeArrowheads="1"/>
            </p:cNvSpPr>
            <p:nvPr/>
          </p:nvSpPr>
          <p:spPr bwMode="auto">
            <a:xfrm>
              <a:off x="2629" y="3233"/>
              <a:ext cx="145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205" name="Text Box 347"/>
            <p:cNvSpPr txBox="1">
              <a:spLocks noChangeArrowheads="1"/>
            </p:cNvSpPr>
            <p:nvPr/>
          </p:nvSpPr>
          <p:spPr bwMode="auto">
            <a:xfrm>
              <a:off x="2560" y="3186"/>
              <a:ext cx="145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206" name="Text Box 348"/>
            <p:cNvSpPr txBox="1">
              <a:spLocks noChangeArrowheads="1"/>
            </p:cNvSpPr>
            <p:nvPr/>
          </p:nvSpPr>
          <p:spPr bwMode="auto">
            <a:xfrm>
              <a:off x="2514" y="3286"/>
              <a:ext cx="145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207" name="Text Box 349"/>
            <p:cNvSpPr txBox="1">
              <a:spLocks noChangeArrowheads="1"/>
            </p:cNvSpPr>
            <p:nvPr/>
          </p:nvSpPr>
          <p:spPr bwMode="auto">
            <a:xfrm>
              <a:off x="2620" y="3173"/>
              <a:ext cx="146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208" name="Text Box 350"/>
            <p:cNvSpPr txBox="1">
              <a:spLocks noChangeArrowheads="1"/>
            </p:cNvSpPr>
            <p:nvPr/>
          </p:nvSpPr>
          <p:spPr bwMode="auto">
            <a:xfrm>
              <a:off x="2608" y="3282"/>
              <a:ext cx="145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209" name="Text Box 351"/>
            <p:cNvSpPr txBox="1">
              <a:spLocks noChangeArrowheads="1"/>
            </p:cNvSpPr>
            <p:nvPr/>
          </p:nvSpPr>
          <p:spPr bwMode="auto">
            <a:xfrm>
              <a:off x="2527" y="3142"/>
              <a:ext cx="146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210" name="Text Box 352"/>
            <p:cNvSpPr txBox="1">
              <a:spLocks noChangeArrowheads="1"/>
            </p:cNvSpPr>
            <p:nvPr/>
          </p:nvSpPr>
          <p:spPr bwMode="auto">
            <a:xfrm>
              <a:off x="2483" y="3253"/>
              <a:ext cx="146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211" name="Text Box 353"/>
            <p:cNvSpPr txBox="1">
              <a:spLocks noChangeArrowheads="1"/>
            </p:cNvSpPr>
            <p:nvPr/>
          </p:nvSpPr>
          <p:spPr bwMode="auto">
            <a:xfrm>
              <a:off x="2680" y="3222"/>
              <a:ext cx="145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212" name="Text Box 354"/>
            <p:cNvSpPr txBox="1">
              <a:spLocks noChangeArrowheads="1"/>
            </p:cNvSpPr>
            <p:nvPr/>
          </p:nvSpPr>
          <p:spPr bwMode="auto">
            <a:xfrm>
              <a:off x="2673" y="3219"/>
              <a:ext cx="152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213" name="Text Box 355"/>
            <p:cNvSpPr txBox="1">
              <a:spLocks noChangeArrowheads="1"/>
            </p:cNvSpPr>
            <p:nvPr/>
          </p:nvSpPr>
          <p:spPr bwMode="auto">
            <a:xfrm>
              <a:off x="2689" y="3308"/>
              <a:ext cx="146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214" name="Text Box 356"/>
            <p:cNvSpPr txBox="1">
              <a:spLocks noChangeArrowheads="1"/>
            </p:cNvSpPr>
            <p:nvPr/>
          </p:nvSpPr>
          <p:spPr bwMode="auto">
            <a:xfrm>
              <a:off x="2792" y="3196"/>
              <a:ext cx="145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215" name="Text Box 357"/>
            <p:cNvSpPr txBox="1">
              <a:spLocks noChangeArrowheads="1"/>
            </p:cNvSpPr>
            <p:nvPr/>
          </p:nvSpPr>
          <p:spPr bwMode="auto">
            <a:xfrm>
              <a:off x="2699" y="3164"/>
              <a:ext cx="145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216" name="Text Box 358"/>
            <p:cNvSpPr txBox="1">
              <a:spLocks noChangeArrowheads="1"/>
            </p:cNvSpPr>
            <p:nvPr/>
          </p:nvSpPr>
          <p:spPr bwMode="auto">
            <a:xfrm>
              <a:off x="2656" y="3274"/>
              <a:ext cx="145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217" name="Oval 359"/>
            <p:cNvSpPr>
              <a:spLocks noChangeArrowheads="1"/>
            </p:cNvSpPr>
            <p:nvPr/>
          </p:nvSpPr>
          <p:spPr bwMode="auto">
            <a:xfrm rot="2901055">
              <a:off x="2849" y="3326"/>
              <a:ext cx="471" cy="352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" name="Text Box 360"/>
            <p:cNvSpPr txBox="1">
              <a:spLocks noChangeArrowheads="1"/>
            </p:cNvSpPr>
            <p:nvPr/>
          </p:nvSpPr>
          <p:spPr bwMode="auto">
            <a:xfrm rot="2901055">
              <a:off x="2760" y="3360"/>
              <a:ext cx="120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219" name="Text Box 361"/>
            <p:cNvSpPr txBox="1">
              <a:spLocks noChangeArrowheads="1"/>
            </p:cNvSpPr>
            <p:nvPr/>
          </p:nvSpPr>
          <p:spPr bwMode="auto">
            <a:xfrm rot="2901055">
              <a:off x="2707" y="3375"/>
              <a:ext cx="120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220" name="Text Box 362"/>
            <p:cNvSpPr txBox="1">
              <a:spLocks noChangeArrowheads="1"/>
            </p:cNvSpPr>
            <p:nvPr/>
          </p:nvSpPr>
          <p:spPr bwMode="auto">
            <a:xfrm rot="2901055">
              <a:off x="2687" y="3408"/>
              <a:ext cx="121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221" name="Text Box 363"/>
            <p:cNvSpPr txBox="1">
              <a:spLocks noChangeArrowheads="1"/>
            </p:cNvSpPr>
            <p:nvPr/>
          </p:nvSpPr>
          <p:spPr bwMode="auto">
            <a:xfrm rot="2901055">
              <a:off x="2935" y="3454"/>
              <a:ext cx="120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222" name="Text Box 364"/>
            <p:cNvSpPr txBox="1">
              <a:spLocks noChangeArrowheads="1"/>
            </p:cNvSpPr>
            <p:nvPr/>
          </p:nvSpPr>
          <p:spPr bwMode="auto">
            <a:xfrm rot="2901055">
              <a:off x="2885" y="3450"/>
              <a:ext cx="120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223" name="Text Box 365"/>
            <p:cNvSpPr txBox="1">
              <a:spLocks noChangeArrowheads="1"/>
            </p:cNvSpPr>
            <p:nvPr/>
          </p:nvSpPr>
          <p:spPr bwMode="auto">
            <a:xfrm rot="2901055">
              <a:off x="2899" y="3394"/>
              <a:ext cx="120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224" name="Text Box 366"/>
            <p:cNvSpPr txBox="1">
              <a:spLocks noChangeArrowheads="1"/>
            </p:cNvSpPr>
            <p:nvPr/>
          </p:nvSpPr>
          <p:spPr bwMode="auto">
            <a:xfrm rot="2901055">
              <a:off x="2888" y="3485"/>
              <a:ext cx="120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225" name="Text Box 367"/>
            <p:cNvSpPr txBox="1">
              <a:spLocks noChangeArrowheads="1"/>
            </p:cNvSpPr>
            <p:nvPr/>
          </p:nvSpPr>
          <p:spPr bwMode="auto">
            <a:xfrm rot="2901055">
              <a:off x="2953" y="3512"/>
              <a:ext cx="120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226" name="Text Box 368"/>
            <p:cNvSpPr txBox="1">
              <a:spLocks noChangeArrowheads="1"/>
            </p:cNvSpPr>
            <p:nvPr/>
          </p:nvSpPr>
          <p:spPr bwMode="auto">
            <a:xfrm rot="2901055">
              <a:off x="2941" y="3436"/>
              <a:ext cx="120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227" name="Text Box 369"/>
            <p:cNvSpPr txBox="1">
              <a:spLocks noChangeArrowheads="1"/>
            </p:cNvSpPr>
            <p:nvPr/>
          </p:nvSpPr>
          <p:spPr bwMode="auto">
            <a:xfrm rot="2901055">
              <a:off x="2844" y="3461"/>
              <a:ext cx="121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228" name="Text Box 370"/>
            <p:cNvSpPr txBox="1">
              <a:spLocks noChangeArrowheads="1"/>
            </p:cNvSpPr>
            <p:nvPr/>
          </p:nvSpPr>
          <p:spPr bwMode="auto">
            <a:xfrm rot="2901055">
              <a:off x="2999" y="3478"/>
              <a:ext cx="120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229" name="Text Box 371"/>
            <p:cNvSpPr txBox="1">
              <a:spLocks noChangeArrowheads="1"/>
            </p:cNvSpPr>
            <p:nvPr/>
          </p:nvSpPr>
          <p:spPr bwMode="auto">
            <a:xfrm rot="2901055">
              <a:off x="2899" y="3528"/>
              <a:ext cx="119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230" name="Text Box 372"/>
            <p:cNvSpPr txBox="1">
              <a:spLocks noChangeArrowheads="1"/>
            </p:cNvSpPr>
            <p:nvPr/>
          </p:nvSpPr>
          <p:spPr bwMode="auto">
            <a:xfrm rot="2901055">
              <a:off x="2957" y="3371"/>
              <a:ext cx="120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231" name="Text Box 373"/>
            <p:cNvSpPr txBox="1">
              <a:spLocks noChangeArrowheads="1"/>
            </p:cNvSpPr>
            <p:nvPr/>
          </p:nvSpPr>
          <p:spPr bwMode="auto">
            <a:xfrm rot="2901055">
              <a:off x="2845" y="3424"/>
              <a:ext cx="120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232" name="Text Box 374"/>
            <p:cNvSpPr txBox="1">
              <a:spLocks noChangeArrowheads="1"/>
            </p:cNvSpPr>
            <p:nvPr/>
          </p:nvSpPr>
          <p:spPr bwMode="auto">
            <a:xfrm rot="2901055">
              <a:off x="2993" y="3549"/>
              <a:ext cx="121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233" name="Text Box 375"/>
            <p:cNvSpPr txBox="1">
              <a:spLocks noChangeArrowheads="1"/>
            </p:cNvSpPr>
            <p:nvPr/>
          </p:nvSpPr>
          <p:spPr bwMode="auto">
            <a:xfrm rot="2901055">
              <a:off x="2905" y="3364"/>
              <a:ext cx="120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234" name="Text Box 376"/>
            <p:cNvSpPr txBox="1">
              <a:spLocks noChangeArrowheads="1"/>
            </p:cNvSpPr>
            <p:nvPr/>
          </p:nvSpPr>
          <p:spPr bwMode="auto">
            <a:xfrm rot="2901055">
              <a:off x="2849" y="3348"/>
              <a:ext cx="120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235" name="Text Box 377"/>
            <p:cNvSpPr txBox="1">
              <a:spLocks noChangeArrowheads="1"/>
            </p:cNvSpPr>
            <p:nvPr/>
          </p:nvSpPr>
          <p:spPr bwMode="auto">
            <a:xfrm rot="2901055">
              <a:off x="2854" y="3385"/>
              <a:ext cx="121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236" name="Text Box 378"/>
            <p:cNvSpPr txBox="1">
              <a:spLocks noChangeArrowheads="1"/>
            </p:cNvSpPr>
            <p:nvPr/>
          </p:nvSpPr>
          <p:spPr bwMode="auto">
            <a:xfrm rot="2901055">
              <a:off x="2925" y="3419"/>
              <a:ext cx="121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237" name="Text Box 379"/>
            <p:cNvSpPr txBox="1">
              <a:spLocks noChangeArrowheads="1"/>
            </p:cNvSpPr>
            <p:nvPr/>
          </p:nvSpPr>
          <p:spPr bwMode="auto">
            <a:xfrm rot="2901055">
              <a:off x="2801" y="3366"/>
              <a:ext cx="121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238" name="Text Box 380"/>
            <p:cNvSpPr txBox="1">
              <a:spLocks noChangeArrowheads="1"/>
            </p:cNvSpPr>
            <p:nvPr/>
          </p:nvSpPr>
          <p:spPr bwMode="auto">
            <a:xfrm rot="2901055">
              <a:off x="2961" y="3370"/>
              <a:ext cx="120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239" name="Text Box 381"/>
            <p:cNvSpPr txBox="1">
              <a:spLocks noChangeArrowheads="1"/>
            </p:cNvSpPr>
            <p:nvPr/>
          </p:nvSpPr>
          <p:spPr bwMode="auto">
            <a:xfrm rot="2901055">
              <a:off x="2870" y="3430"/>
              <a:ext cx="121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240" name="Text Box 382"/>
            <p:cNvSpPr txBox="1">
              <a:spLocks noChangeArrowheads="1"/>
            </p:cNvSpPr>
            <p:nvPr/>
          </p:nvSpPr>
          <p:spPr bwMode="auto">
            <a:xfrm rot="2901055">
              <a:off x="2964" y="3440"/>
              <a:ext cx="119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241" name="Text Box 383"/>
            <p:cNvSpPr txBox="1">
              <a:spLocks noChangeArrowheads="1"/>
            </p:cNvSpPr>
            <p:nvPr/>
          </p:nvSpPr>
          <p:spPr bwMode="auto">
            <a:xfrm rot="2901055">
              <a:off x="2993" y="3571"/>
              <a:ext cx="121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242" name="Text Box 384"/>
            <p:cNvSpPr txBox="1">
              <a:spLocks noChangeArrowheads="1"/>
            </p:cNvSpPr>
            <p:nvPr/>
          </p:nvSpPr>
          <p:spPr bwMode="auto">
            <a:xfrm rot="2901055">
              <a:off x="2954" y="3556"/>
              <a:ext cx="121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243" name="Text Box 385"/>
            <p:cNvSpPr txBox="1">
              <a:spLocks noChangeArrowheads="1"/>
            </p:cNvSpPr>
            <p:nvPr/>
          </p:nvSpPr>
          <p:spPr bwMode="auto">
            <a:xfrm rot="2901055">
              <a:off x="2956" y="3504"/>
              <a:ext cx="120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244" name="Text Box 386"/>
            <p:cNvSpPr txBox="1">
              <a:spLocks noChangeArrowheads="1"/>
            </p:cNvSpPr>
            <p:nvPr/>
          </p:nvSpPr>
          <p:spPr bwMode="auto">
            <a:xfrm rot="2901055">
              <a:off x="2951" y="3594"/>
              <a:ext cx="121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245" name="Text Box 387"/>
            <p:cNvSpPr txBox="1">
              <a:spLocks noChangeArrowheads="1"/>
            </p:cNvSpPr>
            <p:nvPr/>
          </p:nvSpPr>
          <p:spPr bwMode="auto">
            <a:xfrm rot="2901055">
              <a:off x="3025" y="3626"/>
              <a:ext cx="120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246" name="Text Box 388"/>
            <p:cNvSpPr txBox="1">
              <a:spLocks noChangeArrowheads="1"/>
            </p:cNvSpPr>
            <p:nvPr/>
          </p:nvSpPr>
          <p:spPr bwMode="auto">
            <a:xfrm rot="2901055">
              <a:off x="3012" y="3542"/>
              <a:ext cx="120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247" name="Text Box 389"/>
            <p:cNvSpPr txBox="1">
              <a:spLocks noChangeArrowheads="1"/>
            </p:cNvSpPr>
            <p:nvPr/>
          </p:nvSpPr>
          <p:spPr bwMode="auto">
            <a:xfrm rot="2901055">
              <a:off x="2911" y="3581"/>
              <a:ext cx="120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248" name="Text Box 390"/>
            <p:cNvSpPr txBox="1">
              <a:spLocks noChangeArrowheads="1"/>
            </p:cNvSpPr>
            <p:nvPr/>
          </p:nvSpPr>
          <p:spPr bwMode="auto">
            <a:xfrm rot="2901055">
              <a:off x="3039" y="3482"/>
              <a:ext cx="119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249" name="Text Box 391"/>
            <p:cNvSpPr txBox="1">
              <a:spLocks noChangeArrowheads="1"/>
            </p:cNvSpPr>
            <p:nvPr/>
          </p:nvSpPr>
          <p:spPr bwMode="auto">
            <a:xfrm rot="2901055">
              <a:off x="2925" y="3526"/>
              <a:ext cx="121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250" name="Text Box 392"/>
            <p:cNvSpPr txBox="1">
              <a:spLocks noChangeArrowheads="1"/>
            </p:cNvSpPr>
            <p:nvPr/>
          </p:nvSpPr>
          <p:spPr bwMode="auto">
            <a:xfrm rot="2901055">
              <a:off x="3091" y="3440"/>
              <a:ext cx="119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251" name="Text Box 393"/>
            <p:cNvSpPr txBox="1">
              <a:spLocks noChangeArrowheads="1"/>
            </p:cNvSpPr>
            <p:nvPr/>
          </p:nvSpPr>
          <p:spPr bwMode="auto">
            <a:xfrm rot="2901055">
              <a:off x="3037" y="3428"/>
              <a:ext cx="120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252" name="Text Box 394"/>
            <p:cNvSpPr txBox="1">
              <a:spLocks noChangeArrowheads="1"/>
            </p:cNvSpPr>
            <p:nvPr/>
          </p:nvSpPr>
          <p:spPr bwMode="auto">
            <a:xfrm rot="2901055">
              <a:off x="3046" y="3373"/>
              <a:ext cx="121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253" name="Text Box 395"/>
            <p:cNvSpPr txBox="1">
              <a:spLocks noChangeArrowheads="1"/>
            </p:cNvSpPr>
            <p:nvPr/>
          </p:nvSpPr>
          <p:spPr bwMode="auto">
            <a:xfrm rot="2901055">
              <a:off x="3038" y="3467"/>
              <a:ext cx="119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254" name="Text Box 396"/>
            <p:cNvSpPr txBox="1">
              <a:spLocks noChangeArrowheads="1"/>
            </p:cNvSpPr>
            <p:nvPr/>
          </p:nvSpPr>
          <p:spPr bwMode="auto">
            <a:xfrm rot="2901055">
              <a:off x="3101" y="3492"/>
              <a:ext cx="120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255" name="Text Box 397"/>
            <p:cNvSpPr txBox="1">
              <a:spLocks noChangeArrowheads="1"/>
            </p:cNvSpPr>
            <p:nvPr/>
          </p:nvSpPr>
          <p:spPr bwMode="auto">
            <a:xfrm rot="2901055">
              <a:off x="3089" y="3405"/>
              <a:ext cx="120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256" name="Text Box 398"/>
            <p:cNvSpPr txBox="1">
              <a:spLocks noChangeArrowheads="1"/>
            </p:cNvSpPr>
            <p:nvPr/>
          </p:nvSpPr>
          <p:spPr bwMode="auto">
            <a:xfrm rot="2901055">
              <a:off x="2987" y="3444"/>
              <a:ext cx="120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257" name="Text Box 399"/>
            <p:cNvSpPr txBox="1">
              <a:spLocks noChangeArrowheads="1"/>
            </p:cNvSpPr>
            <p:nvPr/>
          </p:nvSpPr>
          <p:spPr bwMode="auto">
            <a:xfrm rot="2901055">
              <a:off x="3138" y="3446"/>
              <a:ext cx="121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258" name="Text Box 400"/>
            <p:cNvSpPr txBox="1">
              <a:spLocks noChangeArrowheads="1"/>
            </p:cNvSpPr>
            <p:nvPr/>
          </p:nvSpPr>
          <p:spPr bwMode="auto">
            <a:xfrm rot="2901055">
              <a:off x="3054" y="3507"/>
              <a:ext cx="121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259" name="Text Box 401"/>
            <p:cNvSpPr txBox="1">
              <a:spLocks noChangeArrowheads="1"/>
            </p:cNvSpPr>
            <p:nvPr/>
          </p:nvSpPr>
          <p:spPr bwMode="auto">
            <a:xfrm rot="2901055">
              <a:off x="3112" y="3363"/>
              <a:ext cx="120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260" name="Text Box 402"/>
            <p:cNvSpPr txBox="1">
              <a:spLocks noChangeArrowheads="1"/>
            </p:cNvSpPr>
            <p:nvPr/>
          </p:nvSpPr>
          <p:spPr bwMode="auto">
            <a:xfrm rot="2901055">
              <a:off x="2989" y="3397"/>
              <a:ext cx="120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261" name="Text Box 403"/>
            <p:cNvSpPr txBox="1">
              <a:spLocks noChangeArrowheads="1"/>
            </p:cNvSpPr>
            <p:nvPr/>
          </p:nvSpPr>
          <p:spPr bwMode="auto">
            <a:xfrm rot="2901055">
              <a:off x="3144" y="3528"/>
              <a:ext cx="119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262" name="Text Box 404"/>
            <p:cNvSpPr txBox="1">
              <a:spLocks noChangeArrowheads="1"/>
            </p:cNvSpPr>
            <p:nvPr/>
          </p:nvSpPr>
          <p:spPr bwMode="auto">
            <a:xfrm rot="2901055">
              <a:off x="2839" y="3425"/>
              <a:ext cx="120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263" name="Text Box 405"/>
            <p:cNvSpPr txBox="1">
              <a:spLocks noChangeArrowheads="1"/>
            </p:cNvSpPr>
            <p:nvPr/>
          </p:nvSpPr>
          <p:spPr bwMode="auto">
            <a:xfrm rot="2901055">
              <a:off x="2790" y="3408"/>
              <a:ext cx="120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264" name="Text Box 406"/>
            <p:cNvSpPr txBox="1">
              <a:spLocks noChangeArrowheads="1"/>
            </p:cNvSpPr>
            <p:nvPr/>
          </p:nvSpPr>
          <p:spPr bwMode="auto">
            <a:xfrm rot="2901055">
              <a:off x="2789" y="3454"/>
              <a:ext cx="120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265" name="Text Box 407"/>
            <p:cNvSpPr txBox="1">
              <a:spLocks noChangeArrowheads="1"/>
            </p:cNvSpPr>
            <p:nvPr/>
          </p:nvSpPr>
          <p:spPr bwMode="auto">
            <a:xfrm rot="2901055">
              <a:off x="2854" y="3478"/>
              <a:ext cx="119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266" name="Text Box 408"/>
            <p:cNvSpPr txBox="1">
              <a:spLocks noChangeArrowheads="1"/>
            </p:cNvSpPr>
            <p:nvPr/>
          </p:nvSpPr>
          <p:spPr bwMode="auto">
            <a:xfrm rot="2901055">
              <a:off x="2845" y="3392"/>
              <a:ext cx="121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267" name="Text Box 409"/>
            <p:cNvSpPr txBox="1">
              <a:spLocks noChangeArrowheads="1"/>
            </p:cNvSpPr>
            <p:nvPr/>
          </p:nvSpPr>
          <p:spPr bwMode="auto">
            <a:xfrm rot="2901055">
              <a:off x="2741" y="3432"/>
              <a:ext cx="120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268" name="Text Box 410"/>
            <p:cNvSpPr txBox="1">
              <a:spLocks noChangeArrowheads="1"/>
            </p:cNvSpPr>
            <p:nvPr/>
          </p:nvSpPr>
          <p:spPr bwMode="auto">
            <a:xfrm rot="2901055">
              <a:off x="2891" y="3425"/>
              <a:ext cx="120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269" name="Text Box 411"/>
            <p:cNvSpPr txBox="1">
              <a:spLocks noChangeArrowheads="1"/>
            </p:cNvSpPr>
            <p:nvPr/>
          </p:nvSpPr>
          <p:spPr bwMode="auto">
            <a:xfrm rot="2901055">
              <a:off x="2798" y="3489"/>
              <a:ext cx="120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270" name="Text Box 412"/>
            <p:cNvSpPr txBox="1">
              <a:spLocks noChangeArrowheads="1"/>
            </p:cNvSpPr>
            <p:nvPr/>
          </p:nvSpPr>
          <p:spPr bwMode="auto">
            <a:xfrm rot="2901055">
              <a:off x="2892" y="3499"/>
              <a:ext cx="121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271" name="Text Box 413"/>
            <p:cNvSpPr txBox="1">
              <a:spLocks noChangeArrowheads="1"/>
            </p:cNvSpPr>
            <p:nvPr/>
          </p:nvSpPr>
          <p:spPr bwMode="auto">
            <a:xfrm rot="2901055">
              <a:off x="2939" y="3599"/>
              <a:ext cx="120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272" name="Text Box 414"/>
            <p:cNvSpPr txBox="1">
              <a:spLocks noChangeArrowheads="1"/>
            </p:cNvSpPr>
            <p:nvPr/>
          </p:nvSpPr>
          <p:spPr bwMode="auto">
            <a:xfrm rot="2901055">
              <a:off x="2878" y="3584"/>
              <a:ext cx="120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273" name="Text Box 415"/>
            <p:cNvSpPr txBox="1">
              <a:spLocks noChangeArrowheads="1"/>
            </p:cNvSpPr>
            <p:nvPr/>
          </p:nvSpPr>
          <p:spPr bwMode="auto">
            <a:xfrm rot="2901055">
              <a:off x="2905" y="3524"/>
              <a:ext cx="120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274" name="Text Box 416"/>
            <p:cNvSpPr txBox="1">
              <a:spLocks noChangeArrowheads="1"/>
            </p:cNvSpPr>
            <p:nvPr/>
          </p:nvSpPr>
          <p:spPr bwMode="auto">
            <a:xfrm rot="2901055">
              <a:off x="2893" y="3622"/>
              <a:ext cx="120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275" name="Text Box 417"/>
            <p:cNvSpPr txBox="1">
              <a:spLocks noChangeArrowheads="1"/>
            </p:cNvSpPr>
            <p:nvPr/>
          </p:nvSpPr>
          <p:spPr bwMode="auto">
            <a:xfrm rot="2901055">
              <a:off x="2949" y="3556"/>
              <a:ext cx="121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276" name="Text Box 418"/>
            <p:cNvSpPr txBox="1">
              <a:spLocks noChangeArrowheads="1"/>
            </p:cNvSpPr>
            <p:nvPr/>
          </p:nvSpPr>
          <p:spPr bwMode="auto">
            <a:xfrm rot="2901055">
              <a:off x="2850" y="3604"/>
              <a:ext cx="120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277" name="Text Box 419"/>
            <p:cNvSpPr txBox="1">
              <a:spLocks noChangeArrowheads="1"/>
            </p:cNvSpPr>
            <p:nvPr/>
          </p:nvSpPr>
          <p:spPr bwMode="auto">
            <a:xfrm rot="2901055">
              <a:off x="3001" y="3602"/>
              <a:ext cx="121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278" name="Text Box 420"/>
            <p:cNvSpPr txBox="1">
              <a:spLocks noChangeArrowheads="1"/>
            </p:cNvSpPr>
            <p:nvPr/>
          </p:nvSpPr>
          <p:spPr bwMode="auto">
            <a:xfrm rot="2901055">
              <a:off x="2956" y="3504"/>
              <a:ext cx="120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279" name="Text Box 421"/>
            <p:cNvSpPr txBox="1">
              <a:spLocks noChangeArrowheads="1"/>
            </p:cNvSpPr>
            <p:nvPr/>
          </p:nvSpPr>
          <p:spPr bwMode="auto">
            <a:xfrm rot="2901055">
              <a:off x="2850" y="3553"/>
              <a:ext cx="120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280" name="Text Box 422"/>
            <p:cNvSpPr txBox="1">
              <a:spLocks noChangeArrowheads="1"/>
            </p:cNvSpPr>
            <p:nvPr/>
          </p:nvSpPr>
          <p:spPr bwMode="auto">
            <a:xfrm rot="2901055">
              <a:off x="2821" y="3454"/>
              <a:ext cx="120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281" name="Text Box 423"/>
            <p:cNvSpPr txBox="1">
              <a:spLocks noChangeArrowheads="1"/>
            </p:cNvSpPr>
            <p:nvPr/>
          </p:nvSpPr>
          <p:spPr bwMode="auto">
            <a:xfrm rot="2901055">
              <a:off x="2773" y="3436"/>
              <a:ext cx="119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282" name="Text Box 424"/>
            <p:cNvSpPr txBox="1">
              <a:spLocks noChangeArrowheads="1"/>
            </p:cNvSpPr>
            <p:nvPr/>
          </p:nvSpPr>
          <p:spPr bwMode="auto">
            <a:xfrm rot="2901055">
              <a:off x="2777" y="3389"/>
              <a:ext cx="120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283" name="Text Box 425"/>
            <p:cNvSpPr txBox="1">
              <a:spLocks noChangeArrowheads="1"/>
            </p:cNvSpPr>
            <p:nvPr/>
          </p:nvSpPr>
          <p:spPr bwMode="auto">
            <a:xfrm rot="2901055">
              <a:off x="2775" y="3485"/>
              <a:ext cx="120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284" name="Text Box 426"/>
            <p:cNvSpPr txBox="1">
              <a:spLocks noChangeArrowheads="1"/>
            </p:cNvSpPr>
            <p:nvPr/>
          </p:nvSpPr>
          <p:spPr bwMode="auto">
            <a:xfrm rot="2901055">
              <a:off x="2837" y="3508"/>
              <a:ext cx="120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285" name="Text Box 427"/>
            <p:cNvSpPr txBox="1">
              <a:spLocks noChangeArrowheads="1"/>
            </p:cNvSpPr>
            <p:nvPr/>
          </p:nvSpPr>
          <p:spPr bwMode="auto">
            <a:xfrm rot="2901055">
              <a:off x="2833" y="3432"/>
              <a:ext cx="120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286" name="Text Box 428"/>
            <p:cNvSpPr txBox="1">
              <a:spLocks noChangeArrowheads="1"/>
            </p:cNvSpPr>
            <p:nvPr/>
          </p:nvSpPr>
          <p:spPr bwMode="auto">
            <a:xfrm rot="2901055">
              <a:off x="2726" y="3457"/>
              <a:ext cx="121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287" name="Text Box 429"/>
            <p:cNvSpPr txBox="1">
              <a:spLocks noChangeArrowheads="1"/>
            </p:cNvSpPr>
            <p:nvPr/>
          </p:nvSpPr>
          <p:spPr bwMode="auto">
            <a:xfrm rot="2901055">
              <a:off x="2878" y="3461"/>
              <a:ext cx="121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288" name="Text Box 430"/>
            <p:cNvSpPr txBox="1">
              <a:spLocks noChangeArrowheads="1"/>
            </p:cNvSpPr>
            <p:nvPr/>
          </p:nvSpPr>
          <p:spPr bwMode="auto">
            <a:xfrm rot="2901055">
              <a:off x="2787" y="3524"/>
              <a:ext cx="120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289" name="Text Box 431"/>
            <p:cNvSpPr txBox="1">
              <a:spLocks noChangeArrowheads="1"/>
            </p:cNvSpPr>
            <p:nvPr/>
          </p:nvSpPr>
          <p:spPr bwMode="auto">
            <a:xfrm rot="2901055">
              <a:off x="2844" y="3373"/>
              <a:ext cx="121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290" name="Text Box 432"/>
            <p:cNvSpPr txBox="1">
              <a:spLocks noChangeArrowheads="1"/>
            </p:cNvSpPr>
            <p:nvPr/>
          </p:nvSpPr>
          <p:spPr bwMode="auto">
            <a:xfrm rot="2901055">
              <a:off x="2891" y="3538"/>
              <a:ext cx="120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291" name="Text Box 433"/>
            <p:cNvSpPr txBox="1">
              <a:spLocks noChangeArrowheads="1"/>
            </p:cNvSpPr>
            <p:nvPr/>
          </p:nvSpPr>
          <p:spPr bwMode="auto">
            <a:xfrm rot="2901055">
              <a:off x="2981" y="3377"/>
              <a:ext cx="121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292" name="Text Box 434"/>
            <p:cNvSpPr txBox="1">
              <a:spLocks noChangeArrowheads="1"/>
            </p:cNvSpPr>
            <p:nvPr/>
          </p:nvSpPr>
          <p:spPr bwMode="auto">
            <a:xfrm rot="2901055">
              <a:off x="3039" y="3394"/>
              <a:ext cx="120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293" name="Text Box 435"/>
            <p:cNvSpPr txBox="1">
              <a:spLocks noChangeArrowheads="1"/>
            </p:cNvSpPr>
            <p:nvPr/>
          </p:nvSpPr>
          <p:spPr bwMode="auto">
            <a:xfrm rot="2901055">
              <a:off x="2933" y="3344"/>
              <a:ext cx="120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294" name="Text Box 436"/>
            <p:cNvSpPr txBox="1">
              <a:spLocks noChangeArrowheads="1"/>
            </p:cNvSpPr>
            <p:nvPr/>
          </p:nvSpPr>
          <p:spPr bwMode="auto">
            <a:xfrm rot="2901055">
              <a:off x="3087" y="3344"/>
              <a:ext cx="120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295" name="Text Box 437"/>
            <p:cNvSpPr txBox="1">
              <a:spLocks noChangeArrowheads="1"/>
            </p:cNvSpPr>
            <p:nvPr/>
          </p:nvSpPr>
          <p:spPr bwMode="auto">
            <a:xfrm rot="2901055">
              <a:off x="2998" y="3412"/>
              <a:ext cx="120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296" name="Text Box 438"/>
            <p:cNvSpPr txBox="1">
              <a:spLocks noChangeArrowheads="1"/>
            </p:cNvSpPr>
            <p:nvPr/>
          </p:nvSpPr>
          <p:spPr bwMode="auto">
            <a:xfrm rot="2901055">
              <a:off x="3108" y="3424"/>
              <a:ext cx="120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297" name="Text Box 439"/>
            <p:cNvSpPr txBox="1">
              <a:spLocks noChangeArrowheads="1"/>
            </p:cNvSpPr>
            <p:nvPr/>
          </p:nvSpPr>
          <p:spPr bwMode="auto">
            <a:xfrm rot="2901055">
              <a:off x="3143" y="3486"/>
              <a:ext cx="120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298" name="Text Box 440"/>
            <p:cNvSpPr txBox="1">
              <a:spLocks noChangeArrowheads="1"/>
            </p:cNvSpPr>
            <p:nvPr/>
          </p:nvSpPr>
          <p:spPr bwMode="auto">
            <a:xfrm rot="2901055">
              <a:off x="3104" y="3472"/>
              <a:ext cx="121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299" name="Text Box 441"/>
            <p:cNvSpPr txBox="1">
              <a:spLocks noChangeArrowheads="1"/>
            </p:cNvSpPr>
            <p:nvPr/>
          </p:nvSpPr>
          <p:spPr bwMode="auto">
            <a:xfrm rot="2901055">
              <a:off x="3112" y="3423"/>
              <a:ext cx="120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300" name="Text Box 442"/>
            <p:cNvSpPr txBox="1">
              <a:spLocks noChangeArrowheads="1"/>
            </p:cNvSpPr>
            <p:nvPr/>
          </p:nvSpPr>
          <p:spPr bwMode="auto">
            <a:xfrm rot="2901055">
              <a:off x="3100" y="3510"/>
              <a:ext cx="121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301" name="Text Box 443"/>
            <p:cNvSpPr txBox="1">
              <a:spLocks noChangeArrowheads="1"/>
            </p:cNvSpPr>
            <p:nvPr/>
          </p:nvSpPr>
          <p:spPr bwMode="auto">
            <a:xfrm rot="2901055">
              <a:off x="3160" y="3535"/>
              <a:ext cx="119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302" name="Text Box 444"/>
            <p:cNvSpPr txBox="1">
              <a:spLocks noChangeArrowheads="1"/>
            </p:cNvSpPr>
            <p:nvPr/>
          </p:nvSpPr>
          <p:spPr bwMode="auto">
            <a:xfrm rot="2901055">
              <a:off x="3159" y="3454"/>
              <a:ext cx="120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303" name="Text Box 445"/>
            <p:cNvSpPr txBox="1">
              <a:spLocks noChangeArrowheads="1"/>
            </p:cNvSpPr>
            <p:nvPr/>
          </p:nvSpPr>
          <p:spPr bwMode="auto">
            <a:xfrm rot="2901055">
              <a:off x="3053" y="3485"/>
              <a:ext cx="120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304" name="Text Box 446"/>
            <p:cNvSpPr txBox="1">
              <a:spLocks noChangeArrowheads="1"/>
            </p:cNvSpPr>
            <p:nvPr/>
          </p:nvSpPr>
          <p:spPr bwMode="auto">
            <a:xfrm rot="2901055">
              <a:off x="3123" y="3556"/>
              <a:ext cx="121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305" name="Text Box 447"/>
            <p:cNvSpPr txBox="1">
              <a:spLocks noChangeArrowheads="1"/>
            </p:cNvSpPr>
            <p:nvPr/>
          </p:nvSpPr>
          <p:spPr bwMode="auto">
            <a:xfrm rot="2901055">
              <a:off x="3178" y="3398"/>
              <a:ext cx="119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306" name="Text Box 448"/>
            <p:cNvSpPr txBox="1">
              <a:spLocks noChangeArrowheads="1"/>
            </p:cNvSpPr>
            <p:nvPr/>
          </p:nvSpPr>
          <p:spPr bwMode="auto">
            <a:xfrm rot="2901055">
              <a:off x="3068" y="3440"/>
              <a:ext cx="120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307" name="Text Box 449"/>
            <p:cNvSpPr txBox="1">
              <a:spLocks noChangeArrowheads="1"/>
            </p:cNvSpPr>
            <p:nvPr/>
          </p:nvSpPr>
          <p:spPr bwMode="auto">
            <a:xfrm rot="2901055">
              <a:off x="3218" y="3562"/>
              <a:ext cx="120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308" name="Oval 450"/>
            <p:cNvSpPr>
              <a:spLocks noChangeArrowheads="1"/>
            </p:cNvSpPr>
            <p:nvPr/>
          </p:nvSpPr>
          <p:spPr bwMode="auto">
            <a:xfrm>
              <a:off x="2448" y="3216"/>
              <a:ext cx="480" cy="336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39" name="Line 451"/>
          <p:cNvSpPr>
            <a:spLocks noChangeShapeType="1"/>
          </p:cNvSpPr>
          <p:nvPr/>
        </p:nvSpPr>
        <p:spPr bwMode="auto">
          <a:xfrm>
            <a:off x="6424613" y="1965325"/>
            <a:ext cx="536575" cy="1588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40" name="Text Box 452"/>
          <p:cNvSpPr txBox="1">
            <a:spLocks noChangeArrowheads="1"/>
          </p:cNvSpPr>
          <p:nvPr/>
        </p:nvSpPr>
        <p:spPr bwMode="auto">
          <a:xfrm>
            <a:off x="6315075" y="1633538"/>
            <a:ext cx="7429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i="0">
                <a:solidFill>
                  <a:srgbClr val="990000"/>
                </a:solidFill>
                <a:ea typeface="宋体" pitchFamily="2" charset="-122"/>
              </a:rPr>
              <a:t>GMM</a:t>
            </a:r>
          </a:p>
        </p:txBody>
      </p:sp>
      <p:sp>
        <p:nvSpPr>
          <p:cNvPr id="1041" name="Rectangle 453"/>
          <p:cNvSpPr>
            <a:spLocks noChangeArrowheads="1"/>
          </p:cNvSpPr>
          <p:nvPr/>
        </p:nvSpPr>
        <p:spPr bwMode="auto">
          <a:xfrm>
            <a:off x="879475" y="3081338"/>
            <a:ext cx="1787525" cy="2862262"/>
          </a:xfrm>
          <a:prstGeom prst="rect">
            <a:avLst/>
          </a:prstGeom>
          <a:solidFill>
            <a:srgbClr val="E4E4E4"/>
          </a:solidFill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8" name="Text Box 460"/>
          <p:cNvSpPr txBox="1">
            <a:spLocks noChangeArrowheads="1"/>
          </p:cNvSpPr>
          <p:nvPr/>
        </p:nvSpPr>
        <p:spPr bwMode="auto">
          <a:xfrm>
            <a:off x="1165860" y="3143250"/>
            <a:ext cx="122501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 dirty="0" err="1" smtClean="0">
                <a:solidFill>
                  <a:srgbClr val="990000"/>
                </a:solidFill>
                <a:ea typeface="宋体" pitchFamily="2" charset="-122"/>
              </a:rPr>
              <a:t>w</a:t>
            </a:r>
            <a:r>
              <a:rPr lang="en-US" i="0" baseline="-25000" dirty="0" err="1" smtClean="0">
                <a:solidFill>
                  <a:srgbClr val="990000"/>
                </a:solidFill>
                <a:ea typeface="宋体" pitchFamily="2" charset="-122"/>
              </a:rPr>
              <a:t>i</a:t>
            </a:r>
            <a:r>
              <a:rPr lang="en-US" i="0" dirty="0" smtClean="0">
                <a:solidFill>
                  <a:srgbClr val="990000"/>
                </a:solidFill>
                <a:ea typeface="宋体" pitchFamily="2" charset="-122"/>
              </a:rPr>
              <a:t> = street</a:t>
            </a:r>
            <a:endParaRPr lang="en-US" i="0" dirty="0">
              <a:solidFill>
                <a:srgbClr val="990000"/>
              </a:solidFill>
              <a:ea typeface="宋体" pitchFamily="2" charset="-122"/>
            </a:endParaRPr>
          </a:p>
        </p:txBody>
      </p:sp>
      <p:cxnSp>
        <p:nvCxnSpPr>
          <p:cNvPr id="1049" name="AutoShape 461"/>
          <p:cNvCxnSpPr>
            <a:cxnSpLocks noChangeShapeType="1"/>
            <a:stCxn id="1041" idx="0"/>
            <a:endCxn id="1041" idx="0"/>
          </p:cNvCxnSpPr>
          <p:nvPr/>
        </p:nvCxnSpPr>
        <p:spPr bwMode="auto">
          <a:xfrm rot="5400000" flipH="1" flipV="1">
            <a:off x="1773238" y="3081338"/>
            <a:ext cx="1588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050" name="Line 462"/>
          <p:cNvSpPr>
            <a:spLocks noChangeShapeType="1"/>
          </p:cNvSpPr>
          <p:nvPr/>
        </p:nvSpPr>
        <p:spPr bwMode="auto">
          <a:xfrm>
            <a:off x="4038600" y="3933825"/>
            <a:ext cx="422275" cy="1588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51" name="Line 463"/>
          <p:cNvSpPr>
            <a:spLocks noChangeShapeType="1"/>
          </p:cNvSpPr>
          <p:nvPr/>
        </p:nvSpPr>
        <p:spPr bwMode="auto">
          <a:xfrm flipH="1">
            <a:off x="3917950" y="3933825"/>
            <a:ext cx="120650" cy="200025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52" name="Line 464"/>
          <p:cNvSpPr>
            <a:spLocks noChangeShapeType="1"/>
          </p:cNvSpPr>
          <p:nvPr/>
        </p:nvSpPr>
        <p:spPr bwMode="auto">
          <a:xfrm flipV="1">
            <a:off x="4038600" y="3455988"/>
            <a:ext cx="1588" cy="477837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53" name="Line 465"/>
          <p:cNvSpPr>
            <a:spLocks noChangeShapeType="1"/>
          </p:cNvSpPr>
          <p:nvPr/>
        </p:nvSpPr>
        <p:spPr bwMode="auto">
          <a:xfrm>
            <a:off x="4075113" y="4619625"/>
            <a:ext cx="420687" cy="1588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54" name="Line 466"/>
          <p:cNvSpPr>
            <a:spLocks noChangeShapeType="1"/>
          </p:cNvSpPr>
          <p:nvPr/>
        </p:nvSpPr>
        <p:spPr bwMode="auto">
          <a:xfrm flipH="1">
            <a:off x="3952875" y="4619625"/>
            <a:ext cx="122238" cy="198438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55" name="Line 467"/>
          <p:cNvSpPr>
            <a:spLocks noChangeShapeType="1"/>
          </p:cNvSpPr>
          <p:nvPr/>
        </p:nvSpPr>
        <p:spPr bwMode="auto">
          <a:xfrm flipV="1">
            <a:off x="4075113" y="4138613"/>
            <a:ext cx="1587" cy="481012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56" name="Line 468"/>
          <p:cNvSpPr>
            <a:spLocks noChangeShapeType="1"/>
          </p:cNvSpPr>
          <p:nvPr/>
        </p:nvSpPr>
        <p:spPr bwMode="auto">
          <a:xfrm>
            <a:off x="4814888" y="3933825"/>
            <a:ext cx="420687" cy="1588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57" name="Line 469"/>
          <p:cNvSpPr>
            <a:spLocks noChangeShapeType="1"/>
          </p:cNvSpPr>
          <p:nvPr/>
        </p:nvSpPr>
        <p:spPr bwMode="auto">
          <a:xfrm flipH="1">
            <a:off x="4694238" y="3933825"/>
            <a:ext cx="120650" cy="200025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58" name="Line 470"/>
          <p:cNvSpPr>
            <a:spLocks noChangeShapeType="1"/>
          </p:cNvSpPr>
          <p:nvPr/>
        </p:nvSpPr>
        <p:spPr bwMode="auto">
          <a:xfrm flipV="1">
            <a:off x="4814888" y="3455988"/>
            <a:ext cx="1587" cy="477837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59" name="Oval 471"/>
          <p:cNvSpPr>
            <a:spLocks noChangeArrowheads="1"/>
          </p:cNvSpPr>
          <p:nvPr/>
        </p:nvSpPr>
        <p:spPr bwMode="auto">
          <a:xfrm rot="-2536043">
            <a:off x="5043488" y="3598863"/>
            <a:ext cx="252412" cy="485775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0" name="Line 472"/>
          <p:cNvSpPr>
            <a:spLocks noChangeShapeType="1"/>
          </p:cNvSpPr>
          <p:nvPr/>
        </p:nvSpPr>
        <p:spPr bwMode="auto">
          <a:xfrm>
            <a:off x="4849813" y="4619625"/>
            <a:ext cx="422275" cy="1588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61" name="Line 473"/>
          <p:cNvSpPr>
            <a:spLocks noChangeShapeType="1"/>
          </p:cNvSpPr>
          <p:nvPr/>
        </p:nvSpPr>
        <p:spPr bwMode="auto">
          <a:xfrm flipH="1">
            <a:off x="4727575" y="4619625"/>
            <a:ext cx="122238" cy="198438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62" name="Line 474"/>
          <p:cNvSpPr>
            <a:spLocks noChangeShapeType="1"/>
          </p:cNvSpPr>
          <p:nvPr/>
        </p:nvSpPr>
        <p:spPr bwMode="auto">
          <a:xfrm flipV="1">
            <a:off x="4849813" y="4138613"/>
            <a:ext cx="1587" cy="481012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63" name="Line 475"/>
          <p:cNvSpPr>
            <a:spLocks noChangeShapeType="1"/>
          </p:cNvSpPr>
          <p:nvPr/>
        </p:nvSpPr>
        <p:spPr bwMode="auto">
          <a:xfrm>
            <a:off x="4075113" y="5491163"/>
            <a:ext cx="420687" cy="1587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64" name="Line 476"/>
          <p:cNvSpPr>
            <a:spLocks noChangeShapeType="1"/>
          </p:cNvSpPr>
          <p:nvPr/>
        </p:nvSpPr>
        <p:spPr bwMode="auto">
          <a:xfrm flipH="1">
            <a:off x="3952875" y="5491163"/>
            <a:ext cx="122238" cy="200025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65" name="Line 477"/>
          <p:cNvSpPr>
            <a:spLocks noChangeShapeType="1"/>
          </p:cNvSpPr>
          <p:nvPr/>
        </p:nvSpPr>
        <p:spPr bwMode="auto">
          <a:xfrm flipV="1">
            <a:off x="4075113" y="5013325"/>
            <a:ext cx="1587" cy="477838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66" name="Line 478"/>
          <p:cNvSpPr>
            <a:spLocks noChangeShapeType="1"/>
          </p:cNvSpPr>
          <p:nvPr/>
        </p:nvSpPr>
        <p:spPr bwMode="auto">
          <a:xfrm>
            <a:off x="4849813" y="5491163"/>
            <a:ext cx="422275" cy="1587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67" name="Line 479"/>
          <p:cNvSpPr>
            <a:spLocks noChangeShapeType="1"/>
          </p:cNvSpPr>
          <p:nvPr/>
        </p:nvSpPr>
        <p:spPr bwMode="auto">
          <a:xfrm flipH="1">
            <a:off x="4727575" y="5491163"/>
            <a:ext cx="122238" cy="200025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68" name="Line 480"/>
          <p:cNvSpPr>
            <a:spLocks noChangeShapeType="1"/>
          </p:cNvSpPr>
          <p:nvPr/>
        </p:nvSpPr>
        <p:spPr bwMode="auto">
          <a:xfrm flipV="1">
            <a:off x="4849813" y="5013325"/>
            <a:ext cx="1587" cy="477838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69" name="Rectangle 481"/>
          <p:cNvSpPr>
            <a:spLocks noChangeArrowheads="1"/>
          </p:cNvSpPr>
          <p:nvPr/>
        </p:nvSpPr>
        <p:spPr bwMode="auto">
          <a:xfrm>
            <a:off x="3686175" y="3133725"/>
            <a:ext cx="1809750" cy="2667000"/>
          </a:xfrm>
          <a:prstGeom prst="rect">
            <a:avLst/>
          </a:prstGeom>
          <a:noFill/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0" name="Text Box 482"/>
          <p:cNvSpPr txBox="1">
            <a:spLocks noChangeArrowheads="1"/>
          </p:cNvSpPr>
          <p:nvPr/>
        </p:nvSpPr>
        <p:spPr bwMode="auto">
          <a:xfrm>
            <a:off x="4191253" y="3159125"/>
            <a:ext cx="76174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 dirty="0" smtClean="0">
                <a:solidFill>
                  <a:srgbClr val="990000"/>
                </a:solidFill>
                <a:ea typeface="宋体" pitchFamily="2" charset="-122"/>
              </a:rPr>
              <a:t>street</a:t>
            </a:r>
            <a:endParaRPr lang="en-US" i="0" dirty="0">
              <a:solidFill>
                <a:srgbClr val="990000"/>
              </a:solidFill>
              <a:ea typeface="宋体" pitchFamily="2" charset="-122"/>
            </a:endParaRPr>
          </a:p>
        </p:txBody>
      </p:sp>
      <p:sp>
        <p:nvSpPr>
          <p:cNvPr id="1071" name="Oval 483"/>
          <p:cNvSpPr>
            <a:spLocks noChangeArrowheads="1"/>
          </p:cNvSpPr>
          <p:nvPr/>
        </p:nvSpPr>
        <p:spPr bwMode="auto">
          <a:xfrm>
            <a:off x="4703763" y="3552825"/>
            <a:ext cx="339725" cy="33813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2" name="Oval 484"/>
          <p:cNvSpPr>
            <a:spLocks noChangeArrowheads="1"/>
          </p:cNvSpPr>
          <p:nvPr/>
        </p:nvSpPr>
        <p:spPr bwMode="auto">
          <a:xfrm>
            <a:off x="3879850" y="3697288"/>
            <a:ext cx="155575" cy="436562"/>
          </a:xfrm>
          <a:prstGeom prst="ellips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3" name="Oval 485"/>
          <p:cNvSpPr>
            <a:spLocks noChangeArrowheads="1"/>
          </p:cNvSpPr>
          <p:nvPr/>
        </p:nvSpPr>
        <p:spPr bwMode="auto">
          <a:xfrm rot="1964114">
            <a:off x="4171950" y="4424363"/>
            <a:ext cx="144463" cy="436562"/>
          </a:xfrm>
          <a:prstGeom prst="ellips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4" name="Oval 486"/>
          <p:cNvSpPr>
            <a:spLocks noChangeArrowheads="1"/>
          </p:cNvSpPr>
          <p:nvPr/>
        </p:nvSpPr>
        <p:spPr bwMode="auto">
          <a:xfrm rot="-1906855">
            <a:off x="3832225" y="5102225"/>
            <a:ext cx="203200" cy="43656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" name="Oval 487"/>
          <p:cNvSpPr>
            <a:spLocks noChangeArrowheads="1"/>
          </p:cNvSpPr>
          <p:nvPr/>
        </p:nvSpPr>
        <p:spPr bwMode="auto">
          <a:xfrm rot="-1906855">
            <a:off x="4840288" y="5513388"/>
            <a:ext cx="204787" cy="98425"/>
          </a:xfrm>
          <a:prstGeom prst="ellips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6" name="Oval 488"/>
          <p:cNvSpPr>
            <a:spLocks noChangeArrowheads="1"/>
          </p:cNvSpPr>
          <p:nvPr/>
        </p:nvSpPr>
        <p:spPr bwMode="auto">
          <a:xfrm rot="19693145" flipV="1">
            <a:off x="4946650" y="4473575"/>
            <a:ext cx="204788" cy="146050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7" name="Oval 489"/>
          <p:cNvSpPr>
            <a:spLocks noChangeArrowheads="1"/>
          </p:cNvSpPr>
          <p:nvPr/>
        </p:nvSpPr>
        <p:spPr bwMode="auto">
          <a:xfrm rot="-2536043">
            <a:off x="4267200" y="3598863"/>
            <a:ext cx="254000" cy="485775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8" name="Oval 490"/>
          <p:cNvSpPr>
            <a:spLocks noChangeArrowheads="1"/>
          </p:cNvSpPr>
          <p:nvPr/>
        </p:nvSpPr>
        <p:spPr bwMode="auto">
          <a:xfrm rot="-2536043">
            <a:off x="4316413" y="4279900"/>
            <a:ext cx="254000" cy="484188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9" name="Oval 491"/>
          <p:cNvSpPr>
            <a:spLocks noChangeArrowheads="1"/>
          </p:cNvSpPr>
          <p:nvPr/>
        </p:nvSpPr>
        <p:spPr bwMode="auto">
          <a:xfrm>
            <a:off x="4752975" y="4230688"/>
            <a:ext cx="339725" cy="3397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0" name="Oval 492"/>
          <p:cNvSpPr>
            <a:spLocks noChangeArrowheads="1"/>
          </p:cNvSpPr>
          <p:nvPr/>
        </p:nvSpPr>
        <p:spPr bwMode="auto">
          <a:xfrm>
            <a:off x="3976688" y="5102225"/>
            <a:ext cx="339725" cy="34131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1" name="Oval 493"/>
          <p:cNvSpPr>
            <a:spLocks noChangeArrowheads="1"/>
          </p:cNvSpPr>
          <p:nvPr/>
        </p:nvSpPr>
        <p:spPr bwMode="auto">
          <a:xfrm rot="-2536043">
            <a:off x="5092700" y="5151438"/>
            <a:ext cx="250825" cy="485775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494"/>
          <p:cNvGrpSpPr>
            <a:grpSpLocks/>
          </p:cNvGrpSpPr>
          <p:nvPr/>
        </p:nvGrpSpPr>
        <p:grpSpPr bwMode="auto">
          <a:xfrm>
            <a:off x="6854825" y="4010025"/>
            <a:ext cx="1006475" cy="1225550"/>
            <a:chOff x="720" y="3120"/>
            <a:chExt cx="864" cy="816"/>
          </a:xfrm>
        </p:grpSpPr>
        <p:sp>
          <p:nvSpPr>
            <p:cNvPr id="1091" name="Line 495"/>
            <p:cNvSpPr>
              <a:spLocks noChangeShapeType="1"/>
            </p:cNvSpPr>
            <p:nvPr/>
          </p:nvSpPr>
          <p:spPr bwMode="auto">
            <a:xfrm>
              <a:off x="912" y="3696"/>
              <a:ext cx="672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2" name="Line 496"/>
            <p:cNvSpPr>
              <a:spLocks noChangeShapeType="1"/>
            </p:cNvSpPr>
            <p:nvPr/>
          </p:nvSpPr>
          <p:spPr bwMode="auto">
            <a:xfrm flipH="1">
              <a:off x="720" y="3696"/>
              <a:ext cx="192" cy="24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3" name="Line 497"/>
            <p:cNvSpPr>
              <a:spLocks noChangeShapeType="1"/>
            </p:cNvSpPr>
            <p:nvPr/>
          </p:nvSpPr>
          <p:spPr bwMode="auto">
            <a:xfrm flipV="1">
              <a:off x="912" y="3120"/>
              <a:ext cx="0" cy="576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83" name="Oval 499"/>
          <p:cNvSpPr>
            <a:spLocks noChangeArrowheads="1"/>
          </p:cNvSpPr>
          <p:nvPr/>
        </p:nvSpPr>
        <p:spPr bwMode="auto">
          <a:xfrm rot="-2526809">
            <a:off x="7446963" y="4279900"/>
            <a:ext cx="423862" cy="841375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4" name="Oval 500"/>
          <p:cNvSpPr>
            <a:spLocks noChangeArrowheads="1"/>
          </p:cNvSpPr>
          <p:nvPr/>
        </p:nvSpPr>
        <p:spPr bwMode="auto">
          <a:xfrm>
            <a:off x="6929438" y="4232275"/>
            <a:ext cx="517525" cy="51911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" name="Text Box 501"/>
          <p:cNvSpPr txBox="1">
            <a:spLocks noChangeArrowheads="1"/>
          </p:cNvSpPr>
          <p:nvPr/>
        </p:nvSpPr>
        <p:spPr bwMode="auto">
          <a:xfrm>
            <a:off x="7315200" y="3629025"/>
            <a:ext cx="152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0" dirty="0" smtClean="0">
                <a:solidFill>
                  <a:srgbClr val="990000"/>
                </a:solidFill>
                <a:ea typeface="宋体" pitchFamily="2" charset="-122"/>
              </a:rPr>
              <a:t>Appearance based Class </a:t>
            </a:r>
            <a:r>
              <a:rPr lang="en-US" i="0" dirty="0">
                <a:solidFill>
                  <a:srgbClr val="990000"/>
                </a:solidFill>
                <a:ea typeface="宋体" pitchFamily="2" charset="-122"/>
              </a:rPr>
              <a:t>Model</a:t>
            </a:r>
          </a:p>
        </p:txBody>
      </p:sp>
      <p:sp>
        <p:nvSpPr>
          <p:cNvPr id="1086" name="Line 502"/>
          <p:cNvSpPr>
            <a:spLocks noChangeShapeType="1"/>
          </p:cNvSpPr>
          <p:nvPr/>
        </p:nvSpPr>
        <p:spPr bwMode="auto">
          <a:xfrm>
            <a:off x="5715000" y="4467225"/>
            <a:ext cx="1066800" cy="0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87" name="Rectangle 503"/>
          <p:cNvSpPr>
            <a:spLocks noChangeArrowheads="1"/>
          </p:cNvSpPr>
          <p:nvPr/>
        </p:nvSpPr>
        <p:spPr bwMode="auto">
          <a:xfrm>
            <a:off x="5295900" y="3476625"/>
            <a:ext cx="18669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0">
                <a:solidFill>
                  <a:srgbClr val="990000"/>
                </a:solidFill>
                <a:ea typeface="宋体" pitchFamily="2" charset="-122"/>
              </a:rPr>
              <a:t>Efficient Hierarchical Estimation</a:t>
            </a:r>
          </a:p>
        </p:txBody>
      </p:sp>
      <p:cxnSp>
        <p:nvCxnSpPr>
          <p:cNvPr id="1088" name="AutoShape 504"/>
          <p:cNvCxnSpPr>
            <a:cxnSpLocks noChangeShapeType="1"/>
            <a:stCxn id="1041" idx="0"/>
          </p:cNvCxnSpPr>
          <p:nvPr/>
        </p:nvCxnSpPr>
        <p:spPr bwMode="auto">
          <a:xfrm rot="16200000" flipV="1">
            <a:off x="1235870" y="2543970"/>
            <a:ext cx="517524" cy="557212"/>
          </a:xfrm>
          <a:prstGeom prst="straightConnector1">
            <a:avLst/>
          </a:prstGeom>
          <a:noFill/>
          <a:ln w="15875">
            <a:solidFill>
              <a:srgbClr val="800000"/>
            </a:solidFill>
            <a:prstDash val="dash"/>
            <a:round/>
            <a:headEnd/>
            <a:tailEnd type="triangle" w="med" len="med"/>
          </a:ln>
        </p:spPr>
      </p:cxnSp>
      <p:cxnSp>
        <p:nvCxnSpPr>
          <p:cNvPr id="1089" name="AutoShape 505"/>
          <p:cNvCxnSpPr>
            <a:cxnSpLocks noChangeShapeType="1"/>
            <a:stCxn id="1276" idx="2"/>
          </p:cNvCxnSpPr>
          <p:nvPr/>
        </p:nvCxnSpPr>
        <p:spPr bwMode="auto">
          <a:xfrm flipH="1">
            <a:off x="5564188" y="2573338"/>
            <a:ext cx="2363787" cy="685800"/>
          </a:xfrm>
          <a:prstGeom prst="straightConnector1">
            <a:avLst/>
          </a:prstGeom>
          <a:noFill/>
          <a:ln w="15875">
            <a:solidFill>
              <a:srgbClr val="800000"/>
            </a:solidFill>
            <a:prstDash val="dash"/>
            <a:round/>
            <a:headEnd/>
            <a:tailEnd type="triangle" w="med" len="med"/>
          </a:ln>
        </p:spPr>
      </p:cxnSp>
      <p:sp>
        <p:nvSpPr>
          <p:cNvPr id="1090" name="Text Box 506"/>
          <p:cNvSpPr txBox="1">
            <a:spLocks noChangeArrowheads="1"/>
          </p:cNvSpPr>
          <p:nvPr/>
        </p:nvSpPr>
        <p:spPr bwMode="auto">
          <a:xfrm>
            <a:off x="314325" y="5972175"/>
            <a:ext cx="86106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sz="1600" dirty="0">
                <a:ea typeface="宋体" pitchFamily="2" charset="-122"/>
              </a:rPr>
              <a:t>“Formulating Semantics Image Annotation as a Supervised Learning Problem”</a:t>
            </a:r>
            <a:r>
              <a:rPr lang="en-US" sz="1600" i="0" dirty="0">
                <a:ea typeface="宋体" pitchFamily="2" charset="-122"/>
              </a:rPr>
              <a:t> </a:t>
            </a:r>
            <a:r>
              <a:rPr lang="en-US" sz="1200" b="1" i="0" dirty="0">
                <a:ea typeface="宋体" pitchFamily="2" charset="-122"/>
              </a:rPr>
              <a:t>[G. </a:t>
            </a:r>
            <a:r>
              <a:rPr lang="en-US" sz="1200" b="1" i="0" dirty="0" err="1">
                <a:ea typeface="宋体" pitchFamily="2" charset="-122"/>
              </a:rPr>
              <a:t>Carneiro</a:t>
            </a:r>
            <a:r>
              <a:rPr lang="en-US" sz="1200" b="1" i="0" dirty="0">
                <a:ea typeface="宋体" pitchFamily="2" charset="-122"/>
              </a:rPr>
              <a:t>, </a:t>
            </a:r>
            <a:br>
              <a:rPr lang="en-US" sz="1200" b="1" i="0" dirty="0">
                <a:ea typeface="宋体" pitchFamily="2" charset="-122"/>
              </a:rPr>
            </a:br>
            <a:r>
              <a:rPr lang="en-US" sz="1200" b="1" i="0" dirty="0">
                <a:ea typeface="宋体" pitchFamily="2" charset="-122"/>
              </a:rPr>
              <a:t>   IEEE Trans. PAMI, 2007]</a:t>
            </a:r>
            <a:endParaRPr lang="en-US" sz="1200" i="0" dirty="0">
              <a:solidFill>
                <a:srgbClr val="990000"/>
              </a:solidFill>
              <a:ea typeface="宋体" pitchFamily="2" charset="-122"/>
            </a:endParaRPr>
          </a:p>
          <a:p>
            <a:pPr>
              <a:spcBef>
                <a:spcPct val="50000"/>
              </a:spcBef>
            </a:pPr>
            <a:endParaRPr lang="en-US" sz="1600" b="1" i="0" dirty="0">
              <a:ea typeface="宋体" pitchFamily="2" charset="-122"/>
            </a:endParaRPr>
          </a:p>
        </p:txBody>
      </p:sp>
      <p:pic>
        <p:nvPicPr>
          <p:cNvPr id="509" name="Picture 100" descr="Z:\Publications\ongoing\nikux\MIR\figures\street\MITstreet_0278.jpg"/>
          <p:cNvPicPr>
            <a:picLocks noChangeAspect="1" noChangeArrowheads="1"/>
          </p:cNvPicPr>
          <p:nvPr/>
        </p:nvPicPr>
        <p:blipFill>
          <a:blip r:embed="rId4" cstate="print">
            <a:lum bright="10000" contrast="10000"/>
          </a:blip>
          <a:srcRect/>
          <a:stretch>
            <a:fillRect/>
          </a:stretch>
        </p:blipFill>
        <p:spPr bwMode="auto">
          <a:xfrm>
            <a:off x="609600" y="1371600"/>
            <a:ext cx="1295400" cy="1295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grpSp>
        <p:nvGrpSpPr>
          <p:cNvPr id="7" name="Group 38"/>
          <p:cNvGrpSpPr/>
          <p:nvPr/>
        </p:nvGrpSpPr>
        <p:grpSpPr>
          <a:xfrm>
            <a:off x="2514600" y="1447800"/>
            <a:ext cx="1295401" cy="1066803"/>
            <a:chOff x="4191000" y="2819400"/>
            <a:chExt cx="1981200" cy="1371600"/>
          </a:xfrm>
        </p:grpSpPr>
        <p:pic>
          <p:nvPicPr>
            <p:cNvPr id="515" name="Picture 100" descr="Z:\Publications\ongoing\nikux\MIR\figures\street\MITstreet_0278.jpg"/>
            <p:cNvPicPr>
              <a:picLocks noChangeAspect="1" noChangeArrowheads="1"/>
            </p:cNvPicPr>
            <p:nvPr/>
          </p:nvPicPr>
          <p:blipFill>
            <a:blip r:embed="rId4" cstate="print">
              <a:lum bright="10000" contrast="10000"/>
            </a:blip>
            <a:srcRect l="70588" r="5883" b="76471"/>
            <a:stretch>
              <a:fillRect/>
            </a:stretch>
          </p:blipFill>
          <p:spPr bwMode="auto">
            <a:xfrm>
              <a:off x="4191000" y="3048000"/>
              <a:ext cx="304800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516" name="Picture 100" descr="Z:\Publications\ongoing\nikux\MIR\figures\street\MITstreet_0278.jpg"/>
            <p:cNvPicPr>
              <a:picLocks noChangeAspect="1" noChangeArrowheads="1"/>
            </p:cNvPicPr>
            <p:nvPr/>
          </p:nvPicPr>
          <p:blipFill>
            <a:blip r:embed="rId4" cstate="print">
              <a:lum bright="10000" contrast="10000"/>
            </a:blip>
            <a:srcRect r="76471" b="76471"/>
            <a:stretch>
              <a:fillRect/>
            </a:stretch>
          </p:blipFill>
          <p:spPr bwMode="auto">
            <a:xfrm>
              <a:off x="4572000" y="2819400"/>
              <a:ext cx="304800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517" name="Picture 100" descr="Z:\Publications\ongoing\nikux\MIR\figures\street\MITstreet_0278.jpg"/>
            <p:cNvPicPr>
              <a:picLocks noChangeAspect="1" noChangeArrowheads="1"/>
            </p:cNvPicPr>
            <p:nvPr/>
          </p:nvPicPr>
          <p:blipFill>
            <a:blip r:embed="rId4" cstate="print">
              <a:lum bright="10000" contrast="10000"/>
            </a:blip>
            <a:srcRect t="23529" r="76471" b="52941"/>
            <a:stretch>
              <a:fillRect/>
            </a:stretch>
          </p:blipFill>
          <p:spPr bwMode="auto">
            <a:xfrm>
              <a:off x="4724400" y="3124200"/>
              <a:ext cx="304800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518" name="Picture 100" descr="Z:\Publications\ongoing\nikux\MIR\figures\street\MITstreet_0278.jpg"/>
            <p:cNvPicPr>
              <a:picLocks noChangeAspect="1" noChangeArrowheads="1"/>
            </p:cNvPicPr>
            <p:nvPr/>
          </p:nvPicPr>
          <p:blipFill>
            <a:blip r:embed="rId4" cstate="print">
              <a:lum bright="10000" contrast="10000"/>
            </a:blip>
            <a:srcRect t="47059" r="76471" b="29412"/>
            <a:stretch>
              <a:fillRect/>
            </a:stretch>
          </p:blipFill>
          <p:spPr bwMode="auto">
            <a:xfrm>
              <a:off x="5257800" y="3276600"/>
              <a:ext cx="304800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519" name="Picture 100" descr="Z:\Publications\ongoing\nikux\MIR\figures\street\MITstreet_0278.jpg"/>
            <p:cNvPicPr>
              <a:picLocks noChangeAspect="1" noChangeArrowheads="1"/>
            </p:cNvPicPr>
            <p:nvPr/>
          </p:nvPicPr>
          <p:blipFill>
            <a:blip r:embed="rId4" cstate="print">
              <a:lum bright="10000" contrast="10000"/>
            </a:blip>
            <a:srcRect t="70588" r="76471" b="5882"/>
            <a:stretch>
              <a:fillRect/>
            </a:stretch>
          </p:blipFill>
          <p:spPr bwMode="auto">
            <a:xfrm>
              <a:off x="5181600" y="3581400"/>
              <a:ext cx="304800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520" name="Picture 100" descr="Z:\Publications\ongoing\nikux\MIR\figures\street\MITstreet_0278.jpg"/>
            <p:cNvPicPr>
              <a:picLocks noChangeAspect="1" noChangeArrowheads="1"/>
            </p:cNvPicPr>
            <p:nvPr/>
          </p:nvPicPr>
          <p:blipFill>
            <a:blip r:embed="rId4" cstate="print">
              <a:lum bright="10000" contrast="10000"/>
            </a:blip>
            <a:srcRect l="47059" r="29411" b="76471"/>
            <a:stretch>
              <a:fillRect/>
            </a:stretch>
          </p:blipFill>
          <p:spPr bwMode="auto">
            <a:xfrm>
              <a:off x="4800600" y="3733800"/>
              <a:ext cx="304800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521" name="Picture 100" descr="Z:\Publications\ongoing\nikux\MIR\figures\street\MITstreet_0278.jpg"/>
            <p:cNvPicPr>
              <a:picLocks noChangeAspect="1" noChangeArrowheads="1"/>
            </p:cNvPicPr>
            <p:nvPr/>
          </p:nvPicPr>
          <p:blipFill>
            <a:blip r:embed="rId4" cstate="print">
              <a:lum bright="10000" contrast="10000"/>
            </a:blip>
            <a:srcRect l="23529" r="52941" b="76471"/>
            <a:stretch>
              <a:fillRect/>
            </a:stretch>
          </p:blipFill>
          <p:spPr bwMode="auto">
            <a:xfrm>
              <a:off x="5181600" y="2819400"/>
              <a:ext cx="304800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522" name="Picture 100" descr="Z:\Publications\ongoing\nikux\MIR\figures\street\MITstreet_0278.jpg"/>
            <p:cNvPicPr>
              <a:picLocks noChangeAspect="1" noChangeArrowheads="1"/>
            </p:cNvPicPr>
            <p:nvPr/>
          </p:nvPicPr>
          <p:blipFill>
            <a:blip r:embed="rId4" cstate="print">
              <a:lum bright="10000" contrast="10000"/>
            </a:blip>
            <a:srcRect l="23529" t="23529" r="52941" b="52941"/>
            <a:stretch>
              <a:fillRect/>
            </a:stretch>
          </p:blipFill>
          <p:spPr bwMode="auto">
            <a:xfrm>
              <a:off x="5486400" y="2895600"/>
              <a:ext cx="304800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523" name="Picture 100" descr="Z:\Publications\ongoing\nikux\MIR\figures\street\MITstreet_0278.jpg"/>
            <p:cNvPicPr>
              <a:picLocks noChangeAspect="1" noChangeArrowheads="1"/>
            </p:cNvPicPr>
            <p:nvPr/>
          </p:nvPicPr>
          <p:blipFill>
            <a:blip r:embed="rId4" cstate="print">
              <a:lum bright="10000" contrast="10000"/>
            </a:blip>
            <a:srcRect l="23529" t="47059" r="52941" b="29412"/>
            <a:stretch>
              <a:fillRect/>
            </a:stretch>
          </p:blipFill>
          <p:spPr bwMode="auto">
            <a:xfrm>
              <a:off x="5410200" y="3886200"/>
              <a:ext cx="304800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524" name="Picture 100" descr="Z:\Publications\ongoing\nikux\MIR\figures\street\MITstreet_0278.jpg"/>
            <p:cNvPicPr>
              <a:picLocks noChangeAspect="1" noChangeArrowheads="1"/>
            </p:cNvPicPr>
            <p:nvPr/>
          </p:nvPicPr>
          <p:blipFill>
            <a:blip r:embed="rId4" cstate="print">
              <a:lum bright="10000" contrast="10000"/>
            </a:blip>
            <a:srcRect l="23529" t="70588" r="52941" b="5882"/>
            <a:stretch>
              <a:fillRect/>
            </a:stretch>
          </p:blipFill>
          <p:spPr bwMode="auto">
            <a:xfrm>
              <a:off x="4876800" y="3581400"/>
              <a:ext cx="304800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525" name="Picture 100" descr="Z:\Publications\ongoing\nikux\MIR\figures\street\MITstreet_0278.jpg"/>
            <p:cNvPicPr>
              <a:picLocks noChangeAspect="1" noChangeArrowheads="1"/>
            </p:cNvPicPr>
            <p:nvPr/>
          </p:nvPicPr>
          <p:blipFill>
            <a:blip r:embed="rId4" cstate="print">
              <a:lum bright="10000" contrast="10000"/>
            </a:blip>
            <a:srcRect l="47059" t="23529" r="29411" b="52941"/>
            <a:stretch>
              <a:fillRect/>
            </a:stretch>
          </p:blipFill>
          <p:spPr bwMode="auto">
            <a:xfrm>
              <a:off x="5791200" y="3200400"/>
              <a:ext cx="304800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526" name="Picture 100" descr="Z:\Publications\ongoing\nikux\MIR\figures\street\MITstreet_0278.jpg"/>
            <p:cNvPicPr>
              <a:picLocks noChangeAspect="1" noChangeArrowheads="1"/>
            </p:cNvPicPr>
            <p:nvPr/>
          </p:nvPicPr>
          <p:blipFill>
            <a:blip r:embed="rId4" cstate="print">
              <a:lum bright="10000" contrast="10000"/>
            </a:blip>
            <a:srcRect l="47059" t="47059" r="29411" b="29412"/>
            <a:stretch>
              <a:fillRect/>
            </a:stretch>
          </p:blipFill>
          <p:spPr bwMode="auto">
            <a:xfrm>
              <a:off x="5562600" y="3505200"/>
              <a:ext cx="304800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527" name="Picture 100" descr="Z:\Publications\ongoing\nikux\MIR\figures\street\MITstreet_0278.jpg"/>
            <p:cNvPicPr>
              <a:picLocks noChangeAspect="1" noChangeArrowheads="1"/>
            </p:cNvPicPr>
            <p:nvPr/>
          </p:nvPicPr>
          <p:blipFill>
            <a:blip r:embed="rId4" cstate="print">
              <a:lum bright="10000" contrast="10000"/>
            </a:blip>
            <a:srcRect l="47059" t="70588" r="29411" b="5882"/>
            <a:stretch>
              <a:fillRect/>
            </a:stretch>
          </p:blipFill>
          <p:spPr bwMode="auto">
            <a:xfrm>
              <a:off x="5867400" y="3733800"/>
              <a:ext cx="304800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528" name="Picture 100" descr="Z:\Publications\ongoing\nikux\MIR\figures\street\MITstreet_0278.jpg"/>
            <p:cNvPicPr>
              <a:picLocks noChangeAspect="1" noChangeArrowheads="1"/>
            </p:cNvPicPr>
            <p:nvPr/>
          </p:nvPicPr>
          <p:blipFill>
            <a:blip r:embed="rId4" cstate="print">
              <a:lum bright="10000" contrast="10000"/>
            </a:blip>
            <a:srcRect l="70588" t="23529" r="5883" b="52941"/>
            <a:stretch>
              <a:fillRect/>
            </a:stretch>
          </p:blipFill>
          <p:spPr bwMode="auto">
            <a:xfrm>
              <a:off x="4800600" y="3200400"/>
              <a:ext cx="304800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529" name="Picture 100" descr="Z:\Publications\ongoing\nikux\MIR\figures\street\MITstreet_0278.jpg"/>
            <p:cNvPicPr>
              <a:picLocks noChangeAspect="1" noChangeArrowheads="1"/>
            </p:cNvPicPr>
            <p:nvPr/>
          </p:nvPicPr>
          <p:blipFill>
            <a:blip r:embed="rId4" cstate="print">
              <a:lum bright="10000" contrast="10000"/>
            </a:blip>
            <a:srcRect l="70588" t="47059" r="5883" b="29412"/>
            <a:stretch>
              <a:fillRect/>
            </a:stretch>
          </p:blipFill>
          <p:spPr bwMode="auto">
            <a:xfrm>
              <a:off x="4267200" y="3505200"/>
              <a:ext cx="304800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530" name="Picture 100" descr="Z:\Publications\ongoing\nikux\MIR\figures\street\MITstreet_0278.jpg"/>
            <p:cNvPicPr>
              <a:picLocks noChangeAspect="1" noChangeArrowheads="1"/>
            </p:cNvPicPr>
            <p:nvPr/>
          </p:nvPicPr>
          <p:blipFill>
            <a:blip r:embed="rId4" cstate="print">
              <a:lum bright="10000" contrast="10000"/>
            </a:blip>
            <a:srcRect l="70588" t="70588" r="5883" b="5882"/>
            <a:stretch>
              <a:fillRect/>
            </a:stretch>
          </p:blipFill>
          <p:spPr bwMode="auto">
            <a:xfrm>
              <a:off x="4419600" y="3810000"/>
              <a:ext cx="304800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</p:grpSp>
      <p:pic>
        <p:nvPicPr>
          <p:cNvPr id="531" name="Picture 26" descr="Z:\Publications\ongoing\nikux\MIR-Accepted\figures\Stree_QUals\MITstreet_00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033130" y="4343400"/>
            <a:ext cx="719470" cy="719470"/>
          </a:xfrm>
          <a:prstGeom prst="rect">
            <a:avLst/>
          </a:prstGeom>
          <a:noFill/>
        </p:spPr>
      </p:pic>
      <p:pic>
        <p:nvPicPr>
          <p:cNvPr id="532" name="Picture 27" descr="Z:\Publications\ongoing\nikux\MIR-Accepted\figures\Stree_QUals\MITstreet_002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1785933" y="4343400"/>
            <a:ext cx="719470" cy="719470"/>
          </a:xfrm>
          <a:prstGeom prst="rect">
            <a:avLst/>
          </a:prstGeom>
          <a:noFill/>
        </p:spPr>
      </p:pic>
      <p:pic>
        <p:nvPicPr>
          <p:cNvPr id="533" name="Picture 28" descr="Z:\Publications\ongoing\nikux\MIR-Accepted\figures\Stree_QUals\MITstreet_025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1785933" y="3581400"/>
            <a:ext cx="719470" cy="719470"/>
          </a:xfrm>
          <a:prstGeom prst="rect">
            <a:avLst/>
          </a:prstGeom>
          <a:noFill/>
        </p:spPr>
      </p:pic>
      <p:pic>
        <p:nvPicPr>
          <p:cNvPr id="534" name="Picture 29" descr="Z:\Publications\ongoing\nikux\MIR-Accepted\figures\Stree_QUals\MITstreet_02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033130" y="3581400"/>
            <a:ext cx="719470" cy="719470"/>
          </a:xfrm>
          <a:prstGeom prst="rect">
            <a:avLst/>
          </a:prstGeom>
          <a:noFill/>
        </p:spPr>
      </p:pic>
      <p:pic>
        <p:nvPicPr>
          <p:cNvPr id="76803" name="Picture 3" descr="Z:\Publications\ongoing\nikux\MIR-Accepted\figures\street\MITstreet_022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42984" y="5105399"/>
            <a:ext cx="709615" cy="709615"/>
          </a:xfrm>
          <a:prstGeom prst="rect">
            <a:avLst/>
          </a:prstGeom>
          <a:noFill/>
        </p:spPr>
      </p:pic>
      <p:pic>
        <p:nvPicPr>
          <p:cNvPr id="76804" name="Picture 4" descr="Z:\Publications\ongoing\nikux\MIR-Accepted\figures\street\MITstreet_028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459" y="5105400"/>
            <a:ext cx="709615" cy="709615"/>
          </a:xfrm>
          <a:prstGeom prst="rect">
            <a:avLst/>
          </a:prstGeom>
          <a:noFill/>
        </p:spPr>
      </p:pic>
      <p:pic>
        <p:nvPicPr>
          <p:cNvPr id="541" name="Picture 540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6629400" y="5367349"/>
            <a:ext cx="1676400" cy="29583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roup 115"/>
          <p:cNvGrpSpPr/>
          <p:nvPr/>
        </p:nvGrpSpPr>
        <p:grpSpPr>
          <a:xfrm>
            <a:off x="2590800" y="1905000"/>
            <a:ext cx="2292282" cy="3989680"/>
            <a:chOff x="2895600" y="1981200"/>
            <a:chExt cx="2292282" cy="3989680"/>
          </a:xfrm>
        </p:grpSpPr>
        <p:grpSp>
          <p:nvGrpSpPr>
            <p:cNvPr id="114" name="Group 113"/>
            <p:cNvGrpSpPr/>
            <p:nvPr/>
          </p:nvGrpSpPr>
          <p:grpSpPr>
            <a:xfrm>
              <a:off x="2971800" y="2057400"/>
              <a:ext cx="2216082" cy="3913480"/>
              <a:chOff x="1905000" y="2030120"/>
              <a:chExt cx="2216082" cy="3913480"/>
            </a:xfrm>
          </p:grpSpPr>
          <p:sp>
            <p:nvSpPr>
              <p:cNvPr id="28675" name="Rectangle 2"/>
              <p:cNvSpPr>
                <a:spLocks noChangeArrowheads="1"/>
              </p:cNvSpPr>
              <p:nvPr/>
            </p:nvSpPr>
            <p:spPr bwMode="auto">
              <a:xfrm>
                <a:off x="1905000" y="2030120"/>
                <a:ext cx="2216082" cy="3913480"/>
              </a:xfrm>
              <a:prstGeom prst="rect">
                <a:avLst/>
              </a:prstGeom>
              <a:solidFill>
                <a:srgbClr val="E4E4E4"/>
              </a:solidFill>
              <a:ln w="25400">
                <a:solidFill>
                  <a:srgbClr val="8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78" name="Line 5"/>
              <p:cNvSpPr>
                <a:spLocks noChangeShapeType="1"/>
              </p:cNvSpPr>
              <p:nvPr/>
            </p:nvSpPr>
            <p:spPr bwMode="auto">
              <a:xfrm>
                <a:off x="3472184" y="4381775"/>
                <a:ext cx="345906" cy="1274"/>
              </a:xfrm>
              <a:prstGeom prst="line">
                <a:avLst/>
              </a:prstGeom>
              <a:noFill/>
              <a:ln w="25400">
                <a:solidFill>
                  <a:srgbClr val="8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79" name="Line 6"/>
              <p:cNvSpPr>
                <a:spLocks noChangeShapeType="1"/>
              </p:cNvSpPr>
              <p:nvPr/>
            </p:nvSpPr>
            <p:spPr bwMode="auto">
              <a:xfrm flipH="1">
                <a:off x="3373353" y="4381775"/>
                <a:ext cx="98830" cy="160514"/>
              </a:xfrm>
              <a:prstGeom prst="line">
                <a:avLst/>
              </a:prstGeom>
              <a:noFill/>
              <a:ln w="25400">
                <a:solidFill>
                  <a:srgbClr val="8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80" name="Line 7"/>
              <p:cNvSpPr>
                <a:spLocks noChangeShapeType="1"/>
              </p:cNvSpPr>
              <p:nvPr/>
            </p:nvSpPr>
            <p:spPr bwMode="auto">
              <a:xfrm flipV="1">
                <a:off x="3472184" y="3998325"/>
                <a:ext cx="1300" cy="383449"/>
              </a:xfrm>
              <a:prstGeom prst="line">
                <a:avLst/>
              </a:prstGeom>
              <a:noFill/>
              <a:ln w="25400">
                <a:solidFill>
                  <a:srgbClr val="8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81" name="Line 8"/>
              <p:cNvSpPr>
                <a:spLocks noChangeShapeType="1"/>
              </p:cNvSpPr>
              <p:nvPr/>
            </p:nvSpPr>
            <p:spPr bwMode="auto">
              <a:xfrm>
                <a:off x="3502092" y="5012662"/>
                <a:ext cx="344606" cy="1274"/>
              </a:xfrm>
              <a:prstGeom prst="line">
                <a:avLst/>
              </a:prstGeom>
              <a:noFill/>
              <a:ln w="25400">
                <a:solidFill>
                  <a:srgbClr val="8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82" name="Line 9"/>
              <p:cNvSpPr>
                <a:spLocks noChangeShapeType="1"/>
              </p:cNvSpPr>
              <p:nvPr/>
            </p:nvSpPr>
            <p:spPr bwMode="auto">
              <a:xfrm flipH="1">
                <a:off x="3401962" y="5012662"/>
                <a:ext cx="100130" cy="159240"/>
              </a:xfrm>
              <a:prstGeom prst="line">
                <a:avLst/>
              </a:prstGeom>
              <a:noFill/>
              <a:ln w="25400">
                <a:solidFill>
                  <a:srgbClr val="8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83" name="Line 10"/>
              <p:cNvSpPr>
                <a:spLocks noChangeShapeType="1"/>
              </p:cNvSpPr>
              <p:nvPr/>
            </p:nvSpPr>
            <p:spPr bwMode="auto">
              <a:xfrm flipV="1">
                <a:off x="3502092" y="4626665"/>
                <a:ext cx="1301" cy="385997"/>
              </a:xfrm>
              <a:prstGeom prst="line">
                <a:avLst/>
              </a:prstGeom>
              <a:noFill/>
              <a:ln w="25400">
                <a:solidFill>
                  <a:srgbClr val="8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84" name="Line 11"/>
              <p:cNvSpPr>
                <a:spLocks noChangeShapeType="1"/>
              </p:cNvSpPr>
              <p:nvPr/>
            </p:nvSpPr>
            <p:spPr bwMode="auto">
              <a:xfrm>
                <a:off x="3478685" y="2458156"/>
                <a:ext cx="344606" cy="1274"/>
              </a:xfrm>
              <a:prstGeom prst="line">
                <a:avLst/>
              </a:prstGeom>
              <a:noFill/>
              <a:ln w="25400">
                <a:solidFill>
                  <a:srgbClr val="8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85" name="Line 12"/>
              <p:cNvSpPr>
                <a:spLocks noChangeShapeType="1"/>
              </p:cNvSpPr>
              <p:nvPr/>
            </p:nvSpPr>
            <p:spPr bwMode="auto">
              <a:xfrm flipH="1">
                <a:off x="3379855" y="2458156"/>
                <a:ext cx="98830" cy="160514"/>
              </a:xfrm>
              <a:prstGeom prst="line">
                <a:avLst/>
              </a:prstGeom>
              <a:noFill/>
              <a:ln w="25400">
                <a:solidFill>
                  <a:srgbClr val="8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86" name="Line 13"/>
              <p:cNvSpPr>
                <a:spLocks noChangeShapeType="1"/>
              </p:cNvSpPr>
              <p:nvPr/>
            </p:nvSpPr>
            <p:spPr bwMode="auto">
              <a:xfrm flipV="1">
                <a:off x="3478685" y="2074707"/>
                <a:ext cx="1301" cy="383449"/>
              </a:xfrm>
              <a:prstGeom prst="line">
                <a:avLst/>
              </a:prstGeom>
              <a:noFill/>
              <a:ln w="25400">
                <a:solidFill>
                  <a:srgbClr val="8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87" name="Oval 14"/>
              <p:cNvSpPr>
                <a:spLocks noChangeArrowheads="1"/>
              </p:cNvSpPr>
              <p:nvPr/>
            </p:nvSpPr>
            <p:spPr bwMode="auto">
              <a:xfrm rot="19063957">
                <a:off x="3665943" y="2189360"/>
                <a:ext cx="206764" cy="389819"/>
              </a:xfrm>
              <a:prstGeom prst="ellips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88" name="Line 15"/>
              <p:cNvSpPr>
                <a:spLocks noChangeShapeType="1"/>
              </p:cNvSpPr>
              <p:nvPr/>
            </p:nvSpPr>
            <p:spPr bwMode="auto">
              <a:xfrm>
                <a:off x="3507294" y="3008490"/>
                <a:ext cx="345906" cy="1274"/>
              </a:xfrm>
              <a:prstGeom prst="line">
                <a:avLst/>
              </a:prstGeom>
              <a:noFill/>
              <a:ln w="25400">
                <a:solidFill>
                  <a:srgbClr val="8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89" name="Line 16"/>
              <p:cNvSpPr>
                <a:spLocks noChangeShapeType="1"/>
              </p:cNvSpPr>
              <p:nvPr/>
            </p:nvSpPr>
            <p:spPr bwMode="auto">
              <a:xfrm flipH="1">
                <a:off x="3407164" y="3008490"/>
                <a:ext cx="100130" cy="159240"/>
              </a:xfrm>
              <a:prstGeom prst="line">
                <a:avLst/>
              </a:prstGeom>
              <a:noFill/>
              <a:ln w="25400">
                <a:solidFill>
                  <a:srgbClr val="8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90" name="Line 17"/>
              <p:cNvSpPr>
                <a:spLocks noChangeShapeType="1"/>
              </p:cNvSpPr>
              <p:nvPr/>
            </p:nvSpPr>
            <p:spPr bwMode="auto">
              <a:xfrm flipV="1">
                <a:off x="3507294" y="2622492"/>
                <a:ext cx="1301" cy="385997"/>
              </a:xfrm>
              <a:prstGeom prst="line">
                <a:avLst/>
              </a:prstGeom>
              <a:noFill/>
              <a:ln w="25400">
                <a:solidFill>
                  <a:srgbClr val="8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91" name="Line 18"/>
              <p:cNvSpPr>
                <a:spLocks noChangeShapeType="1"/>
              </p:cNvSpPr>
              <p:nvPr/>
            </p:nvSpPr>
            <p:spPr bwMode="auto">
              <a:xfrm>
                <a:off x="3604823" y="5660790"/>
                <a:ext cx="344606" cy="1274"/>
              </a:xfrm>
              <a:prstGeom prst="line">
                <a:avLst/>
              </a:prstGeom>
              <a:noFill/>
              <a:ln w="25400">
                <a:solidFill>
                  <a:srgbClr val="8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92" name="Line 19"/>
              <p:cNvSpPr>
                <a:spLocks noChangeShapeType="1"/>
              </p:cNvSpPr>
              <p:nvPr/>
            </p:nvSpPr>
            <p:spPr bwMode="auto">
              <a:xfrm flipH="1">
                <a:off x="3504693" y="5660790"/>
                <a:ext cx="100130" cy="160514"/>
              </a:xfrm>
              <a:prstGeom prst="line">
                <a:avLst/>
              </a:prstGeom>
              <a:noFill/>
              <a:ln w="25400">
                <a:solidFill>
                  <a:srgbClr val="8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93" name="Line 20"/>
              <p:cNvSpPr>
                <a:spLocks noChangeShapeType="1"/>
              </p:cNvSpPr>
              <p:nvPr/>
            </p:nvSpPr>
            <p:spPr bwMode="auto">
              <a:xfrm flipV="1">
                <a:off x="3604823" y="5277340"/>
                <a:ext cx="1301" cy="383450"/>
              </a:xfrm>
              <a:prstGeom prst="line">
                <a:avLst/>
              </a:prstGeom>
              <a:noFill/>
              <a:ln w="25400">
                <a:solidFill>
                  <a:srgbClr val="8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94" name="Line 21"/>
              <p:cNvSpPr>
                <a:spLocks noChangeShapeType="1"/>
              </p:cNvSpPr>
              <p:nvPr/>
            </p:nvSpPr>
            <p:spPr bwMode="auto">
              <a:xfrm>
                <a:off x="3507294" y="3707872"/>
                <a:ext cx="345906" cy="1274"/>
              </a:xfrm>
              <a:prstGeom prst="line">
                <a:avLst/>
              </a:prstGeom>
              <a:noFill/>
              <a:ln w="25400">
                <a:solidFill>
                  <a:srgbClr val="8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95" name="Line 22"/>
              <p:cNvSpPr>
                <a:spLocks noChangeShapeType="1"/>
              </p:cNvSpPr>
              <p:nvPr/>
            </p:nvSpPr>
            <p:spPr bwMode="auto">
              <a:xfrm flipH="1">
                <a:off x="3407164" y="3707872"/>
                <a:ext cx="100130" cy="160514"/>
              </a:xfrm>
              <a:prstGeom prst="line">
                <a:avLst/>
              </a:prstGeom>
              <a:noFill/>
              <a:ln w="25400">
                <a:solidFill>
                  <a:srgbClr val="8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96" name="Line 23"/>
              <p:cNvSpPr>
                <a:spLocks noChangeShapeType="1"/>
              </p:cNvSpPr>
              <p:nvPr/>
            </p:nvSpPr>
            <p:spPr bwMode="auto">
              <a:xfrm flipV="1">
                <a:off x="3507294" y="3324422"/>
                <a:ext cx="1301" cy="383450"/>
              </a:xfrm>
              <a:prstGeom prst="line">
                <a:avLst/>
              </a:prstGeom>
              <a:noFill/>
              <a:ln w="25400">
                <a:solidFill>
                  <a:srgbClr val="8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97" name="Oval 24"/>
              <p:cNvSpPr>
                <a:spLocks noChangeArrowheads="1"/>
              </p:cNvSpPr>
              <p:nvPr/>
            </p:nvSpPr>
            <p:spPr bwMode="auto">
              <a:xfrm>
                <a:off x="3387657" y="2152416"/>
                <a:ext cx="278285" cy="271345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8" name="Oval 25"/>
              <p:cNvSpPr>
                <a:spLocks noChangeArrowheads="1"/>
              </p:cNvSpPr>
              <p:nvPr/>
            </p:nvSpPr>
            <p:spPr bwMode="auto">
              <a:xfrm>
                <a:off x="3342144" y="4191961"/>
                <a:ext cx="127439" cy="350327"/>
              </a:xfrm>
              <a:prstGeom prst="ellips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9" name="Oval 26"/>
              <p:cNvSpPr>
                <a:spLocks noChangeArrowheads="1"/>
              </p:cNvSpPr>
              <p:nvPr/>
            </p:nvSpPr>
            <p:spPr bwMode="auto">
              <a:xfrm rot="1964114">
                <a:off x="3581417" y="4855971"/>
                <a:ext cx="118336" cy="350327"/>
              </a:xfrm>
              <a:prstGeom prst="ellipse">
                <a:avLst/>
              </a:prstGeom>
              <a:noFill/>
              <a:ln w="2857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00" name="Oval 27"/>
              <p:cNvSpPr>
                <a:spLocks noChangeArrowheads="1"/>
              </p:cNvSpPr>
              <p:nvPr/>
            </p:nvSpPr>
            <p:spPr bwMode="auto">
              <a:xfrm rot="19693145">
                <a:off x="3405863" y="5348679"/>
                <a:ext cx="166451" cy="35032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01" name="Oval 28"/>
              <p:cNvSpPr>
                <a:spLocks noChangeArrowheads="1"/>
              </p:cNvSpPr>
              <p:nvPr/>
            </p:nvSpPr>
            <p:spPr bwMode="auto">
              <a:xfrm rot="19693145">
                <a:off x="3499492" y="3725707"/>
                <a:ext cx="167752" cy="78983"/>
              </a:xfrm>
              <a:prstGeom prst="ellips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02" name="Oval 29"/>
              <p:cNvSpPr>
                <a:spLocks noChangeArrowheads="1"/>
              </p:cNvSpPr>
              <p:nvPr/>
            </p:nvSpPr>
            <p:spPr bwMode="auto">
              <a:xfrm rot="19693145" flipV="1">
                <a:off x="3586619" y="2891289"/>
                <a:ext cx="167751" cy="117201"/>
              </a:xfrm>
              <a:prstGeom prst="ellips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03" name="Oval 30"/>
              <p:cNvSpPr>
                <a:spLocks noChangeArrowheads="1"/>
              </p:cNvSpPr>
              <p:nvPr/>
            </p:nvSpPr>
            <p:spPr bwMode="auto">
              <a:xfrm rot="19063957">
                <a:off x="3659441" y="4112978"/>
                <a:ext cx="208064" cy="389819"/>
              </a:xfrm>
              <a:prstGeom prst="ellips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04" name="Oval 31"/>
              <p:cNvSpPr>
                <a:spLocks noChangeArrowheads="1"/>
              </p:cNvSpPr>
              <p:nvPr/>
            </p:nvSpPr>
            <p:spPr bwMode="auto">
              <a:xfrm rot="19063957">
                <a:off x="3699753" y="4740043"/>
                <a:ext cx="208064" cy="388546"/>
              </a:xfrm>
              <a:prstGeom prst="ellips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05" name="Oval 32"/>
              <p:cNvSpPr>
                <a:spLocks noChangeArrowheads="1"/>
              </p:cNvSpPr>
              <p:nvPr/>
            </p:nvSpPr>
            <p:spPr bwMode="auto">
              <a:xfrm>
                <a:off x="3427970" y="2696380"/>
                <a:ext cx="278285" cy="272619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06" name="Oval 33"/>
              <p:cNvSpPr>
                <a:spLocks noChangeArrowheads="1"/>
              </p:cNvSpPr>
              <p:nvPr/>
            </p:nvSpPr>
            <p:spPr bwMode="auto">
              <a:xfrm>
                <a:off x="3524199" y="5348679"/>
                <a:ext cx="278285" cy="273893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07" name="Oval 34"/>
              <p:cNvSpPr>
                <a:spLocks noChangeArrowheads="1"/>
              </p:cNvSpPr>
              <p:nvPr/>
            </p:nvSpPr>
            <p:spPr bwMode="auto">
              <a:xfrm rot="19063957">
                <a:off x="3706255" y="3435253"/>
                <a:ext cx="205463" cy="389819"/>
              </a:xfrm>
              <a:prstGeom prst="ellips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9" name="Rectangle 58"/>
            <p:cNvSpPr/>
            <p:nvPr/>
          </p:nvSpPr>
          <p:spPr>
            <a:xfrm>
              <a:off x="2895600" y="1981200"/>
              <a:ext cx="1262164" cy="3849580"/>
            </a:xfrm>
            <a:prstGeom prst="rect">
              <a:avLst/>
            </a:prstGeom>
          </p:spPr>
          <p:txBody>
            <a:bodyPr wrap="square" numCol="1">
              <a:spAutoFit/>
            </a:bodyPr>
            <a:lstStyle/>
            <a:p>
              <a:pPr algn="r">
                <a:lnSpc>
                  <a:spcPct val="300000"/>
                </a:lnSpc>
              </a:pPr>
              <a:r>
                <a:rPr lang="en-US" sz="1400" b="1" dirty="0" smtClean="0"/>
                <a:t>Bedroom </a:t>
              </a:r>
            </a:p>
            <a:p>
              <a:pPr algn="r">
                <a:lnSpc>
                  <a:spcPct val="300000"/>
                </a:lnSpc>
              </a:pPr>
              <a:r>
                <a:rPr lang="en-US" sz="1400" b="1" dirty="0" smtClean="0"/>
                <a:t>Forest </a:t>
              </a:r>
            </a:p>
            <a:p>
              <a:pPr algn="r">
                <a:lnSpc>
                  <a:spcPct val="300000"/>
                </a:lnSpc>
              </a:pPr>
              <a:r>
                <a:rPr lang="en-US" sz="1400" b="1" dirty="0" smtClean="0"/>
                <a:t>Inside city </a:t>
              </a:r>
            </a:p>
            <a:p>
              <a:pPr algn="r">
                <a:lnSpc>
                  <a:spcPct val="300000"/>
                </a:lnSpc>
              </a:pPr>
              <a:r>
                <a:rPr lang="en-US" sz="1400" b="1" dirty="0" smtClean="0"/>
                <a:t>Street </a:t>
              </a:r>
            </a:p>
            <a:p>
              <a:pPr algn="r">
                <a:lnSpc>
                  <a:spcPct val="300000"/>
                </a:lnSpc>
              </a:pPr>
              <a:r>
                <a:rPr lang="en-US" sz="1400" b="1" dirty="0" smtClean="0"/>
                <a:t>Tall building</a:t>
              </a:r>
            </a:p>
            <a:p>
              <a:pPr algn="r">
                <a:lnSpc>
                  <a:spcPct val="300000"/>
                </a:lnSpc>
              </a:pPr>
              <a:r>
                <a:rPr lang="en-US" sz="1400" b="1" dirty="0" smtClean="0"/>
                <a:t>…</a:t>
              </a:r>
            </a:p>
          </p:txBody>
        </p:sp>
      </p:grpSp>
      <p:sp>
        <p:nvSpPr>
          <p:cNvPr id="126" name="Rectangle 4"/>
          <p:cNvSpPr>
            <a:spLocks noChangeArrowheads="1"/>
          </p:cNvSpPr>
          <p:nvPr/>
        </p:nvSpPr>
        <p:spPr bwMode="auto">
          <a:xfrm flipV="1">
            <a:off x="6781800" y="990600"/>
            <a:ext cx="2133600" cy="990600"/>
          </a:xfrm>
          <a:prstGeom prst="rect">
            <a:avLst/>
          </a:prstGeom>
          <a:solidFill>
            <a:srgbClr val="E4E4E4"/>
          </a:solidFill>
          <a:ln w="19050">
            <a:solidFill>
              <a:srgbClr val="800000"/>
            </a:solidFill>
            <a:prstDash val="lg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536203-DF77-4247-8D01-754E84811400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 smtClean="0"/>
              <a:t>Semantic Labeling System</a:t>
            </a:r>
            <a:endParaRPr lang="en-US" dirty="0"/>
          </a:p>
        </p:txBody>
      </p:sp>
      <p:sp>
        <p:nvSpPr>
          <p:cNvPr id="28708" name="Text Box 35"/>
          <p:cNvSpPr txBox="1">
            <a:spLocks noChangeArrowheads="1"/>
          </p:cNvSpPr>
          <p:nvPr/>
        </p:nvSpPr>
        <p:spPr bwMode="auto">
          <a:xfrm>
            <a:off x="838200" y="1457326"/>
            <a:ext cx="16764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0" dirty="0" smtClean="0"/>
              <a:t>Image</a:t>
            </a:r>
            <a:endParaRPr lang="en-US" i="0" dirty="0"/>
          </a:p>
        </p:txBody>
      </p:sp>
      <p:pic>
        <p:nvPicPr>
          <p:cNvPr id="73" name="Picture 100" descr="Z:\Publications\ongoing\nikux\MIR\figures\street\MITstreet_0278.jpg"/>
          <p:cNvPicPr>
            <a:picLocks noChangeAspect="1" noChangeArrowheads="1"/>
          </p:cNvPicPr>
          <p:nvPr/>
        </p:nvPicPr>
        <p:blipFill>
          <a:blip r:embed="rId9" cstate="print">
            <a:lum bright="10000" contrast="10000"/>
          </a:blip>
          <a:srcRect/>
          <a:stretch>
            <a:fillRect/>
          </a:stretch>
        </p:blipFill>
        <p:spPr bwMode="auto">
          <a:xfrm>
            <a:off x="609600" y="1838326"/>
            <a:ext cx="1295400" cy="1295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grpSp>
        <p:nvGrpSpPr>
          <p:cNvPr id="4" name="Group 38"/>
          <p:cNvGrpSpPr/>
          <p:nvPr/>
        </p:nvGrpSpPr>
        <p:grpSpPr>
          <a:xfrm>
            <a:off x="609600" y="3819526"/>
            <a:ext cx="1265203" cy="1055968"/>
            <a:chOff x="4375670" y="2819400"/>
            <a:chExt cx="1588544" cy="1371600"/>
          </a:xfrm>
        </p:grpSpPr>
        <p:pic>
          <p:nvPicPr>
            <p:cNvPr id="94" name="Picture 100" descr="Z:\Publications\ongoing\nikux\MIR\figures\street\MITstreet_0278.jpg"/>
            <p:cNvPicPr>
              <a:picLocks noChangeAspect="1" noChangeArrowheads="1"/>
            </p:cNvPicPr>
            <p:nvPr/>
          </p:nvPicPr>
          <p:blipFill>
            <a:blip r:embed="rId9" cstate="print">
              <a:lum bright="10000" contrast="10000"/>
            </a:blip>
            <a:srcRect l="70588" r="5883" b="76471"/>
            <a:stretch>
              <a:fillRect/>
            </a:stretch>
          </p:blipFill>
          <p:spPr bwMode="auto">
            <a:xfrm>
              <a:off x="4375670" y="3048001"/>
              <a:ext cx="304800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95" name="Picture 100" descr="Z:\Publications\ongoing\nikux\MIR\figures\street\MITstreet_0278.jpg"/>
            <p:cNvPicPr>
              <a:picLocks noChangeAspect="1" noChangeArrowheads="1"/>
            </p:cNvPicPr>
            <p:nvPr/>
          </p:nvPicPr>
          <p:blipFill>
            <a:blip r:embed="rId9" cstate="print">
              <a:lum bright="10000" contrast="10000"/>
            </a:blip>
            <a:srcRect r="76471" b="76471"/>
            <a:stretch>
              <a:fillRect/>
            </a:stretch>
          </p:blipFill>
          <p:spPr bwMode="auto">
            <a:xfrm>
              <a:off x="4572000" y="2819400"/>
              <a:ext cx="304800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96" name="Picture 100" descr="Z:\Publications\ongoing\nikux\MIR\figures\street\MITstreet_0278.jpg"/>
            <p:cNvPicPr>
              <a:picLocks noChangeAspect="1" noChangeArrowheads="1"/>
            </p:cNvPicPr>
            <p:nvPr/>
          </p:nvPicPr>
          <p:blipFill>
            <a:blip r:embed="rId9" cstate="print">
              <a:lum bright="10000" contrast="10000"/>
            </a:blip>
            <a:srcRect t="23529" r="76471" b="52941"/>
            <a:stretch>
              <a:fillRect/>
            </a:stretch>
          </p:blipFill>
          <p:spPr bwMode="auto">
            <a:xfrm>
              <a:off x="4724400" y="3124200"/>
              <a:ext cx="304800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97" name="Picture 100" descr="Z:\Publications\ongoing\nikux\MIR\figures\street\MITstreet_0278.jpg"/>
            <p:cNvPicPr>
              <a:picLocks noChangeAspect="1" noChangeArrowheads="1"/>
            </p:cNvPicPr>
            <p:nvPr/>
          </p:nvPicPr>
          <p:blipFill>
            <a:blip r:embed="rId9" cstate="print">
              <a:lum bright="10000" contrast="10000"/>
            </a:blip>
            <a:srcRect t="47059" r="76471" b="29412"/>
            <a:stretch>
              <a:fillRect/>
            </a:stretch>
          </p:blipFill>
          <p:spPr bwMode="auto">
            <a:xfrm>
              <a:off x="5169944" y="3218063"/>
              <a:ext cx="304800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98" name="Picture 100" descr="Z:\Publications\ongoing\nikux\MIR\figures\street\MITstreet_0278.jpg"/>
            <p:cNvPicPr>
              <a:picLocks noChangeAspect="1" noChangeArrowheads="1"/>
            </p:cNvPicPr>
            <p:nvPr/>
          </p:nvPicPr>
          <p:blipFill>
            <a:blip r:embed="rId9" cstate="print">
              <a:lum bright="10000" contrast="10000"/>
            </a:blip>
            <a:srcRect t="70588" r="76471" b="5882"/>
            <a:stretch>
              <a:fillRect/>
            </a:stretch>
          </p:blipFill>
          <p:spPr bwMode="auto">
            <a:xfrm>
              <a:off x="5181600" y="3581400"/>
              <a:ext cx="304800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99" name="Picture 100" descr="Z:\Publications\ongoing\nikux\MIR\figures\street\MITstreet_0278.jpg"/>
            <p:cNvPicPr>
              <a:picLocks noChangeAspect="1" noChangeArrowheads="1"/>
            </p:cNvPicPr>
            <p:nvPr/>
          </p:nvPicPr>
          <p:blipFill>
            <a:blip r:embed="rId9" cstate="print">
              <a:lum bright="10000" contrast="10000"/>
            </a:blip>
            <a:srcRect l="47059" r="29411" b="76471"/>
            <a:stretch>
              <a:fillRect/>
            </a:stretch>
          </p:blipFill>
          <p:spPr bwMode="auto">
            <a:xfrm>
              <a:off x="4800600" y="3733800"/>
              <a:ext cx="304800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100" name="Picture 100" descr="Z:\Publications\ongoing\nikux\MIR\figures\street\MITstreet_0278.jpg"/>
            <p:cNvPicPr>
              <a:picLocks noChangeAspect="1" noChangeArrowheads="1"/>
            </p:cNvPicPr>
            <p:nvPr/>
          </p:nvPicPr>
          <p:blipFill>
            <a:blip r:embed="rId9" cstate="print">
              <a:lum bright="10000" contrast="10000"/>
            </a:blip>
            <a:srcRect l="23529" r="52941" b="76471"/>
            <a:stretch>
              <a:fillRect/>
            </a:stretch>
          </p:blipFill>
          <p:spPr bwMode="auto">
            <a:xfrm>
              <a:off x="4974155" y="2819400"/>
              <a:ext cx="304800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101" name="Picture 100" descr="Z:\Publications\ongoing\nikux\MIR\figures\street\MITstreet_0278.jpg"/>
            <p:cNvPicPr>
              <a:picLocks noChangeAspect="1" noChangeArrowheads="1"/>
            </p:cNvPicPr>
            <p:nvPr/>
          </p:nvPicPr>
          <p:blipFill>
            <a:blip r:embed="rId9" cstate="print">
              <a:lum bright="10000" contrast="10000"/>
            </a:blip>
            <a:srcRect l="23529" t="23529" r="52941" b="52941"/>
            <a:stretch>
              <a:fillRect/>
            </a:stretch>
          </p:blipFill>
          <p:spPr bwMode="auto">
            <a:xfrm>
              <a:off x="5486400" y="2895600"/>
              <a:ext cx="304800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102" name="Picture 100" descr="Z:\Publications\ongoing\nikux\MIR\figures\street\MITstreet_0278.jpg"/>
            <p:cNvPicPr>
              <a:picLocks noChangeAspect="1" noChangeArrowheads="1"/>
            </p:cNvPicPr>
            <p:nvPr/>
          </p:nvPicPr>
          <p:blipFill>
            <a:blip r:embed="rId9" cstate="print">
              <a:lum bright="10000" contrast="10000"/>
            </a:blip>
            <a:srcRect l="23529" t="47059" r="52941" b="29412"/>
            <a:stretch>
              <a:fillRect/>
            </a:stretch>
          </p:blipFill>
          <p:spPr bwMode="auto">
            <a:xfrm>
              <a:off x="5267838" y="3886200"/>
              <a:ext cx="304800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104" name="Picture 100" descr="Z:\Publications\ongoing\nikux\MIR\figures\street\MITstreet_0278.jpg"/>
            <p:cNvPicPr>
              <a:picLocks noChangeAspect="1" noChangeArrowheads="1"/>
            </p:cNvPicPr>
            <p:nvPr/>
          </p:nvPicPr>
          <p:blipFill>
            <a:blip r:embed="rId9" cstate="print">
              <a:lum bright="10000" contrast="10000"/>
            </a:blip>
            <a:srcRect l="23529" t="70588" r="52941" b="5882"/>
            <a:stretch>
              <a:fillRect/>
            </a:stretch>
          </p:blipFill>
          <p:spPr bwMode="auto">
            <a:xfrm>
              <a:off x="4876800" y="3581400"/>
              <a:ext cx="304800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105" name="Picture 100" descr="Z:\Publications\ongoing\nikux\MIR\figures\street\MITstreet_0278.jpg"/>
            <p:cNvPicPr>
              <a:picLocks noChangeAspect="1" noChangeArrowheads="1"/>
            </p:cNvPicPr>
            <p:nvPr/>
          </p:nvPicPr>
          <p:blipFill>
            <a:blip r:embed="rId9" cstate="print">
              <a:lum bright="10000" contrast="10000"/>
            </a:blip>
            <a:srcRect l="47059" t="23529" r="29411" b="52941"/>
            <a:stretch>
              <a:fillRect/>
            </a:stretch>
          </p:blipFill>
          <p:spPr bwMode="auto">
            <a:xfrm>
              <a:off x="5648298" y="3118397"/>
              <a:ext cx="304800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108" name="Picture 100" descr="Z:\Publications\ongoing\nikux\MIR\figures\street\MITstreet_0278.jpg"/>
            <p:cNvPicPr>
              <a:picLocks noChangeAspect="1" noChangeArrowheads="1"/>
            </p:cNvPicPr>
            <p:nvPr/>
          </p:nvPicPr>
          <p:blipFill>
            <a:blip r:embed="rId9" cstate="print">
              <a:lum bright="10000" contrast="10000"/>
            </a:blip>
            <a:srcRect l="47059" t="47059" r="29411" b="29412"/>
            <a:stretch>
              <a:fillRect/>
            </a:stretch>
          </p:blipFill>
          <p:spPr bwMode="auto">
            <a:xfrm>
              <a:off x="5562600" y="3505200"/>
              <a:ext cx="304800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109" name="Picture 100" descr="Z:\Publications\ongoing\nikux\MIR\figures\street\MITstreet_0278.jpg"/>
            <p:cNvPicPr>
              <a:picLocks noChangeAspect="1" noChangeArrowheads="1"/>
            </p:cNvPicPr>
            <p:nvPr/>
          </p:nvPicPr>
          <p:blipFill>
            <a:blip r:embed="rId9" cstate="print">
              <a:lum bright="10000" contrast="10000"/>
            </a:blip>
            <a:srcRect l="47059" t="70588" r="29411" b="5882"/>
            <a:stretch>
              <a:fillRect/>
            </a:stretch>
          </p:blipFill>
          <p:spPr bwMode="auto">
            <a:xfrm>
              <a:off x="5659414" y="3733800"/>
              <a:ext cx="304800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110" name="Picture 100" descr="Z:\Publications\ongoing\nikux\MIR\figures\street\MITstreet_0278.jpg"/>
            <p:cNvPicPr>
              <a:picLocks noChangeAspect="1" noChangeArrowheads="1"/>
            </p:cNvPicPr>
            <p:nvPr/>
          </p:nvPicPr>
          <p:blipFill>
            <a:blip r:embed="rId9" cstate="print">
              <a:lum bright="10000" contrast="10000"/>
            </a:blip>
            <a:srcRect l="70588" t="23529" r="5883" b="52941"/>
            <a:stretch>
              <a:fillRect/>
            </a:stretch>
          </p:blipFill>
          <p:spPr bwMode="auto">
            <a:xfrm>
              <a:off x="4800600" y="3200400"/>
              <a:ext cx="304800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111" name="Picture 100" descr="Z:\Publications\ongoing\nikux\MIR\figures\street\MITstreet_0278.jpg"/>
            <p:cNvPicPr>
              <a:picLocks noChangeAspect="1" noChangeArrowheads="1"/>
            </p:cNvPicPr>
            <p:nvPr/>
          </p:nvPicPr>
          <p:blipFill>
            <a:blip r:embed="rId9" cstate="print">
              <a:lum bright="10000" contrast="10000"/>
            </a:blip>
            <a:srcRect l="70588" t="47059" r="5883" b="29412"/>
            <a:stretch>
              <a:fillRect/>
            </a:stretch>
          </p:blipFill>
          <p:spPr bwMode="auto">
            <a:xfrm>
              <a:off x="4473563" y="3505201"/>
              <a:ext cx="304800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112" name="Picture 100" descr="Z:\Publications\ongoing\nikux\MIR\figures\street\MITstreet_0278.jpg"/>
            <p:cNvPicPr>
              <a:picLocks noChangeAspect="1" noChangeArrowheads="1"/>
            </p:cNvPicPr>
            <p:nvPr/>
          </p:nvPicPr>
          <p:blipFill>
            <a:blip r:embed="rId9" cstate="print">
              <a:lum bright="10000" contrast="10000"/>
            </a:blip>
            <a:srcRect l="70588" t="70588" r="5883" b="5882"/>
            <a:stretch>
              <a:fillRect/>
            </a:stretch>
          </p:blipFill>
          <p:spPr bwMode="auto">
            <a:xfrm>
              <a:off x="4669351" y="3810000"/>
              <a:ext cx="304800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</p:grpSp>
      <p:cxnSp>
        <p:nvCxnSpPr>
          <p:cNvPr id="115" name="Straight Arrow Connector 114"/>
          <p:cNvCxnSpPr/>
          <p:nvPr/>
        </p:nvCxnSpPr>
        <p:spPr bwMode="auto">
          <a:xfrm rot="5400000">
            <a:off x="915194" y="3437732"/>
            <a:ext cx="6096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7" name="Elbow Connector 116"/>
          <p:cNvCxnSpPr/>
          <p:nvPr/>
        </p:nvCxnSpPr>
        <p:spPr bwMode="auto">
          <a:xfrm>
            <a:off x="1219200" y="4962526"/>
            <a:ext cx="1447800" cy="600074"/>
          </a:xfrm>
          <a:prstGeom prst="bentConnector3">
            <a:avLst>
              <a:gd name="adj1" fmla="val -658"/>
            </a:avLst>
          </a:prstGeom>
          <a:solidFill>
            <a:schemeClr val="accent1"/>
          </a:solidFill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712" name="Text Box 45"/>
          <p:cNvSpPr txBox="1">
            <a:spLocks noChangeArrowheads="1"/>
          </p:cNvSpPr>
          <p:nvPr/>
        </p:nvSpPr>
        <p:spPr bwMode="auto">
          <a:xfrm>
            <a:off x="5391556" y="1752600"/>
            <a:ext cx="1314044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i="0" dirty="0" smtClean="0">
                <a:solidFill>
                  <a:srgbClr val="990000"/>
                </a:solidFill>
              </a:rPr>
              <a:t>Likelihoods</a:t>
            </a:r>
            <a:endParaRPr lang="en-US" sz="1400" b="1" i="0" dirty="0">
              <a:solidFill>
                <a:srgbClr val="990000"/>
              </a:solidFill>
            </a:endParaRPr>
          </a:p>
        </p:txBody>
      </p:sp>
      <p:sp>
        <p:nvSpPr>
          <p:cNvPr id="28709" name="Text Box 36"/>
          <p:cNvSpPr txBox="1">
            <a:spLocks noChangeArrowheads="1"/>
          </p:cNvSpPr>
          <p:nvPr/>
        </p:nvSpPr>
        <p:spPr bwMode="auto">
          <a:xfrm>
            <a:off x="2819400" y="1524000"/>
            <a:ext cx="1952828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en-US" sz="1400" b="1" i="0" dirty="0">
              <a:solidFill>
                <a:srgbClr val="990000"/>
              </a:solidFill>
            </a:endParaRPr>
          </a:p>
        </p:txBody>
      </p:sp>
      <p:grpSp>
        <p:nvGrpSpPr>
          <p:cNvPr id="6" name="Group 78"/>
          <p:cNvGrpSpPr/>
          <p:nvPr/>
        </p:nvGrpSpPr>
        <p:grpSpPr>
          <a:xfrm>
            <a:off x="5181600" y="2335860"/>
            <a:ext cx="259404" cy="3301999"/>
            <a:chOff x="5105400" y="1752600"/>
            <a:chExt cx="914400" cy="4114800"/>
          </a:xfrm>
        </p:grpSpPr>
        <p:sp>
          <p:nvSpPr>
            <p:cNvPr id="28714" name="Line 61"/>
            <p:cNvSpPr>
              <a:spLocks noChangeShapeType="1"/>
            </p:cNvSpPr>
            <p:nvPr/>
          </p:nvSpPr>
          <p:spPr bwMode="auto">
            <a:xfrm>
              <a:off x="5105400" y="1752600"/>
              <a:ext cx="914400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5" name="Line 62"/>
            <p:cNvSpPr>
              <a:spLocks noChangeShapeType="1"/>
            </p:cNvSpPr>
            <p:nvPr/>
          </p:nvSpPr>
          <p:spPr bwMode="auto">
            <a:xfrm>
              <a:off x="5105400" y="2590800"/>
              <a:ext cx="914400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6" name="Line 63"/>
            <p:cNvSpPr>
              <a:spLocks noChangeShapeType="1"/>
            </p:cNvSpPr>
            <p:nvPr/>
          </p:nvSpPr>
          <p:spPr bwMode="auto">
            <a:xfrm>
              <a:off x="5105400" y="3429000"/>
              <a:ext cx="914400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7" name="Line 64"/>
            <p:cNvSpPr>
              <a:spLocks noChangeShapeType="1"/>
            </p:cNvSpPr>
            <p:nvPr/>
          </p:nvSpPr>
          <p:spPr bwMode="auto">
            <a:xfrm>
              <a:off x="5105400" y="4267200"/>
              <a:ext cx="914400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8" name="Line 65"/>
            <p:cNvSpPr>
              <a:spLocks noChangeShapeType="1"/>
            </p:cNvSpPr>
            <p:nvPr/>
          </p:nvSpPr>
          <p:spPr bwMode="auto">
            <a:xfrm>
              <a:off x="5105400" y="5029200"/>
              <a:ext cx="914400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9" name="Line 66"/>
            <p:cNvSpPr>
              <a:spLocks noChangeShapeType="1"/>
            </p:cNvSpPr>
            <p:nvPr/>
          </p:nvSpPr>
          <p:spPr bwMode="auto">
            <a:xfrm>
              <a:off x="5105400" y="5867400"/>
              <a:ext cx="914400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722" name="Text Box 69"/>
          <p:cNvSpPr txBox="1">
            <a:spLocks noChangeArrowheads="1"/>
          </p:cNvSpPr>
          <p:nvPr/>
        </p:nvSpPr>
        <p:spPr bwMode="auto">
          <a:xfrm>
            <a:off x="5833196" y="4109156"/>
            <a:ext cx="624192" cy="29427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.</a:t>
            </a:r>
          </a:p>
        </p:txBody>
      </p:sp>
      <p:sp>
        <p:nvSpPr>
          <p:cNvPr id="28723" name="Text Box 70"/>
          <p:cNvSpPr txBox="1">
            <a:spLocks noChangeArrowheads="1"/>
          </p:cNvSpPr>
          <p:nvPr/>
        </p:nvSpPr>
        <p:spPr bwMode="auto">
          <a:xfrm>
            <a:off x="5833196" y="4781785"/>
            <a:ext cx="624192" cy="29427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. </a:t>
            </a:r>
          </a:p>
        </p:txBody>
      </p:sp>
      <p:sp>
        <p:nvSpPr>
          <p:cNvPr id="71" name="Text Box 45"/>
          <p:cNvSpPr txBox="1">
            <a:spLocks noChangeArrowheads="1"/>
          </p:cNvSpPr>
          <p:nvPr/>
        </p:nvSpPr>
        <p:spPr bwMode="auto">
          <a:xfrm>
            <a:off x="7010400" y="990600"/>
            <a:ext cx="1485750" cy="5232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i="0" dirty="0" smtClean="0">
                <a:solidFill>
                  <a:srgbClr val="990000"/>
                </a:solidFill>
              </a:rPr>
              <a:t>Posterior Probabilities</a:t>
            </a:r>
            <a:endParaRPr lang="en-US" sz="1400" b="1" i="0" dirty="0">
              <a:solidFill>
                <a:srgbClr val="990000"/>
              </a:solidFill>
            </a:endParaRPr>
          </a:p>
        </p:txBody>
      </p:sp>
      <p:sp>
        <p:nvSpPr>
          <p:cNvPr id="74" name="Text Box 69"/>
          <p:cNvSpPr txBox="1">
            <a:spLocks noChangeArrowheads="1"/>
          </p:cNvSpPr>
          <p:nvPr/>
        </p:nvSpPr>
        <p:spPr bwMode="auto">
          <a:xfrm>
            <a:off x="7529208" y="4109156"/>
            <a:ext cx="62419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.</a:t>
            </a:r>
          </a:p>
        </p:txBody>
      </p:sp>
      <p:sp>
        <p:nvSpPr>
          <p:cNvPr id="75" name="Text Box 70"/>
          <p:cNvSpPr txBox="1">
            <a:spLocks noChangeArrowheads="1"/>
          </p:cNvSpPr>
          <p:nvPr/>
        </p:nvSpPr>
        <p:spPr bwMode="auto">
          <a:xfrm>
            <a:off x="7529208" y="4781785"/>
            <a:ext cx="62419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. </a:t>
            </a:r>
          </a:p>
        </p:txBody>
      </p:sp>
      <p:pic>
        <p:nvPicPr>
          <p:cNvPr id="76" name="Picture 75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7732695" y="2274712"/>
            <a:ext cx="217219" cy="141864"/>
          </a:xfrm>
          <a:prstGeom prst="rect">
            <a:avLst/>
          </a:prstGeom>
          <a:noFill/>
        </p:spPr>
      </p:pic>
      <p:pic>
        <p:nvPicPr>
          <p:cNvPr id="77" name="Picture 76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7732695" y="2947748"/>
            <a:ext cx="217219" cy="141864"/>
          </a:xfrm>
          <a:prstGeom prst="rect">
            <a:avLst/>
          </a:prstGeom>
          <a:noFill/>
        </p:spPr>
      </p:pic>
      <p:grpSp>
        <p:nvGrpSpPr>
          <p:cNvPr id="7" name="Group 79"/>
          <p:cNvGrpSpPr/>
          <p:nvPr/>
        </p:nvGrpSpPr>
        <p:grpSpPr>
          <a:xfrm>
            <a:off x="6524017" y="2335860"/>
            <a:ext cx="344671" cy="3301999"/>
            <a:chOff x="5105400" y="1752600"/>
            <a:chExt cx="914400" cy="4114800"/>
          </a:xfrm>
        </p:grpSpPr>
        <p:sp>
          <p:nvSpPr>
            <p:cNvPr id="81" name="Line 61"/>
            <p:cNvSpPr>
              <a:spLocks noChangeShapeType="1"/>
            </p:cNvSpPr>
            <p:nvPr/>
          </p:nvSpPr>
          <p:spPr bwMode="auto">
            <a:xfrm>
              <a:off x="5105400" y="1752600"/>
              <a:ext cx="914400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Line 62"/>
            <p:cNvSpPr>
              <a:spLocks noChangeShapeType="1"/>
            </p:cNvSpPr>
            <p:nvPr/>
          </p:nvSpPr>
          <p:spPr bwMode="auto">
            <a:xfrm>
              <a:off x="5105400" y="2590800"/>
              <a:ext cx="914400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63"/>
            <p:cNvSpPr>
              <a:spLocks noChangeShapeType="1"/>
            </p:cNvSpPr>
            <p:nvPr/>
          </p:nvSpPr>
          <p:spPr bwMode="auto">
            <a:xfrm>
              <a:off x="5105400" y="3429000"/>
              <a:ext cx="914400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64"/>
            <p:cNvSpPr>
              <a:spLocks noChangeShapeType="1"/>
            </p:cNvSpPr>
            <p:nvPr/>
          </p:nvSpPr>
          <p:spPr bwMode="auto">
            <a:xfrm>
              <a:off x="5105400" y="4267200"/>
              <a:ext cx="914400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Line 65"/>
            <p:cNvSpPr>
              <a:spLocks noChangeShapeType="1"/>
            </p:cNvSpPr>
            <p:nvPr/>
          </p:nvSpPr>
          <p:spPr bwMode="auto">
            <a:xfrm>
              <a:off x="5105400" y="5029200"/>
              <a:ext cx="914400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Line 66"/>
            <p:cNvSpPr>
              <a:spLocks noChangeShapeType="1"/>
            </p:cNvSpPr>
            <p:nvPr/>
          </p:nvSpPr>
          <p:spPr bwMode="auto">
            <a:xfrm>
              <a:off x="5105400" y="5867400"/>
              <a:ext cx="914400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87" name="Picture 86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5896031" y="2275120"/>
            <a:ext cx="207232" cy="141863"/>
          </a:xfrm>
          <a:prstGeom prst="rect">
            <a:avLst/>
          </a:prstGeom>
          <a:noFill/>
        </p:spPr>
      </p:pic>
      <p:pic>
        <p:nvPicPr>
          <p:cNvPr id="88" name="Picture 87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5886459" y="2948155"/>
            <a:ext cx="217219" cy="141864"/>
          </a:xfrm>
          <a:prstGeom prst="rect">
            <a:avLst/>
          </a:prstGeom>
          <a:noFill/>
        </p:spPr>
      </p:pic>
      <p:sp>
        <p:nvSpPr>
          <p:cNvPr id="103" name="Text Box 38"/>
          <p:cNvSpPr txBox="1">
            <a:spLocks noChangeArrowheads="1"/>
          </p:cNvSpPr>
          <p:nvPr/>
        </p:nvSpPr>
        <p:spPr bwMode="auto">
          <a:xfrm>
            <a:off x="1295400" y="5038726"/>
            <a:ext cx="1676400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i="0" dirty="0" smtClean="0"/>
              <a:t>Likelihood under </a:t>
            </a:r>
            <a:r>
              <a:rPr lang="en-US" sz="1200" b="1" i="0" dirty="0"/>
              <a:t>various models</a:t>
            </a:r>
          </a:p>
        </p:txBody>
      </p:sp>
      <p:sp>
        <p:nvSpPr>
          <p:cNvPr id="106" name="Text Box 36"/>
          <p:cNvSpPr txBox="1">
            <a:spLocks noChangeArrowheads="1"/>
          </p:cNvSpPr>
          <p:nvPr/>
        </p:nvSpPr>
        <p:spPr bwMode="auto">
          <a:xfrm>
            <a:off x="3810000" y="1066800"/>
            <a:ext cx="1295400" cy="95410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i="0" dirty="0" smtClean="0">
                <a:solidFill>
                  <a:srgbClr val="990000"/>
                </a:solidFill>
              </a:rPr>
              <a:t>Appearance based concept models. </a:t>
            </a:r>
            <a:endParaRPr lang="en-US" sz="1400" b="1" i="0" dirty="0">
              <a:solidFill>
                <a:srgbClr val="990000"/>
              </a:solidFill>
            </a:endParaRPr>
          </a:p>
        </p:txBody>
      </p:sp>
      <p:sp>
        <p:nvSpPr>
          <p:cNvPr id="113" name="Text Box 45"/>
          <p:cNvSpPr txBox="1">
            <a:spLocks noChangeArrowheads="1"/>
          </p:cNvSpPr>
          <p:nvPr/>
        </p:nvSpPr>
        <p:spPr bwMode="auto">
          <a:xfrm>
            <a:off x="2743200" y="1600200"/>
            <a:ext cx="1161644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i="0" dirty="0" smtClean="0">
                <a:solidFill>
                  <a:srgbClr val="990000"/>
                </a:solidFill>
              </a:rPr>
              <a:t>Concepts</a:t>
            </a:r>
            <a:endParaRPr lang="en-US" sz="1400" b="1" i="0" dirty="0">
              <a:solidFill>
                <a:srgbClr val="990000"/>
              </a:solidFill>
            </a:endParaRPr>
          </a:p>
        </p:txBody>
      </p:sp>
      <p:pic>
        <p:nvPicPr>
          <p:cNvPr id="120" name="Picture 119" descr="txp_fig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6858000" y="1600200"/>
            <a:ext cx="1804617" cy="290677"/>
          </a:xfrm>
          <a:prstGeom prst="rect">
            <a:avLst/>
          </a:prstGeom>
          <a:noFill/>
        </p:spPr>
      </p:pic>
      <p:pic>
        <p:nvPicPr>
          <p:cNvPr id="123" name="Picture 122" descr="txp_fig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5867311" y="5629978"/>
            <a:ext cx="237192" cy="144811"/>
          </a:xfrm>
          <a:prstGeom prst="rect">
            <a:avLst/>
          </a:prstGeom>
          <a:noFill/>
        </p:spPr>
      </p:pic>
      <p:pic>
        <p:nvPicPr>
          <p:cNvPr id="124" name="Picture 123" descr="txp_fig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7723550" y="5632055"/>
            <a:ext cx="237193" cy="14481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 Image Representation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F00A7D-EED9-415A-BBAE-CC95195CB6A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grpSp>
        <p:nvGrpSpPr>
          <p:cNvPr id="3" name="Group 226"/>
          <p:cNvGrpSpPr>
            <a:grpSpLocks/>
          </p:cNvGrpSpPr>
          <p:nvPr/>
        </p:nvGrpSpPr>
        <p:grpSpPr bwMode="auto">
          <a:xfrm>
            <a:off x="6324600" y="2667000"/>
            <a:ext cx="250825" cy="152400"/>
            <a:chOff x="4203" y="1728"/>
            <a:chExt cx="144" cy="96"/>
          </a:xfrm>
        </p:grpSpPr>
        <p:sp>
          <p:nvSpPr>
            <p:cNvPr id="10" name="Line 200"/>
            <p:cNvSpPr>
              <a:spLocks noChangeShapeType="1"/>
            </p:cNvSpPr>
            <p:nvPr/>
          </p:nvSpPr>
          <p:spPr bwMode="auto">
            <a:xfrm>
              <a:off x="4203" y="1728"/>
              <a:ext cx="144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201"/>
            <p:cNvSpPr>
              <a:spLocks noChangeShapeType="1"/>
            </p:cNvSpPr>
            <p:nvPr/>
          </p:nvSpPr>
          <p:spPr bwMode="auto">
            <a:xfrm>
              <a:off x="4203" y="1776"/>
              <a:ext cx="144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202"/>
            <p:cNvSpPr>
              <a:spLocks noChangeShapeType="1"/>
            </p:cNvSpPr>
            <p:nvPr/>
          </p:nvSpPr>
          <p:spPr bwMode="auto">
            <a:xfrm>
              <a:off x="4203" y="1824"/>
              <a:ext cx="144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20"/>
          <p:cNvGrpSpPr/>
          <p:nvPr/>
        </p:nvGrpSpPr>
        <p:grpSpPr>
          <a:xfrm>
            <a:off x="6453872" y="1524000"/>
            <a:ext cx="2613930" cy="2716886"/>
            <a:chOff x="5899616" y="2208324"/>
            <a:chExt cx="1989012" cy="1976750"/>
          </a:xfrm>
        </p:grpSpPr>
        <p:sp>
          <p:nvSpPr>
            <p:cNvPr id="5" name="Line 193"/>
            <p:cNvSpPr>
              <a:spLocks noChangeShapeType="1"/>
            </p:cNvSpPr>
            <p:nvPr/>
          </p:nvSpPr>
          <p:spPr bwMode="auto">
            <a:xfrm flipV="1">
              <a:off x="6537325" y="3354037"/>
              <a:ext cx="1332527" cy="6701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194"/>
            <p:cNvSpPr>
              <a:spLocks noChangeShapeType="1"/>
            </p:cNvSpPr>
            <p:nvPr/>
          </p:nvSpPr>
          <p:spPr bwMode="auto">
            <a:xfrm flipH="1">
              <a:off x="5899616" y="3360739"/>
              <a:ext cx="637709" cy="631514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195"/>
            <p:cNvSpPr>
              <a:spLocks noChangeShapeType="1"/>
            </p:cNvSpPr>
            <p:nvPr/>
          </p:nvSpPr>
          <p:spPr bwMode="auto">
            <a:xfrm flipH="1" flipV="1">
              <a:off x="6534916" y="2208324"/>
              <a:ext cx="2409" cy="1152411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203"/>
            <p:cNvSpPr>
              <a:spLocks/>
            </p:cNvSpPr>
            <p:nvPr/>
          </p:nvSpPr>
          <p:spPr bwMode="auto">
            <a:xfrm>
              <a:off x="6019800" y="2438400"/>
              <a:ext cx="1676400" cy="1447800"/>
            </a:xfrm>
            <a:custGeom>
              <a:avLst/>
              <a:gdLst>
                <a:gd name="T0" fmla="*/ 288 w 960"/>
                <a:gd name="T1" fmla="*/ 0 h 912"/>
                <a:gd name="T2" fmla="*/ 0 w 960"/>
                <a:gd name="T3" fmla="*/ 912 h 912"/>
                <a:gd name="T4" fmla="*/ 960 w 960"/>
                <a:gd name="T5" fmla="*/ 576 h 912"/>
                <a:gd name="T6" fmla="*/ 288 w 960"/>
                <a:gd name="T7" fmla="*/ 0 h 9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0"/>
                <a:gd name="T13" fmla="*/ 0 h 912"/>
                <a:gd name="T14" fmla="*/ 960 w 960"/>
                <a:gd name="T15" fmla="*/ 912 h 9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0" h="912">
                  <a:moveTo>
                    <a:pt x="288" y="0"/>
                  </a:moveTo>
                  <a:lnTo>
                    <a:pt x="0" y="912"/>
                  </a:lnTo>
                  <a:lnTo>
                    <a:pt x="960" y="576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0070C0">
                <a:alpha val="59999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 Box 204"/>
            <p:cNvSpPr txBox="1">
              <a:spLocks noChangeArrowheads="1"/>
            </p:cNvSpPr>
            <p:nvPr/>
          </p:nvSpPr>
          <p:spPr bwMode="auto">
            <a:xfrm>
              <a:off x="6520726" y="3329535"/>
              <a:ext cx="334962" cy="2687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solidFill>
                    <a:srgbClr val="800000"/>
                  </a:solidFill>
                </a:rPr>
                <a:t>x</a:t>
              </a:r>
            </a:p>
          </p:txBody>
        </p:sp>
        <p:sp>
          <p:nvSpPr>
            <p:cNvPr id="15" name="Text Box 205"/>
            <p:cNvSpPr txBox="1">
              <a:spLocks noChangeArrowheads="1"/>
            </p:cNvSpPr>
            <p:nvPr/>
          </p:nvSpPr>
          <p:spPr bwMode="auto">
            <a:xfrm>
              <a:off x="6518114" y="2208324"/>
              <a:ext cx="616739" cy="31350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100" b="1" i="0" dirty="0" smtClean="0">
                  <a:solidFill>
                    <a:srgbClr val="990000"/>
                  </a:solidFill>
                  <a:ea typeface="宋体" pitchFamily="-111" charset="-122"/>
                </a:rPr>
                <a:t>Concept 1</a:t>
              </a:r>
              <a:endParaRPr lang="en-US" sz="1100" b="1" i="0" dirty="0">
                <a:solidFill>
                  <a:srgbClr val="990000"/>
                </a:solidFill>
                <a:ea typeface="宋体" pitchFamily="-111" charset="-122"/>
              </a:endParaRPr>
            </a:p>
          </p:txBody>
        </p:sp>
        <p:sp>
          <p:nvSpPr>
            <p:cNvPr id="16" name="Text Box 206"/>
            <p:cNvSpPr txBox="1">
              <a:spLocks noChangeArrowheads="1"/>
            </p:cNvSpPr>
            <p:nvPr/>
          </p:nvSpPr>
          <p:spPr bwMode="auto">
            <a:xfrm>
              <a:off x="5958152" y="3871570"/>
              <a:ext cx="654855" cy="31350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100" b="1" i="0" dirty="0" smtClean="0">
                  <a:solidFill>
                    <a:srgbClr val="990000"/>
                  </a:solidFill>
                  <a:ea typeface="宋体" pitchFamily="-111" charset="-122"/>
                </a:rPr>
                <a:t>Concept …</a:t>
              </a:r>
              <a:endParaRPr lang="en-US" sz="1100" b="1" i="0" dirty="0">
                <a:solidFill>
                  <a:srgbClr val="990000"/>
                </a:solidFill>
                <a:ea typeface="宋体" pitchFamily="-111" charset="-122"/>
              </a:endParaRPr>
            </a:p>
          </p:txBody>
        </p:sp>
        <p:sp>
          <p:nvSpPr>
            <p:cNvPr id="17" name="Text Box 207"/>
            <p:cNvSpPr txBox="1">
              <a:spLocks noChangeArrowheads="1"/>
            </p:cNvSpPr>
            <p:nvPr/>
          </p:nvSpPr>
          <p:spPr bwMode="auto">
            <a:xfrm>
              <a:off x="7308801" y="3428038"/>
              <a:ext cx="579827" cy="31350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100" b="1" i="0" dirty="0" smtClean="0">
                  <a:solidFill>
                    <a:srgbClr val="990000"/>
                  </a:solidFill>
                  <a:ea typeface="宋体" pitchFamily="-111" charset="-122"/>
                </a:rPr>
                <a:t>Concept L</a:t>
              </a:r>
              <a:endParaRPr lang="en-US" sz="1100" b="1" i="0" dirty="0">
                <a:solidFill>
                  <a:srgbClr val="990000"/>
                </a:solidFill>
                <a:ea typeface="宋体" pitchFamily="-111" charset="-122"/>
              </a:endParaRPr>
            </a:p>
          </p:txBody>
        </p:sp>
      </p:grpSp>
      <p:sp>
        <p:nvSpPr>
          <p:cNvPr id="20" name="Text Box 225"/>
          <p:cNvSpPr txBox="1">
            <a:spLocks noChangeArrowheads="1"/>
          </p:cNvSpPr>
          <p:nvPr/>
        </p:nvSpPr>
        <p:spPr bwMode="auto">
          <a:xfrm>
            <a:off x="7467600" y="4495800"/>
            <a:ext cx="1371600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i="0" dirty="0" smtClean="0">
                <a:solidFill>
                  <a:srgbClr val="990000"/>
                </a:solidFill>
                <a:ea typeface="宋体" pitchFamily="-111" charset="-122"/>
              </a:rPr>
              <a:t>Semantic Space</a:t>
            </a:r>
            <a:endParaRPr lang="en-US" sz="2000" b="1" i="0" dirty="0">
              <a:solidFill>
                <a:srgbClr val="990000"/>
              </a:solidFill>
              <a:ea typeface="宋体" pitchFamily="-111" charset="-122"/>
            </a:endParaRPr>
          </a:p>
        </p:txBody>
      </p:sp>
      <p:pic>
        <p:nvPicPr>
          <p:cNvPr id="24" name="Picture 23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7924800" y="3955050"/>
            <a:ext cx="457200" cy="347294"/>
          </a:xfrm>
          <a:prstGeom prst="rect">
            <a:avLst/>
          </a:prstGeom>
          <a:noFill/>
        </p:spPr>
      </p:pic>
      <p:grpSp>
        <p:nvGrpSpPr>
          <p:cNvPr id="9" name="Group 95"/>
          <p:cNvGrpSpPr/>
          <p:nvPr/>
        </p:nvGrpSpPr>
        <p:grpSpPr>
          <a:xfrm>
            <a:off x="2916062" y="5334000"/>
            <a:ext cx="2876550" cy="685800"/>
            <a:chOff x="3048000" y="5333999"/>
            <a:chExt cx="2876550" cy="685800"/>
          </a:xfrm>
        </p:grpSpPr>
        <p:sp>
          <p:nvSpPr>
            <p:cNvPr id="37" name="Rectangle 4"/>
            <p:cNvSpPr>
              <a:spLocks noChangeArrowheads="1"/>
            </p:cNvSpPr>
            <p:nvPr/>
          </p:nvSpPr>
          <p:spPr bwMode="auto">
            <a:xfrm flipV="1">
              <a:off x="3048000" y="5333999"/>
              <a:ext cx="2876550" cy="685800"/>
            </a:xfrm>
            <a:prstGeom prst="rect">
              <a:avLst/>
            </a:prstGeom>
            <a:solidFill>
              <a:srgbClr val="E4E4E4"/>
            </a:solidFill>
            <a:ln w="19050">
              <a:solidFill>
                <a:srgbClr val="800000"/>
              </a:solidFill>
              <a:prstDash val="lg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5" name="Picture 34" descr="txp_fig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3228975" y="5484800"/>
              <a:ext cx="2514600" cy="384198"/>
            </a:xfrm>
            <a:prstGeom prst="rect">
              <a:avLst/>
            </a:prstGeom>
            <a:noFill/>
          </p:spPr>
        </p:pic>
      </p:grpSp>
      <p:sp>
        <p:nvSpPr>
          <p:cNvPr id="36" name="Text Box 225"/>
          <p:cNvSpPr txBox="1">
            <a:spLocks noChangeArrowheads="1"/>
          </p:cNvSpPr>
          <p:nvPr/>
        </p:nvSpPr>
        <p:spPr bwMode="auto">
          <a:xfrm>
            <a:off x="3058937" y="1447800"/>
            <a:ext cx="259080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i="0" dirty="0">
                <a:solidFill>
                  <a:srgbClr val="990000"/>
                </a:solidFill>
                <a:ea typeface="宋体" pitchFamily="-111" charset="-122"/>
              </a:rPr>
              <a:t>Semantic</a:t>
            </a:r>
            <a:r>
              <a:rPr lang="en-US" b="1" dirty="0">
                <a:solidFill>
                  <a:srgbClr val="990000"/>
                </a:solidFill>
                <a:ea typeface="宋体" pitchFamily="-111" charset="-122"/>
              </a:rPr>
              <a:t> </a:t>
            </a:r>
            <a:r>
              <a:rPr lang="en-US" b="1" i="0" dirty="0" smtClean="0">
                <a:solidFill>
                  <a:srgbClr val="990000"/>
                </a:solidFill>
                <a:ea typeface="宋体" pitchFamily="-111" charset="-122"/>
              </a:rPr>
              <a:t>Multinomial</a:t>
            </a:r>
            <a:endParaRPr lang="en-US" b="1" i="0" dirty="0">
              <a:solidFill>
                <a:srgbClr val="990000"/>
              </a:solidFill>
              <a:ea typeface="宋体" pitchFamily="-111" charset="-122"/>
            </a:endParaRPr>
          </a:p>
        </p:txBody>
      </p:sp>
      <p:pic>
        <p:nvPicPr>
          <p:cNvPr id="39" name="Picture 7" descr="Z:\Publications\ongoing\nikux\MIR-Accepted\figures\Stree_QUals\vcm_MITstreet_0278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19400" y="2057400"/>
            <a:ext cx="3069875" cy="2305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7" name="Picture 100" descr="Z:\Publications\ongoing\nikux\MIR\figures\street\MITstreet_0278.jpg"/>
          <p:cNvPicPr>
            <a:picLocks noChangeAspect="1" noChangeArrowheads="1"/>
          </p:cNvPicPr>
          <p:nvPr/>
        </p:nvPicPr>
        <p:blipFill>
          <a:blip r:embed="rId7" cstate="print">
            <a:lum bright="10000" contrast="10000"/>
          </a:blip>
          <a:srcRect/>
          <a:stretch>
            <a:fillRect/>
          </a:stretch>
        </p:blipFill>
        <p:spPr bwMode="auto">
          <a:xfrm>
            <a:off x="609600" y="2140528"/>
            <a:ext cx="1212272" cy="12122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grpSp>
        <p:nvGrpSpPr>
          <p:cNvPr id="18" name="Group 38"/>
          <p:cNvGrpSpPr/>
          <p:nvPr/>
        </p:nvGrpSpPr>
        <p:grpSpPr>
          <a:xfrm>
            <a:off x="540327" y="3997036"/>
            <a:ext cx="1503218" cy="1066800"/>
            <a:chOff x="4191000" y="2819400"/>
            <a:chExt cx="1981200" cy="1371600"/>
          </a:xfrm>
        </p:grpSpPr>
        <p:pic>
          <p:nvPicPr>
            <p:cNvPr id="59" name="Picture 100" descr="Z:\Publications\ongoing\nikux\MIR\figures\street\MITstreet_0278.jpg"/>
            <p:cNvPicPr>
              <a:picLocks noChangeAspect="1" noChangeArrowheads="1"/>
            </p:cNvPicPr>
            <p:nvPr/>
          </p:nvPicPr>
          <p:blipFill>
            <a:blip r:embed="rId7" cstate="print">
              <a:lum bright="10000" contrast="10000"/>
            </a:blip>
            <a:srcRect l="70588" r="5883" b="76471"/>
            <a:stretch>
              <a:fillRect/>
            </a:stretch>
          </p:blipFill>
          <p:spPr bwMode="auto">
            <a:xfrm>
              <a:off x="4191000" y="3048000"/>
              <a:ext cx="304800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60" name="Picture 100" descr="Z:\Publications\ongoing\nikux\MIR\figures\street\MITstreet_0278.jpg"/>
            <p:cNvPicPr>
              <a:picLocks noChangeAspect="1" noChangeArrowheads="1"/>
            </p:cNvPicPr>
            <p:nvPr/>
          </p:nvPicPr>
          <p:blipFill>
            <a:blip r:embed="rId7" cstate="print">
              <a:lum bright="10000" contrast="10000"/>
            </a:blip>
            <a:srcRect r="76471" b="76471"/>
            <a:stretch>
              <a:fillRect/>
            </a:stretch>
          </p:blipFill>
          <p:spPr bwMode="auto">
            <a:xfrm>
              <a:off x="4572000" y="2819400"/>
              <a:ext cx="304800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61" name="Picture 100" descr="Z:\Publications\ongoing\nikux\MIR\figures\street\MITstreet_0278.jpg"/>
            <p:cNvPicPr>
              <a:picLocks noChangeAspect="1" noChangeArrowheads="1"/>
            </p:cNvPicPr>
            <p:nvPr/>
          </p:nvPicPr>
          <p:blipFill>
            <a:blip r:embed="rId7" cstate="print">
              <a:lum bright="10000" contrast="10000"/>
            </a:blip>
            <a:srcRect t="23529" r="76471" b="52941"/>
            <a:stretch>
              <a:fillRect/>
            </a:stretch>
          </p:blipFill>
          <p:spPr bwMode="auto">
            <a:xfrm>
              <a:off x="4724400" y="3124200"/>
              <a:ext cx="304800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62" name="Picture 100" descr="Z:\Publications\ongoing\nikux\MIR\figures\street\MITstreet_0278.jpg"/>
            <p:cNvPicPr>
              <a:picLocks noChangeAspect="1" noChangeArrowheads="1"/>
            </p:cNvPicPr>
            <p:nvPr/>
          </p:nvPicPr>
          <p:blipFill>
            <a:blip r:embed="rId7" cstate="print">
              <a:lum bright="10000" contrast="10000"/>
            </a:blip>
            <a:srcRect t="47059" r="76471" b="29412"/>
            <a:stretch>
              <a:fillRect/>
            </a:stretch>
          </p:blipFill>
          <p:spPr bwMode="auto">
            <a:xfrm>
              <a:off x="5257800" y="3276600"/>
              <a:ext cx="304800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63" name="Picture 100" descr="Z:\Publications\ongoing\nikux\MIR\figures\street\MITstreet_0278.jpg"/>
            <p:cNvPicPr>
              <a:picLocks noChangeAspect="1" noChangeArrowheads="1"/>
            </p:cNvPicPr>
            <p:nvPr/>
          </p:nvPicPr>
          <p:blipFill>
            <a:blip r:embed="rId7" cstate="print">
              <a:lum bright="10000" contrast="10000"/>
            </a:blip>
            <a:srcRect t="70588" r="76471" b="5882"/>
            <a:stretch>
              <a:fillRect/>
            </a:stretch>
          </p:blipFill>
          <p:spPr bwMode="auto">
            <a:xfrm>
              <a:off x="5181600" y="3581400"/>
              <a:ext cx="304800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64" name="Picture 100" descr="Z:\Publications\ongoing\nikux\MIR\figures\street\MITstreet_0278.jpg"/>
            <p:cNvPicPr>
              <a:picLocks noChangeAspect="1" noChangeArrowheads="1"/>
            </p:cNvPicPr>
            <p:nvPr/>
          </p:nvPicPr>
          <p:blipFill>
            <a:blip r:embed="rId7" cstate="print">
              <a:lum bright="10000" contrast="10000"/>
            </a:blip>
            <a:srcRect l="47059" r="29411" b="76471"/>
            <a:stretch>
              <a:fillRect/>
            </a:stretch>
          </p:blipFill>
          <p:spPr bwMode="auto">
            <a:xfrm>
              <a:off x="4800600" y="3733800"/>
              <a:ext cx="304800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65" name="Picture 100" descr="Z:\Publications\ongoing\nikux\MIR\figures\street\MITstreet_0278.jpg"/>
            <p:cNvPicPr>
              <a:picLocks noChangeAspect="1" noChangeArrowheads="1"/>
            </p:cNvPicPr>
            <p:nvPr/>
          </p:nvPicPr>
          <p:blipFill>
            <a:blip r:embed="rId7" cstate="print">
              <a:lum bright="10000" contrast="10000"/>
            </a:blip>
            <a:srcRect l="23529" r="52941" b="76471"/>
            <a:stretch>
              <a:fillRect/>
            </a:stretch>
          </p:blipFill>
          <p:spPr bwMode="auto">
            <a:xfrm>
              <a:off x="5181600" y="2819400"/>
              <a:ext cx="304800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66" name="Picture 100" descr="Z:\Publications\ongoing\nikux\MIR\figures\street\MITstreet_0278.jpg"/>
            <p:cNvPicPr>
              <a:picLocks noChangeAspect="1" noChangeArrowheads="1"/>
            </p:cNvPicPr>
            <p:nvPr/>
          </p:nvPicPr>
          <p:blipFill>
            <a:blip r:embed="rId7" cstate="print">
              <a:lum bright="10000" contrast="10000"/>
            </a:blip>
            <a:srcRect l="23529" t="23529" r="52941" b="52941"/>
            <a:stretch>
              <a:fillRect/>
            </a:stretch>
          </p:blipFill>
          <p:spPr bwMode="auto">
            <a:xfrm>
              <a:off x="5486400" y="2895600"/>
              <a:ext cx="304800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67" name="Picture 100" descr="Z:\Publications\ongoing\nikux\MIR\figures\street\MITstreet_0278.jpg"/>
            <p:cNvPicPr>
              <a:picLocks noChangeAspect="1" noChangeArrowheads="1"/>
            </p:cNvPicPr>
            <p:nvPr/>
          </p:nvPicPr>
          <p:blipFill>
            <a:blip r:embed="rId7" cstate="print">
              <a:lum bright="10000" contrast="10000"/>
            </a:blip>
            <a:srcRect l="23529" t="47059" r="52941" b="29412"/>
            <a:stretch>
              <a:fillRect/>
            </a:stretch>
          </p:blipFill>
          <p:spPr bwMode="auto">
            <a:xfrm>
              <a:off x="5410200" y="3886200"/>
              <a:ext cx="304800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68" name="Picture 100" descr="Z:\Publications\ongoing\nikux\MIR\figures\street\MITstreet_0278.jpg"/>
            <p:cNvPicPr>
              <a:picLocks noChangeAspect="1" noChangeArrowheads="1"/>
            </p:cNvPicPr>
            <p:nvPr/>
          </p:nvPicPr>
          <p:blipFill>
            <a:blip r:embed="rId7" cstate="print">
              <a:lum bright="10000" contrast="10000"/>
            </a:blip>
            <a:srcRect l="23529" t="70588" r="52941" b="5882"/>
            <a:stretch>
              <a:fillRect/>
            </a:stretch>
          </p:blipFill>
          <p:spPr bwMode="auto">
            <a:xfrm>
              <a:off x="4876800" y="3581400"/>
              <a:ext cx="304800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69" name="Picture 100" descr="Z:\Publications\ongoing\nikux\MIR\figures\street\MITstreet_0278.jpg"/>
            <p:cNvPicPr>
              <a:picLocks noChangeAspect="1" noChangeArrowheads="1"/>
            </p:cNvPicPr>
            <p:nvPr/>
          </p:nvPicPr>
          <p:blipFill>
            <a:blip r:embed="rId7" cstate="print">
              <a:lum bright="10000" contrast="10000"/>
            </a:blip>
            <a:srcRect l="47059" t="23529" r="29411" b="52941"/>
            <a:stretch>
              <a:fillRect/>
            </a:stretch>
          </p:blipFill>
          <p:spPr bwMode="auto">
            <a:xfrm>
              <a:off x="5791200" y="3200400"/>
              <a:ext cx="304800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70" name="Picture 100" descr="Z:\Publications\ongoing\nikux\MIR\figures\street\MITstreet_0278.jpg"/>
            <p:cNvPicPr>
              <a:picLocks noChangeAspect="1" noChangeArrowheads="1"/>
            </p:cNvPicPr>
            <p:nvPr/>
          </p:nvPicPr>
          <p:blipFill>
            <a:blip r:embed="rId7" cstate="print">
              <a:lum bright="10000" contrast="10000"/>
            </a:blip>
            <a:srcRect l="47059" t="47059" r="29411" b="29412"/>
            <a:stretch>
              <a:fillRect/>
            </a:stretch>
          </p:blipFill>
          <p:spPr bwMode="auto">
            <a:xfrm>
              <a:off x="5562600" y="3505200"/>
              <a:ext cx="304800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71" name="Picture 100" descr="Z:\Publications\ongoing\nikux\MIR\figures\street\MITstreet_0278.jpg"/>
            <p:cNvPicPr>
              <a:picLocks noChangeAspect="1" noChangeArrowheads="1"/>
            </p:cNvPicPr>
            <p:nvPr/>
          </p:nvPicPr>
          <p:blipFill>
            <a:blip r:embed="rId7" cstate="print">
              <a:lum bright="10000" contrast="10000"/>
            </a:blip>
            <a:srcRect l="47059" t="70588" r="29411" b="5882"/>
            <a:stretch>
              <a:fillRect/>
            </a:stretch>
          </p:blipFill>
          <p:spPr bwMode="auto">
            <a:xfrm>
              <a:off x="5867400" y="3733800"/>
              <a:ext cx="304800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72" name="Picture 100" descr="Z:\Publications\ongoing\nikux\MIR\figures\street\MITstreet_0278.jpg"/>
            <p:cNvPicPr>
              <a:picLocks noChangeAspect="1" noChangeArrowheads="1"/>
            </p:cNvPicPr>
            <p:nvPr/>
          </p:nvPicPr>
          <p:blipFill>
            <a:blip r:embed="rId7" cstate="print">
              <a:lum bright="10000" contrast="10000"/>
            </a:blip>
            <a:srcRect l="70588" t="23529" r="5883" b="52941"/>
            <a:stretch>
              <a:fillRect/>
            </a:stretch>
          </p:blipFill>
          <p:spPr bwMode="auto">
            <a:xfrm>
              <a:off x="4800600" y="3200400"/>
              <a:ext cx="304800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73" name="Picture 100" descr="Z:\Publications\ongoing\nikux\MIR\figures\street\MITstreet_0278.jpg"/>
            <p:cNvPicPr>
              <a:picLocks noChangeAspect="1" noChangeArrowheads="1"/>
            </p:cNvPicPr>
            <p:nvPr/>
          </p:nvPicPr>
          <p:blipFill>
            <a:blip r:embed="rId7" cstate="print">
              <a:lum bright="10000" contrast="10000"/>
            </a:blip>
            <a:srcRect l="70588" t="47059" r="5883" b="29412"/>
            <a:stretch>
              <a:fillRect/>
            </a:stretch>
          </p:blipFill>
          <p:spPr bwMode="auto">
            <a:xfrm>
              <a:off x="4267200" y="3505200"/>
              <a:ext cx="304800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74" name="Picture 100" descr="Z:\Publications\ongoing\nikux\MIR\figures\street\MITstreet_0278.jpg"/>
            <p:cNvPicPr>
              <a:picLocks noChangeAspect="1" noChangeArrowheads="1"/>
            </p:cNvPicPr>
            <p:nvPr/>
          </p:nvPicPr>
          <p:blipFill>
            <a:blip r:embed="rId7" cstate="print">
              <a:lum bright="10000" contrast="10000"/>
            </a:blip>
            <a:srcRect l="70588" t="70588" r="5883" b="5882"/>
            <a:stretch>
              <a:fillRect/>
            </a:stretch>
          </p:blipFill>
          <p:spPr bwMode="auto">
            <a:xfrm>
              <a:off x="4419600" y="3810000"/>
              <a:ext cx="304800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</p:grpSp>
      <p:sp>
        <p:nvSpPr>
          <p:cNvPr id="75" name="Line 7"/>
          <p:cNvSpPr>
            <a:spLocks noChangeShapeType="1"/>
          </p:cNvSpPr>
          <p:nvPr/>
        </p:nvSpPr>
        <p:spPr bwMode="auto">
          <a:xfrm>
            <a:off x="1219200" y="3473450"/>
            <a:ext cx="0" cy="488950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4" name="Freeform 93"/>
          <p:cNvSpPr/>
          <p:nvPr/>
        </p:nvSpPr>
        <p:spPr bwMode="auto">
          <a:xfrm>
            <a:off x="1219200" y="5105400"/>
            <a:ext cx="1524000" cy="609600"/>
          </a:xfrm>
          <a:custGeom>
            <a:avLst/>
            <a:gdLst>
              <a:gd name="connsiteX0" fmla="*/ 0 w 1181100"/>
              <a:gd name="connsiteY0" fmla="*/ 0 h 703262"/>
              <a:gd name="connsiteX1" fmla="*/ 276225 w 1181100"/>
              <a:gd name="connsiteY1" fmla="*/ 590550 h 703262"/>
              <a:gd name="connsiteX2" fmla="*/ 1181100 w 1181100"/>
              <a:gd name="connsiteY2" fmla="*/ 676275 h 70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1100" h="703262">
                <a:moveTo>
                  <a:pt x="0" y="0"/>
                </a:moveTo>
                <a:cubicBezTo>
                  <a:pt x="39687" y="238919"/>
                  <a:pt x="79375" y="477838"/>
                  <a:pt x="276225" y="590550"/>
                </a:cubicBezTo>
                <a:cubicBezTo>
                  <a:pt x="473075" y="703262"/>
                  <a:pt x="827087" y="689768"/>
                  <a:pt x="1181100" y="676275"/>
                </a:cubicBezTo>
              </a:path>
            </a:pathLst>
          </a:cu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5" name="Freeform 94"/>
          <p:cNvSpPr/>
          <p:nvPr/>
        </p:nvSpPr>
        <p:spPr bwMode="auto">
          <a:xfrm rot="16545679">
            <a:off x="5912880" y="4309250"/>
            <a:ext cx="1661639" cy="1287500"/>
          </a:xfrm>
          <a:custGeom>
            <a:avLst/>
            <a:gdLst>
              <a:gd name="connsiteX0" fmla="*/ 0 w 1181100"/>
              <a:gd name="connsiteY0" fmla="*/ 0 h 703262"/>
              <a:gd name="connsiteX1" fmla="*/ 276225 w 1181100"/>
              <a:gd name="connsiteY1" fmla="*/ 590550 h 703262"/>
              <a:gd name="connsiteX2" fmla="*/ 1181100 w 1181100"/>
              <a:gd name="connsiteY2" fmla="*/ 676275 h 70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1100" h="703262">
                <a:moveTo>
                  <a:pt x="0" y="0"/>
                </a:moveTo>
                <a:cubicBezTo>
                  <a:pt x="39687" y="238919"/>
                  <a:pt x="79375" y="477838"/>
                  <a:pt x="276225" y="590550"/>
                </a:cubicBezTo>
                <a:cubicBezTo>
                  <a:pt x="473075" y="703262"/>
                  <a:pt x="827087" y="689768"/>
                  <a:pt x="1181100" y="676275"/>
                </a:cubicBezTo>
              </a:path>
            </a:pathLst>
          </a:cu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9" name="Group 226"/>
          <p:cNvGrpSpPr>
            <a:grpSpLocks/>
          </p:cNvGrpSpPr>
          <p:nvPr/>
        </p:nvGrpSpPr>
        <p:grpSpPr bwMode="auto">
          <a:xfrm>
            <a:off x="2209800" y="2667000"/>
            <a:ext cx="250825" cy="152400"/>
            <a:chOff x="4203" y="1728"/>
            <a:chExt cx="144" cy="96"/>
          </a:xfrm>
        </p:grpSpPr>
        <p:sp>
          <p:nvSpPr>
            <p:cNvPr id="98" name="Line 200"/>
            <p:cNvSpPr>
              <a:spLocks noChangeShapeType="1"/>
            </p:cNvSpPr>
            <p:nvPr/>
          </p:nvSpPr>
          <p:spPr bwMode="auto">
            <a:xfrm>
              <a:off x="4203" y="1728"/>
              <a:ext cx="144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9" name="Line 201"/>
            <p:cNvSpPr>
              <a:spLocks noChangeShapeType="1"/>
            </p:cNvSpPr>
            <p:nvPr/>
          </p:nvSpPr>
          <p:spPr bwMode="auto">
            <a:xfrm>
              <a:off x="4203" y="1776"/>
              <a:ext cx="144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0" name="Line 202"/>
            <p:cNvSpPr>
              <a:spLocks noChangeShapeType="1"/>
            </p:cNvSpPr>
            <p:nvPr/>
          </p:nvSpPr>
          <p:spPr bwMode="auto">
            <a:xfrm>
              <a:off x="4203" y="1824"/>
              <a:ext cx="144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02" name="Rectangle 101"/>
          <p:cNvSpPr/>
          <p:nvPr/>
        </p:nvSpPr>
        <p:spPr>
          <a:xfrm>
            <a:off x="457200" y="5791200"/>
            <a:ext cx="2362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0" dirty="0" smtClean="0">
                <a:solidFill>
                  <a:srgbClr val="800000"/>
                </a:solidFill>
              </a:rPr>
              <a:t>Semantic Labeling System</a:t>
            </a:r>
            <a:endParaRPr lang="en-US" i="0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 Multinomial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F00A7D-EED9-415A-BBAE-CC95195CB6A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5" name="Picture 43" descr="smn_336"/>
          <p:cNvPicPr>
            <a:picLocks noChangeAspect="1" noChangeArrowheads="1"/>
          </p:cNvPicPr>
          <p:nvPr/>
        </p:nvPicPr>
        <p:blipFill>
          <a:blip r:embed="rId3" cstate="print"/>
          <a:srcRect l="4286" t="5351" r="7634" b="6956"/>
          <a:stretch>
            <a:fillRect/>
          </a:stretch>
        </p:blipFill>
        <p:spPr bwMode="auto">
          <a:xfrm>
            <a:off x="1143000" y="1143000"/>
            <a:ext cx="6858000" cy="527248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6" name="Picture 44" descr="c50_33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1447800"/>
            <a:ext cx="2002550" cy="12954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Ill pause for a few moments so that you all can finish reading this.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F00A7D-EED9-415A-BBAE-CC95195CB6A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65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0"/>
            <a:ext cx="851170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953000" y="4953000"/>
            <a:ext cx="3886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© Bill Watterson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C11E25-DD84-47D1-840A-C1116C4C901B}" type="slidenum">
              <a:rPr lang="en-US"/>
              <a:pPr/>
              <a:t>20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577850" y="221736"/>
            <a:ext cx="8032750" cy="6255264"/>
            <a:chOff x="273050" y="69850"/>
            <a:chExt cx="4117975" cy="3206750"/>
          </a:xfrm>
        </p:grpSpPr>
        <p:pic>
          <p:nvPicPr>
            <p:cNvPr id="101382" name="Picture 6" descr="smn_livingroom_020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3050" y="69850"/>
              <a:ext cx="4117975" cy="3206750"/>
            </a:xfrm>
            <a:prstGeom prst="rect">
              <a:avLst/>
            </a:prstGeom>
            <a:noFill/>
          </p:spPr>
        </p:pic>
        <p:pic>
          <p:nvPicPr>
            <p:cNvPr id="101383" name="Picture 7" descr="livingroom_020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90800" y="1997075"/>
              <a:ext cx="1724025" cy="120332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88C6E73-AA6B-460F-89BB-F2ED49019A8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14" name="Picture 8" descr="C:\Documents and Settings\nikux\Desktop\quals\figures\18008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57200"/>
            <a:ext cx="7924800" cy="5950973"/>
          </a:xfrm>
          <a:prstGeom prst="rect">
            <a:avLst/>
          </a:prstGeom>
          <a:noFill/>
        </p:spPr>
      </p:pic>
      <p:pic>
        <p:nvPicPr>
          <p:cNvPr id="13" name="Picture 7" descr="C:\Documents and Settings\nikux\Desktop\quals\figures\1800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8084" y="533401"/>
            <a:ext cx="2947050" cy="190499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Was alone, not anymore!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>
                <a:solidFill>
                  <a:srgbClr val="990000"/>
                </a:solidFill>
              </a:rPr>
              <a:t>Learning visual </a:t>
            </a:r>
            <a:r>
              <a:rPr lang="en-US" sz="1600" b="1" dirty="0" smtClean="0">
                <a:solidFill>
                  <a:srgbClr val="990000"/>
                </a:solidFill>
              </a:rPr>
              <a:t>attributes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by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Ferrari,V.,Zisserman,A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NIPS 2007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 </a:t>
            </a:r>
            <a:endParaRPr lang="en-US" sz="1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1600" dirty="0" smtClean="0">
                <a:solidFill>
                  <a:srgbClr val="990000"/>
                </a:solidFill>
              </a:rPr>
              <a:t>Describing objects by their </a:t>
            </a:r>
            <a:r>
              <a:rPr lang="en-US" sz="1600" b="1" dirty="0" smtClean="0">
                <a:solidFill>
                  <a:srgbClr val="990000"/>
                </a:solidFill>
              </a:rPr>
              <a:t>attributes</a:t>
            </a:r>
            <a:r>
              <a:rPr lang="en-US" sz="1600" dirty="0" smtClean="0">
                <a:solidFill>
                  <a:srgbClr val="990000"/>
                </a:solidFill>
              </a:rPr>
              <a:t> 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by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Farhadi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A.,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Endres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I.,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Hoiem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D., Forsyth, D. 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CVPR 2009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 </a:t>
            </a:r>
            <a:endParaRPr lang="en-US" sz="1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1600" dirty="0" smtClean="0">
                <a:solidFill>
                  <a:srgbClr val="990000"/>
                </a:solidFill>
              </a:rPr>
              <a:t>Learning to detect unseen object classes by between-class </a:t>
            </a:r>
            <a:r>
              <a:rPr lang="en-US" sz="1600" b="1" dirty="0" smtClean="0">
                <a:solidFill>
                  <a:srgbClr val="990000"/>
                </a:solidFill>
              </a:rPr>
              <a:t>attribute</a:t>
            </a:r>
            <a:r>
              <a:rPr lang="en-US" sz="1600" dirty="0" smtClean="0">
                <a:solidFill>
                  <a:srgbClr val="990000"/>
                </a:solidFill>
              </a:rPr>
              <a:t> transfer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by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Lampert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C.H.,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Nickisch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H.,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Harmeling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S. 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CVPR 2009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 </a:t>
            </a:r>
            <a:endParaRPr lang="en-US" sz="1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1600" dirty="0" smtClean="0">
                <a:solidFill>
                  <a:srgbClr val="990000"/>
                </a:solidFill>
              </a:rPr>
              <a:t>Joint learning of visual </a:t>
            </a:r>
            <a:r>
              <a:rPr lang="en-US" sz="1600" b="1" dirty="0" smtClean="0">
                <a:solidFill>
                  <a:srgbClr val="990000"/>
                </a:solidFill>
              </a:rPr>
              <a:t>attributes</a:t>
            </a:r>
            <a:r>
              <a:rPr lang="en-US" sz="1600" dirty="0" smtClean="0">
                <a:solidFill>
                  <a:srgbClr val="990000"/>
                </a:solidFill>
              </a:rPr>
              <a:t>, object classes and visual saliency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by Wang, G., Forsyth, D.A. 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ICCV2009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 </a:t>
            </a:r>
            <a:endParaRPr lang="en-US" sz="1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1600" b="1" dirty="0" smtClean="0">
                <a:solidFill>
                  <a:srgbClr val="990000"/>
                </a:solidFill>
              </a:rPr>
              <a:t>Attribute</a:t>
            </a:r>
            <a:r>
              <a:rPr lang="en-US" sz="1600" dirty="0" smtClean="0">
                <a:solidFill>
                  <a:srgbClr val="990000"/>
                </a:solidFill>
              </a:rPr>
              <a:t>-centric recognition for cross-category generalization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by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Farhadi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A.,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Endres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I.,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Hoiem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D. 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CVPR 2010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  <a:endParaRPr lang="en-US" sz="1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1600" dirty="0" smtClean="0">
                <a:solidFill>
                  <a:srgbClr val="990000"/>
                </a:solidFill>
              </a:rPr>
              <a:t>A Discriminative Latent Model of Object Classes and </a:t>
            </a:r>
            <a:r>
              <a:rPr lang="en-US" sz="1600" b="1" dirty="0" smtClean="0">
                <a:solidFill>
                  <a:srgbClr val="990000"/>
                </a:solidFill>
              </a:rPr>
              <a:t>Attributes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by Yang Wang, Greg Mori 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ECCV 2010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  <a:endParaRPr lang="en-US" sz="1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1600" dirty="0" smtClean="0">
                <a:solidFill>
                  <a:srgbClr val="990000"/>
                </a:solidFill>
              </a:rPr>
              <a:t>Recognizing Human Actions by </a:t>
            </a:r>
            <a:r>
              <a:rPr lang="en-US" sz="1600" b="1" dirty="0" smtClean="0">
                <a:solidFill>
                  <a:srgbClr val="990000"/>
                </a:solidFill>
              </a:rPr>
              <a:t>Attributes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by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Jingen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Liu, Benjamin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Kuipers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Silvio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Savarese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CVPR 2011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  <a:endParaRPr lang="en-US" sz="1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1600" dirty="0" smtClean="0">
                <a:solidFill>
                  <a:srgbClr val="990000"/>
                </a:solidFill>
              </a:rPr>
              <a:t>Interactively Building a Discriminative Vocabulary of Nameable </a:t>
            </a:r>
            <a:r>
              <a:rPr lang="en-US" sz="1600" b="1" dirty="0" smtClean="0">
                <a:solidFill>
                  <a:srgbClr val="990000"/>
                </a:solidFill>
              </a:rPr>
              <a:t>Attributes</a:t>
            </a:r>
            <a:r>
              <a:rPr lang="en-US" sz="1600" dirty="0" smtClean="0">
                <a:solidFill>
                  <a:srgbClr val="990000"/>
                </a:solidFill>
              </a:rPr>
              <a:t> 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by Devi Parikh, Kristen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Grauman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CVPR 2011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  <a:endParaRPr lang="en-US" sz="1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1600" dirty="0" smtClean="0">
                <a:solidFill>
                  <a:srgbClr val="990000"/>
                </a:solidFill>
              </a:rPr>
              <a:t>Sharing Features Between Objects and Their </a:t>
            </a:r>
            <a:r>
              <a:rPr lang="sv-SE" sz="1600" b="1" dirty="0" smtClean="0">
                <a:solidFill>
                  <a:srgbClr val="990000"/>
                </a:solidFill>
              </a:rPr>
              <a:t>Attributes</a:t>
            </a:r>
            <a:r>
              <a:rPr lang="sv-SE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by Sung Ju Hwang, Fei Sha, Kristen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Grauman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CVPR 2011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F00A7D-EED9-415A-BBAE-CC95195CB6AF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105400"/>
          </a:xfrm>
        </p:spPr>
        <p:txBody>
          <a:bodyPr/>
          <a:lstStyle/>
          <a:p>
            <a:r>
              <a:rPr lang="en-US" sz="2000" dirty="0" smtClean="0">
                <a:solidFill>
                  <a:srgbClr val="800000"/>
                </a:solidFill>
              </a:rPr>
              <a:t>Semantic Image Representation</a:t>
            </a:r>
          </a:p>
          <a:p>
            <a:pPr lvl="1"/>
            <a:r>
              <a:rPr lang="en-US" sz="1800" dirty="0" smtClean="0"/>
              <a:t>Appearance Based Image Representation</a:t>
            </a:r>
          </a:p>
          <a:p>
            <a:pPr lvl="1"/>
            <a:r>
              <a:rPr lang="en-US" sz="1800" dirty="0" smtClean="0">
                <a:solidFill>
                  <a:srgbClr val="800000"/>
                </a:solidFill>
              </a:rPr>
              <a:t>Semantic Multinomial </a:t>
            </a:r>
            <a:r>
              <a:rPr lang="en-US" sz="1800" dirty="0" smtClean="0">
                <a:solidFill>
                  <a:srgbClr val="0070C0"/>
                </a:solidFill>
              </a:rPr>
              <a:t>[Contribution]</a:t>
            </a:r>
          </a:p>
          <a:p>
            <a:pPr lvl="1"/>
            <a:endParaRPr lang="en-US" dirty="0" smtClean="0">
              <a:solidFill>
                <a:srgbClr val="0070C0"/>
              </a:solidFill>
            </a:endParaRPr>
          </a:p>
          <a:p>
            <a:r>
              <a:rPr lang="en-US" sz="2000" dirty="0" smtClean="0">
                <a:solidFill>
                  <a:srgbClr val="800000"/>
                </a:solidFill>
              </a:rPr>
              <a:t>Benefits for Visual Recognition</a:t>
            </a:r>
            <a:endParaRPr lang="en-US" sz="2000" dirty="0" smtClean="0">
              <a:solidFill>
                <a:srgbClr val="0070C0"/>
              </a:solidFill>
            </a:endParaRPr>
          </a:p>
          <a:p>
            <a:pPr lvl="1"/>
            <a:r>
              <a:rPr lang="en-US" sz="1800" dirty="0" smtClean="0"/>
              <a:t>Abstraction: </a:t>
            </a:r>
            <a:r>
              <a:rPr lang="en-US" sz="1800" dirty="0" smtClean="0">
                <a:solidFill>
                  <a:srgbClr val="800000"/>
                </a:solidFill>
              </a:rPr>
              <a:t>Bridging the Semantic Gap (QBSE) </a:t>
            </a:r>
            <a:r>
              <a:rPr lang="en-US" sz="1800" dirty="0" smtClean="0">
                <a:solidFill>
                  <a:srgbClr val="0070C0"/>
                </a:solidFill>
              </a:rPr>
              <a:t>[Contribution]</a:t>
            </a:r>
            <a:endParaRPr lang="en-US" sz="1800" dirty="0" smtClean="0"/>
          </a:p>
          <a:p>
            <a:pPr lvl="1"/>
            <a:r>
              <a:rPr lang="en-US" sz="1800" dirty="0" smtClean="0"/>
              <a:t>Sensory Integration: </a:t>
            </a:r>
            <a:r>
              <a:rPr lang="en-US" sz="1800" dirty="0" smtClean="0">
                <a:solidFill>
                  <a:srgbClr val="800000"/>
                </a:solidFill>
              </a:rPr>
              <a:t>Cross-modal Retrieval </a:t>
            </a:r>
            <a:r>
              <a:rPr lang="en-US" sz="1800" dirty="0" smtClean="0">
                <a:solidFill>
                  <a:srgbClr val="0070C0"/>
                </a:solidFill>
              </a:rPr>
              <a:t>[Contribution]</a:t>
            </a:r>
            <a:endParaRPr lang="en-US" sz="1800" dirty="0" smtClean="0"/>
          </a:p>
          <a:p>
            <a:pPr lvl="1"/>
            <a:r>
              <a:rPr lang="en-US" sz="1800" dirty="0" smtClean="0"/>
              <a:t>Context: </a:t>
            </a:r>
            <a:r>
              <a:rPr lang="en-US" sz="1800" dirty="0" smtClean="0">
                <a:solidFill>
                  <a:srgbClr val="800000"/>
                </a:solidFill>
              </a:rPr>
              <a:t>Holistic Context Models </a:t>
            </a:r>
            <a:r>
              <a:rPr lang="en-US" sz="1800" dirty="0" smtClean="0">
                <a:solidFill>
                  <a:srgbClr val="0070C0"/>
                </a:solidFill>
              </a:rPr>
              <a:t>[Contribution]</a:t>
            </a:r>
          </a:p>
          <a:p>
            <a:pPr lvl="1"/>
            <a:endParaRPr lang="en-US" dirty="0" smtClean="0"/>
          </a:p>
          <a:p>
            <a:r>
              <a:rPr lang="en-US" sz="2000" dirty="0" smtClean="0">
                <a:solidFill>
                  <a:srgbClr val="800000"/>
                </a:solidFill>
              </a:rPr>
              <a:t>Connections to the literature</a:t>
            </a:r>
          </a:p>
          <a:p>
            <a:pPr lvl="1"/>
            <a:r>
              <a:rPr lang="en-US" sz="1800" dirty="0" smtClean="0"/>
              <a:t>Topic Models: Latent </a:t>
            </a:r>
            <a:r>
              <a:rPr lang="en-US" sz="1800" dirty="0" err="1" smtClean="0"/>
              <a:t>Dirichlet</a:t>
            </a:r>
            <a:r>
              <a:rPr lang="en-US" sz="1800" dirty="0" smtClean="0"/>
              <a:t> Allocation</a:t>
            </a:r>
          </a:p>
          <a:p>
            <a:pPr lvl="1"/>
            <a:r>
              <a:rPr lang="en-US" sz="1800" dirty="0" smtClean="0"/>
              <a:t>Text </a:t>
            </a:r>
            <a:r>
              <a:rPr lang="en-US" sz="1800" dirty="0" err="1" smtClean="0"/>
              <a:t>vs</a:t>
            </a:r>
            <a:r>
              <a:rPr lang="en-US" sz="1800" dirty="0" smtClean="0"/>
              <a:t> Images</a:t>
            </a:r>
          </a:p>
          <a:p>
            <a:pPr lvl="1"/>
            <a:r>
              <a:rPr lang="en-US" sz="1800" dirty="0" smtClean="0"/>
              <a:t>Importance of Supervision:</a:t>
            </a:r>
            <a:r>
              <a:rPr lang="en-US" sz="1800" dirty="0" smtClean="0">
                <a:solidFill>
                  <a:srgbClr val="800000"/>
                </a:solidFill>
              </a:rPr>
              <a:t> Topic-supervised Latent Dirichlet Allocation (ts LDA) </a:t>
            </a:r>
            <a:r>
              <a:rPr lang="en-US" sz="1800" dirty="0" smtClean="0">
                <a:solidFill>
                  <a:srgbClr val="0070C0"/>
                </a:solidFill>
              </a:rPr>
              <a:t>[Contribution]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F00A7D-EED9-415A-BBAE-CC95195CB6AF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38E1D94-B8CF-4583-BE78-80046802FD09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51203" name="Rectangle 2"/>
          <p:cNvSpPr>
            <a:spLocks noChangeArrowheads="1"/>
          </p:cNvSpPr>
          <p:nvPr/>
        </p:nvSpPr>
        <p:spPr bwMode="auto">
          <a:xfrm>
            <a:off x="3429000" y="609600"/>
            <a:ext cx="2438400" cy="1600200"/>
          </a:xfrm>
          <a:prstGeom prst="rect">
            <a:avLst/>
          </a:prstGeom>
          <a:solidFill>
            <a:srgbClr val="E4E4E4"/>
          </a:solidFill>
          <a:ln w="19050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4" name="Rectangle 3"/>
          <p:cNvSpPr>
            <a:spLocks noChangeArrowheads="1"/>
          </p:cNvSpPr>
          <p:nvPr/>
        </p:nvSpPr>
        <p:spPr bwMode="auto">
          <a:xfrm>
            <a:off x="4724400" y="2667000"/>
            <a:ext cx="4114800" cy="3524250"/>
          </a:xfrm>
          <a:prstGeom prst="rect">
            <a:avLst/>
          </a:prstGeom>
          <a:solidFill>
            <a:srgbClr val="E4E4E4"/>
          </a:solidFill>
          <a:ln w="19050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5" name="Rectangle 4"/>
          <p:cNvSpPr>
            <a:spLocks noChangeArrowheads="1"/>
          </p:cNvSpPr>
          <p:nvPr/>
        </p:nvSpPr>
        <p:spPr bwMode="auto">
          <a:xfrm>
            <a:off x="381000" y="2667000"/>
            <a:ext cx="4191000" cy="3524250"/>
          </a:xfrm>
          <a:prstGeom prst="rect">
            <a:avLst/>
          </a:prstGeom>
          <a:solidFill>
            <a:srgbClr val="E4E4E4"/>
          </a:solidFill>
          <a:ln w="19050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6" name="Text Box 5"/>
          <p:cNvSpPr txBox="1">
            <a:spLocks noChangeArrowheads="1"/>
          </p:cNvSpPr>
          <p:nvPr/>
        </p:nvSpPr>
        <p:spPr bwMode="auto">
          <a:xfrm>
            <a:off x="381000" y="2133600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0">
                <a:ea typeface="宋体" pitchFamily="2" charset="-122"/>
              </a:rPr>
              <a:t>QBSE</a:t>
            </a:r>
          </a:p>
        </p:txBody>
      </p:sp>
      <p:sp>
        <p:nvSpPr>
          <p:cNvPr id="51207" name="Text Box 6"/>
          <p:cNvSpPr txBox="1">
            <a:spLocks noChangeArrowheads="1"/>
          </p:cNvSpPr>
          <p:nvPr/>
        </p:nvSpPr>
        <p:spPr bwMode="auto">
          <a:xfrm>
            <a:off x="7772400" y="2133600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b="1" i="0">
                <a:ea typeface="宋体" pitchFamily="2" charset="-122"/>
              </a:rPr>
              <a:t>QBVE</a:t>
            </a:r>
          </a:p>
        </p:txBody>
      </p:sp>
      <p:pic>
        <p:nvPicPr>
          <p:cNvPr id="51208" name="Picture 7" descr="c50_3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5675" y="673100"/>
            <a:ext cx="22987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9" name="Picture 8" descr="c50_336_ibt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2743200"/>
            <a:ext cx="1955800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0" name="Picture 9" descr="c50_336_ibt_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4419600"/>
            <a:ext cx="1981200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1" name="Picture 10" descr="c50_336_ibt_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9000" y="4114800"/>
            <a:ext cx="128111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2" name="Picture 11" descr="c50_336_ibt_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1800" y="2743200"/>
            <a:ext cx="1981200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3" name="Picture 12" descr="c50_336_smn_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" y="2743200"/>
            <a:ext cx="1981200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4" name="Picture 13" descr="c50_336_smn_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4600" y="2743200"/>
            <a:ext cx="1981200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5" name="Picture 14" descr="c50_336_smn_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14600" y="4419600"/>
            <a:ext cx="1981200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6" name="Text Box 15"/>
          <p:cNvSpPr txBox="1">
            <a:spLocks noChangeArrowheads="1"/>
          </p:cNvSpPr>
          <p:nvPr/>
        </p:nvSpPr>
        <p:spPr bwMode="auto">
          <a:xfrm>
            <a:off x="6629400" y="1524000"/>
            <a:ext cx="1295400" cy="666750"/>
          </a:xfrm>
          <a:prstGeom prst="rect">
            <a:avLst/>
          </a:prstGeom>
          <a:noFill/>
          <a:ln w="25400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“whitish +</a:t>
            </a:r>
            <a:br>
              <a:rPr lang="en-US"/>
            </a:br>
            <a:r>
              <a:rPr lang="en-US"/>
              <a:t>  darkish”</a:t>
            </a:r>
          </a:p>
        </p:txBody>
      </p:sp>
      <p:sp>
        <p:nvSpPr>
          <p:cNvPr id="51217" name="Line 16"/>
          <p:cNvSpPr>
            <a:spLocks noChangeShapeType="1"/>
          </p:cNvSpPr>
          <p:nvPr/>
        </p:nvSpPr>
        <p:spPr bwMode="auto">
          <a:xfrm>
            <a:off x="6934200" y="2209800"/>
            <a:ext cx="533400" cy="457200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18" name="Text Box 17"/>
          <p:cNvSpPr txBox="1">
            <a:spLocks noChangeArrowheads="1"/>
          </p:cNvSpPr>
          <p:nvPr/>
        </p:nvSpPr>
        <p:spPr bwMode="auto">
          <a:xfrm>
            <a:off x="1905000" y="1524000"/>
            <a:ext cx="1295400" cy="666750"/>
          </a:xfrm>
          <a:prstGeom prst="rect">
            <a:avLst/>
          </a:prstGeom>
          <a:noFill/>
          <a:ln w="25400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“train +</a:t>
            </a:r>
            <a:br>
              <a:rPr lang="en-US"/>
            </a:br>
            <a:r>
              <a:rPr lang="en-US"/>
              <a:t> railroad”</a:t>
            </a:r>
          </a:p>
        </p:txBody>
      </p:sp>
      <p:sp>
        <p:nvSpPr>
          <p:cNvPr id="51219" name="Line 18"/>
          <p:cNvSpPr>
            <a:spLocks noChangeShapeType="1"/>
          </p:cNvSpPr>
          <p:nvPr/>
        </p:nvSpPr>
        <p:spPr bwMode="auto">
          <a:xfrm flipH="1">
            <a:off x="2057400" y="2209800"/>
            <a:ext cx="533400" cy="457200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20" name="Rectangle 19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3657600" cy="792162"/>
          </a:xfrm>
          <a:noFill/>
        </p:spPr>
        <p:txBody>
          <a:bodyPr/>
          <a:lstStyle/>
          <a:p>
            <a:pPr eaLnBrk="1" hangingPunct="1"/>
            <a:r>
              <a:rPr lang="en-US" sz="2800" dirty="0" smtClean="0"/>
              <a:t>Higher abstraction</a:t>
            </a:r>
          </a:p>
        </p:txBody>
      </p:sp>
      <p:pic>
        <p:nvPicPr>
          <p:cNvPr id="51221" name="Picture 20" descr="c50_336_smn_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7200" y="4419600"/>
            <a:ext cx="1981200" cy="1281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51222" name="Picture 2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-1114425" y="15432088"/>
            <a:ext cx="8001000" cy="32781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389AE60-2825-414D-A555-8CDFF5E14E94}" type="slidenum">
              <a:rPr lang="en-US"/>
              <a:pPr>
                <a:defRPr/>
              </a:pPr>
              <a:t>25</a:t>
            </a:fld>
            <a:endParaRPr lang="en-US"/>
          </a:p>
        </p:txBody>
      </p:sp>
      <p:pic>
        <p:nvPicPr>
          <p:cNvPr id="53275" name="Picture 40"/>
          <p:cNvPicPr>
            <a:picLocks noChangeAspect="1" noChangeArrowheads="1"/>
          </p:cNvPicPr>
          <p:nvPr/>
        </p:nvPicPr>
        <p:blipFill>
          <a:blip r:embed="rId2" cstate="print"/>
          <a:srcRect l="30003" t="18445" r="25923" b="42999"/>
          <a:stretch>
            <a:fillRect/>
          </a:stretch>
        </p:blipFill>
        <p:spPr bwMode="auto">
          <a:xfrm>
            <a:off x="8686800" y="152400"/>
            <a:ext cx="347663" cy="290513"/>
          </a:xfrm>
          <a:prstGeom prst="rect">
            <a:avLst/>
          </a:prstGeom>
          <a:noFill/>
          <a:ln w="19050">
            <a:solidFill>
              <a:srgbClr val="990000"/>
            </a:solidFill>
            <a:miter lim="800000"/>
            <a:headEnd/>
            <a:tailEnd/>
          </a:ln>
        </p:spPr>
      </p:pic>
      <p:sp>
        <p:nvSpPr>
          <p:cNvPr id="53276" name="Text Box 41"/>
          <p:cNvSpPr txBox="1">
            <a:spLocks noChangeArrowheads="1"/>
          </p:cNvSpPr>
          <p:nvPr/>
        </p:nvSpPr>
        <p:spPr bwMode="auto">
          <a:xfrm>
            <a:off x="8077200" y="152400"/>
            <a:ext cx="609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i="0">
                <a:ea typeface="宋体" pitchFamily="2" charset="-122"/>
              </a:rPr>
              <a:t>VS</a:t>
            </a:r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7924800" y="152400"/>
            <a:ext cx="381000" cy="304800"/>
            <a:chOff x="5376" y="96"/>
            <a:chExt cx="288" cy="226"/>
          </a:xfrm>
        </p:grpSpPr>
        <p:pic>
          <p:nvPicPr>
            <p:cNvPr id="53279" name="Picture 43"/>
            <p:cNvPicPr>
              <a:picLocks noChangeAspect="1" noChangeArrowheads="1"/>
            </p:cNvPicPr>
            <p:nvPr/>
          </p:nvPicPr>
          <p:blipFill>
            <a:blip r:embed="rId3" cstate="print">
              <a:lum bright="-12000" contrast="12000"/>
            </a:blip>
            <a:srcRect/>
            <a:stretch>
              <a:fillRect/>
            </a:stretch>
          </p:blipFill>
          <p:spPr bwMode="auto">
            <a:xfrm>
              <a:off x="5376" y="96"/>
              <a:ext cx="288" cy="226"/>
            </a:xfrm>
            <a:prstGeom prst="rect">
              <a:avLst/>
            </a:prstGeom>
            <a:noFill/>
            <a:ln w="19050">
              <a:solidFill>
                <a:srgbClr val="990000"/>
              </a:solidFill>
              <a:miter lim="800000"/>
              <a:headEnd/>
              <a:tailEnd/>
            </a:ln>
          </p:spPr>
        </p:pic>
        <p:grpSp>
          <p:nvGrpSpPr>
            <p:cNvPr id="3" name="Group 44"/>
            <p:cNvGrpSpPr>
              <a:grpSpLocks/>
            </p:cNvGrpSpPr>
            <p:nvPr/>
          </p:nvGrpSpPr>
          <p:grpSpPr bwMode="auto">
            <a:xfrm>
              <a:off x="5415" y="123"/>
              <a:ext cx="219" cy="180"/>
              <a:chOff x="5424" y="108"/>
              <a:chExt cx="219" cy="180"/>
            </a:xfrm>
          </p:grpSpPr>
          <p:grpSp>
            <p:nvGrpSpPr>
              <p:cNvPr id="4" name="Group 45"/>
              <p:cNvGrpSpPr>
                <a:grpSpLocks/>
              </p:cNvGrpSpPr>
              <p:nvPr/>
            </p:nvGrpSpPr>
            <p:grpSpPr bwMode="auto">
              <a:xfrm>
                <a:off x="5424" y="111"/>
                <a:ext cx="96" cy="177"/>
                <a:chOff x="5424" y="111"/>
                <a:chExt cx="192" cy="177"/>
              </a:xfrm>
            </p:grpSpPr>
            <p:sp>
              <p:nvSpPr>
                <p:cNvPr id="53288" name="Line 46"/>
                <p:cNvSpPr>
                  <a:spLocks noChangeShapeType="1"/>
                </p:cNvSpPr>
                <p:nvPr/>
              </p:nvSpPr>
              <p:spPr bwMode="auto">
                <a:xfrm>
                  <a:off x="5424" y="144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289" name="Line 47"/>
                <p:cNvSpPr>
                  <a:spLocks noChangeShapeType="1"/>
                </p:cNvSpPr>
                <p:nvPr/>
              </p:nvSpPr>
              <p:spPr bwMode="auto">
                <a:xfrm>
                  <a:off x="5472" y="192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290" name="Line 48"/>
                <p:cNvSpPr>
                  <a:spLocks noChangeShapeType="1"/>
                </p:cNvSpPr>
                <p:nvPr/>
              </p:nvSpPr>
              <p:spPr bwMode="auto">
                <a:xfrm>
                  <a:off x="5520" y="111"/>
                  <a:ext cx="0" cy="177"/>
                </a:xfrm>
                <a:prstGeom prst="line">
                  <a:avLst/>
                </a:prstGeom>
                <a:noFill/>
                <a:ln w="19050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291" name="Line 49"/>
                <p:cNvSpPr>
                  <a:spLocks noChangeShapeType="1"/>
                </p:cNvSpPr>
                <p:nvPr/>
              </p:nvSpPr>
              <p:spPr bwMode="auto">
                <a:xfrm>
                  <a:off x="5568" y="240"/>
                  <a:ext cx="0" cy="48"/>
                </a:xfrm>
                <a:prstGeom prst="line">
                  <a:avLst/>
                </a:prstGeom>
                <a:noFill/>
                <a:ln w="19050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292" name="Line 50"/>
                <p:cNvSpPr>
                  <a:spLocks noChangeShapeType="1"/>
                </p:cNvSpPr>
                <p:nvPr/>
              </p:nvSpPr>
              <p:spPr bwMode="auto">
                <a:xfrm>
                  <a:off x="5616" y="192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" name="Group 51"/>
              <p:cNvGrpSpPr>
                <a:grpSpLocks/>
              </p:cNvGrpSpPr>
              <p:nvPr/>
            </p:nvGrpSpPr>
            <p:grpSpPr bwMode="auto">
              <a:xfrm>
                <a:off x="5547" y="108"/>
                <a:ext cx="96" cy="177"/>
                <a:chOff x="5424" y="111"/>
                <a:chExt cx="192" cy="177"/>
              </a:xfrm>
            </p:grpSpPr>
            <p:sp>
              <p:nvSpPr>
                <p:cNvPr id="53283" name="Line 52"/>
                <p:cNvSpPr>
                  <a:spLocks noChangeShapeType="1"/>
                </p:cNvSpPr>
                <p:nvPr/>
              </p:nvSpPr>
              <p:spPr bwMode="auto">
                <a:xfrm>
                  <a:off x="5424" y="144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284" name="Line 53"/>
                <p:cNvSpPr>
                  <a:spLocks noChangeShapeType="1"/>
                </p:cNvSpPr>
                <p:nvPr/>
              </p:nvSpPr>
              <p:spPr bwMode="auto">
                <a:xfrm>
                  <a:off x="5472" y="192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285" name="Line 54"/>
                <p:cNvSpPr>
                  <a:spLocks noChangeShapeType="1"/>
                </p:cNvSpPr>
                <p:nvPr/>
              </p:nvSpPr>
              <p:spPr bwMode="auto">
                <a:xfrm>
                  <a:off x="5520" y="111"/>
                  <a:ext cx="0" cy="177"/>
                </a:xfrm>
                <a:prstGeom prst="line">
                  <a:avLst/>
                </a:prstGeom>
                <a:noFill/>
                <a:ln w="19050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286" name="Line 55"/>
                <p:cNvSpPr>
                  <a:spLocks noChangeShapeType="1"/>
                </p:cNvSpPr>
                <p:nvPr/>
              </p:nvSpPr>
              <p:spPr bwMode="auto">
                <a:xfrm>
                  <a:off x="5568" y="240"/>
                  <a:ext cx="0" cy="48"/>
                </a:xfrm>
                <a:prstGeom prst="line">
                  <a:avLst/>
                </a:prstGeom>
                <a:noFill/>
                <a:ln w="19050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287" name="Line 56"/>
                <p:cNvSpPr>
                  <a:spLocks noChangeShapeType="1"/>
                </p:cNvSpPr>
                <p:nvPr/>
              </p:nvSpPr>
              <p:spPr bwMode="auto">
                <a:xfrm>
                  <a:off x="5616" y="192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905632" y="1336464"/>
            <a:ext cx="3742567" cy="1348673"/>
          </a:xfrm>
          <a:prstGeom prst="rect">
            <a:avLst/>
          </a:prstGeom>
          <a:solidFill>
            <a:srgbClr val="E4E4E4"/>
          </a:solidFill>
          <a:ln w="19050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3252" name="Picture 3" descr="630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7933" y="965579"/>
            <a:ext cx="1951361" cy="3017655"/>
          </a:xfrm>
          <a:prstGeom prst="rect">
            <a:avLst/>
          </a:prstGeom>
          <a:noFill/>
          <a:ln w="19050">
            <a:solidFill>
              <a:srgbClr val="990000"/>
            </a:solidFill>
            <a:miter lim="800000"/>
            <a:headEnd/>
            <a:tailEnd/>
          </a:ln>
        </p:spPr>
      </p:pic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3130943" y="1302747"/>
            <a:ext cx="2225310" cy="1592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i="0" dirty="0" smtClean="0">
                <a:solidFill>
                  <a:srgbClr val="990000"/>
                </a:solidFill>
                <a:ea typeface="宋体" pitchFamily="2" charset="-122"/>
              </a:rPr>
              <a:t>People</a:t>
            </a:r>
            <a:r>
              <a:rPr lang="en-US" sz="1200" b="1" i="0" dirty="0">
                <a:solidFill>
                  <a:srgbClr val="990000"/>
                </a:solidFill>
                <a:ea typeface="宋体" pitchFamily="2" charset="-122"/>
              </a:rPr>
              <a:t>	0.09</a:t>
            </a:r>
          </a:p>
          <a:p>
            <a:r>
              <a:rPr lang="en-US" sz="1200" b="1" i="0" dirty="0">
                <a:solidFill>
                  <a:srgbClr val="990000"/>
                </a:solidFill>
                <a:ea typeface="宋体" pitchFamily="2" charset="-122"/>
              </a:rPr>
              <a:t>Buildings	</a:t>
            </a:r>
            <a:r>
              <a:rPr lang="en-US" sz="1200" b="1" i="0" dirty="0" smtClean="0">
                <a:solidFill>
                  <a:srgbClr val="990000"/>
                </a:solidFill>
                <a:ea typeface="宋体" pitchFamily="2" charset="-122"/>
              </a:rPr>
              <a:t>0.07</a:t>
            </a:r>
            <a:endParaRPr lang="en-US" sz="1200" b="1" i="0" dirty="0">
              <a:solidFill>
                <a:srgbClr val="990000"/>
              </a:solidFill>
              <a:ea typeface="宋体" pitchFamily="2" charset="-122"/>
            </a:endParaRPr>
          </a:p>
          <a:p>
            <a:r>
              <a:rPr lang="en-US" sz="1200" b="1" i="0" dirty="0">
                <a:solidFill>
                  <a:srgbClr val="990000"/>
                </a:solidFill>
                <a:ea typeface="宋体" pitchFamily="2" charset="-122"/>
              </a:rPr>
              <a:t>Street	</a:t>
            </a:r>
            <a:r>
              <a:rPr lang="en-US" sz="1200" b="1" i="0" dirty="0" smtClean="0">
                <a:solidFill>
                  <a:srgbClr val="990000"/>
                </a:solidFill>
                <a:ea typeface="宋体" pitchFamily="2" charset="-122"/>
              </a:rPr>
              <a:t>0.07</a:t>
            </a:r>
            <a:endParaRPr lang="en-US" sz="1200" b="1" i="0" dirty="0">
              <a:solidFill>
                <a:srgbClr val="990000"/>
              </a:solidFill>
              <a:ea typeface="宋体" pitchFamily="2" charset="-122"/>
            </a:endParaRPr>
          </a:p>
          <a:p>
            <a:r>
              <a:rPr lang="en-US" sz="1200" b="1" i="0" dirty="0">
                <a:ea typeface="宋体" pitchFamily="2" charset="-122"/>
              </a:rPr>
              <a:t>Statue	</a:t>
            </a:r>
            <a:r>
              <a:rPr lang="en-US" sz="1200" b="1" i="0" dirty="0" smtClean="0">
                <a:ea typeface="宋体" pitchFamily="2" charset="-122"/>
              </a:rPr>
              <a:t>0.05</a:t>
            </a:r>
            <a:endParaRPr lang="en-US" sz="1200" b="1" i="0" dirty="0">
              <a:ea typeface="宋体" pitchFamily="2" charset="-122"/>
            </a:endParaRPr>
          </a:p>
          <a:p>
            <a:r>
              <a:rPr lang="en-US" sz="1200" b="1" i="0" dirty="0">
                <a:ea typeface="宋体" pitchFamily="2" charset="-122"/>
              </a:rPr>
              <a:t>Tables	</a:t>
            </a:r>
            <a:r>
              <a:rPr lang="en-US" sz="1200" b="1" i="0" dirty="0" smtClean="0">
                <a:ea typeface="宋体" pitchFamily="2" charset="-122"/>
              </a:rPr>
              <a:t>0.04</a:t>
            </a:r>
            <a:endParaRPr lang="en-US" sz="1200" b="1" i="0" dirty="0">
              <a:ea typeface="宋体" pitchFamily="2" charset="-122"/>
            </a:endParaRPr>
          </a:p>
          <a:p>
            <a:r>
              <a:rPr lang="en-US" sz="1200" b="1" i="0" dirty="0">
                <a:ea typeface="宋体" pitchFamily="2" charset="-122"/>
              </a:rPr>
              <a:t>Water	</a:t>
            </a:r>
            <a:r>
              <a:rPr lang="en-US" sz="1200" b="1" i="0" dirty="0" smtClean="0">
                <a:ea typeface="宋体" pitchFamily="2" charset="-122"/>
              </a:rPr>
              <a:t>0.04</a:t>
            </a:r>
            <a:endParaRPr lang="en-US" sz="1200" b="1" i="0" dirty="0">
              <a:ea typeface="宋体" pitchFamily="2" charset="-122"/>
            </a:endParaRPr>
          </a:p>
          <a:p>
            <a:r>
              <a:rPr lang="en-US" sz="1200" b="1" i="0" dirty="0">
                <a:ea typeface="宋体" pitchFamily="2" charset="-122"/>
              </a:rPr>
              <a:t>Restaurant	0.04</a:t>
            </a:r>
          </a:p>
          <a:p>
            <a:pPr>
              <a:spcBef>
                <a:spcPct val="50000"/>
              </a:spcBef>
            </a:pPr>
            <a:endParaRPr lang="en-US" sz="900" b="1" i="0" dirty="0">
              <a:ea typeface="宋体" pitchFamily="2" charset="-122"/>
            </a:endParaRP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3333243" y="4043644"/>
            <a:ext cx="3067556" cy="1196947"/>
          </a:xfrm>
          <a:prstGeom prst="rect">
            <a:avLst/>
          </a:prstGeom>
          <a:solidFill>
            <a:srgbClr val="E4E4E4"/>
          </a:solidFill>
          <a:ln w="19050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3255" name="Picture 6" descr="630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8531" y="4075955"/>
            <a:ext cx="1750465" cy="1130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5086518" y="4043644"/>
            <a:ext cx="1390819" cy="137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50" b="1" i="0" dirty="0">
                <a:solidFill>
                  <a:srgbClr val="990000"/>
                </a:solidFill>
                <a:ea typeface="宋体" pitchFamily="2" charset="-122"/>
              </a:rPr>
              <a:t>Buildings	0.06</a:t>
            </a:r>
          </a:p>
          <a:p>
            <a:r>
              <a:rPr lang="en-US" sz="1050" b="1" i="0" dirty="0">
                <a:solidFill>
                  <a:srgbClr val="990000"/>
                </a:solidFill>
                <a:ea typeface="宋体" pitchFamily="2" charset="-122"/>
              </a:rPr>
              <a:t>People	0.06</a:t>
            </a:r>
          </a:p>
          <a:p>
            <a:r>
              <a:rPr lang="en-US" sz="1050" b="1" i="0" dirty="0">
                <a:solidFill>
                  <a:srgbClr val="990000"/>
                </a:solidFill>
                <a:ea typeface="宋体" pitchFamily="2" charset="-122"/>
              </a:rPr>
              <a:t>Street	0.06</a:t>
            </a:r>
          </a:p>
          <a:p>
            <a:r>
              <a:rPr lang="en-US" sz="1050" b="1" i="0" dirty="0">
                <a:ea typeface="宋体" pitchFamily="2" charset="-122"/>
              </a:rPr>
              <a:t>Statue	0.04</a:t>
            </a:r>
          </a:p>
          <a:p>
            <a:r>
              <a:rPr lang="en-US" sz="1050" b="1" i="0" dirty="0">
                <a:ea typeface="宋体" pitchFamily="2" charset="-122"/>
              </a:rPr>
              <a:t>Tree	0.04</a:t>
            </a:r>
          </a:p>
          <a:p>
            <a:r>
              <a:rPr lang="en-US" sz="1050" b="1" i="0" dirty="0">
                <a:ea typeface="宋体" pitchFamily="2" charset="-122"/>
              </a:rPr>
              <a:t>Boats	0.04</a:t>
            </a:r>
          </a:p>
          <a:p>
            <a:r>
              <a:rPr lang="en-US" sz="1050" b="1" i="0" dirty="0">
                <a:ea typeface="宋体" pitchFamily="2" charset="-122"/>
              </a:rPr>
              <a:t>Water	0.03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300" b="1" i="0" dirty="0">
              <a:ea typeface="宋体" pitchFamily="2" charset="-122"/>
            </a:endParaRPr>
          </a:p>
          <a:p>
            <a:pPr>
              <a:spcBef>
                <a:spcPct val="50000"/>
              </a:spcBef>
            </a:pPr>
            <a:endParaRPr lang="en-US" sz="300" b="1" i="0" dirty="0">
              <a:ea typeface="宋体" pitchFamily="2" charset="-122"/>
            </a:endParaRP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3333243" y="2787692"/>
            <a:ext cx="3067556" cy="1196947"/>
          </a:xfrm>
          <a:prstGeom prst="rect">
            <a:avLst/>
          </a:prstGeom>
          <a:solidFill>
            <a:srgbClr val="E4E4E4"/>
          </a:solidFill>
          <a:ln w="19050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3258" name="Picture 9" descr="6305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8531" y="2821409"/>
            <a:ext cx="1750465" cy="1130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5094947" y="2779263"/>
            <a:ext cx="1416106" cy="122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50" b="1" i="0" dirty="0">
                <a:solidFill>
                  <a:srgbClr val="990000"/>
                </a:solidFill>
                <a:ea typeface="宋体" pitchFamily="2" charset="-122"/>
              </a:rPr>
              <a:t>People	0.08</a:t>
            </a:r>
          </a:p>
          <a:p>
            <a:r>
              <a:rPr lang="en-US" sz="1050" b="1" i="0" dirty="0">
                <a:ea typeface="宋体" pitchFamily="2" charset="-122"/>
              </a:rPr>
              <a:t>Statue	0.07</a:t>
            </a:r>
          </a:p>
          <a:p>
            <a:r>
              <a:rPr lang="en-US" sz="1050" b="1" i="0" dirty="0">
                <a:solidFill>
                  <a:srgbClr val="990000"/>
                </a:solidFill>
                <a:ea typeface="宋体" pitchFamily="2" charset="-122"/>
              </a:rPr>
              <a:t>Buildings	0.06</a:t>
            </a:r>
          </a:p>
          <a:p>
            <a:r>
              <a:rPr lang="en-US" sz="1050" b="1" i="0" dirty="0">
                <a:ea typeface="宋体" pitchFamily="2" charset="-122"/>
              </a:rPr>
              <a:t>Tables	0.05</a:t>
            </a:r>
          </a:p>
          <a:p>
            <a:r>
              <a:rPr lang="en-US" sz="1050" b="1" i="0" dirty="0">
                <a:solidFill>
                  <a:srgbClr val="990000"/>
                </a:solidFill>
                <a:ea typeface="宋体" pitchFamily="2" charset="-122"/>
              </a:rPr>
              <a:t>Street	0.05</a:t>
            </a:r>
          </a:p>
          <a:p>
            <a:r>
              <a:rPr lang="en-US" sz="1050" b="1" i="0" dirty="0">
                <a:ea typeface="宋体" pitchFamily="2" charset="-122"/>
              </a:rPr>
              <a:t>Restaurant	0.04</a:t>
            </a:r>
          </a:p>
          <a:p>
            <a:r>
              <a:rPr lang="en-US" sz="1050" b="1" i="0" dirty="0">
                <a:ea typeface="宋体" pitchFamily="2" charset="-122"/>
              </a:rPr>
              <a:t>House	0.03</a:t>
            </a:r>
          </a:p>
        </p:txBody>
      </p:sp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3333243" y="5291166"/>
            <a:ext cx="3067556" cy="1196947"/>
          </a:xfrm>
          <a:prstGeom prst="rect">
            <a:avLst/>
          </a:prstGeom>
          <a:solidFill>
            <a:srgbClr val="E4E4E4"/>
          </a:solidFill>
          <a:ln w="19050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3261" name="Picture 12" descr="5603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66960" y="5323478"/>
            <a:ext cx="1750465" cy="1130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6" name="Rectangle 14"/>
          <p:cNvSpPr>
            <a:spLocks noChangeArrowheads="1"/>
          </p:cNvSpPr>
          <p:nvPr/>
        </p:nvSpPr>
        <p:spPr bwMode="auto">
          <a:xfrm>
            <a:off x="838198" y="4667405"/>
            <a:ext cx="2427611" cy="1820708"/>
          </a:xfrm>
          <a:prstGeom prst="rect">
            <a:avLst/>
          </a:prstGeom>
          <a:solidFill>
            <a:srgbClr val="E4E4E4"/>
          </a:solidFill>
          <a:ln w="19050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7" name="Text Box 15"/>
          <p:cNvSpPr txBox="1">
            <a:spLocks noChangeArrowheads="1"/>
          </p:cNvSpPr>
          <p:nvPr/>
        </p:nvSpPr>
        <p:spPr bwMode="auto">
          <a:xfrm>
            <a:off x="789479" y="4700447"/>
            <a:ext cx="1416106" cy="1465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50" b="1" i="0" dirty="0">
                <a:solidFill>
                  <a:srgbClr val="990000"/>
                </a:solidFill>
                <a:ea typeface="宋体" pitchFamily="2" charset="-122"/>
              </a:rPr>
              <a:t>People	0.12</a:t>
            </a:r>
          </a:p>
          <a:p>
            <a:r>
              <a:rPr lang="en-US" sz="1050" b="1" i="0" dirty="0">
                <a:ea typeface="宋体" pitchFamily="2" charset="-122"/>
              </a:rPr>
              <a:t>Restaurant	0.07</a:t>
            </a:r>
          </a:p>
          <a:p>
            <a:r>
              <a:rPr lang="en-US" sz="1050" b="1" i="0" dirty="0">
                <a:ea typeface="宋体" pitchFamily="2" charset="-122"/>
              </a:rPr>
              <a:t>Sky	0.06</a:t>
            </a:r>
          </a:p>
          <a:p>
            <a:r>
              <a:rPr lang="en-US" sz="1050" b="1" i="0" dirty="0">
                <a:ea typeface="宋体" pitchFamily="2" charset="-122"/>
              </a:rPr>
              <a:t>Tables	0.06</a:t>
            </a:r>
          </a:p>
          <a:p>
            <a:r>
              <a:rPr lang="en-US" sz="1050" b="1" i="0" dirty="0">
                <a:solidFill>
                  <a:srgbClr val="990000"/>
                </a:solidFill>
                <a:ea typeface="宋体" pitchFamily="2" charset="-122"/>
              </a:rPr>
              <a:t>Street	0.05</a:t>
            </a:r>
          </a:p>
          <a:p>
            <a:r>
              <a:rPr lang="en-US" sz="1050" b="1" i="0" dirty="0">
                <a:solidFill>
                  <a:srgbClr val="990000"/>
                </a:solidFill>
                <a:ea typeface="宋体" pitchFamily="2" charset="-122"/>
              </a:rPr>
              <a:t>Buildings	0.05</a:t>
            </a:r>
          </a:p>
          <a:p>
            <a:r>
              <a:rPr lang="en-US" sz="1050" b="1" i="0" dirty="0">
                <a:ea typeface="宋体" pitchFamily="2" charset="-122"/>
              </a:rPr>
              <a:t>Statue	0.05</a:t>
            </a:r>
          </a:p>
          <a:p>
            <a:pPr>
              <a:spcBef>
                <a:spcPct val="50000"/>
              </a:spcBef>
            </a:pPr>
            <a:endParaRPr lang="en-US" sz="1050" b="1" i="0" dirty="0">
              <a:ea typeface="宋体" pitchFamily="2" charset="-122"/>
            </a:endParaRPr>
          </a:p>
        </p:txBody>
      </p:sp>
      <p:pic>
        <p:nvPicPr>
          <p:cNvPr id="53265" name="Picture 16" descr="63096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99770" y="4717980"/>
            <a:ext cx="1123894" cy="1735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9" name="Rectangle 17"/>
          <p:cNvSpPr>
            <a:spLocks noChangeArrowheads="1"/>
          </p:cNvSpPr>
          <p:nvPr/>
        </p:nvSpPr>
        <p:spPr bwMode="auto">
          <a:xfrm>
            <a:off x="6612204" y="1690491"/>
            <a:ext cx="1845996" cy="4762500"/>
          </a:xfrm>
          <a:prstGeom prst="rect">
            <a:avLst/>
          </a:prstGeom>
          <a:solidFill>
            <a:srgbClr val="E4E4E4"/>
          </a:solidFill>
          <a:ln w="19050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3267" name="Picture 18" descr="18000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51540" y="2911321"/>
            <a:ext cx="1751870" cy="1130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8" name="Picture 19" descr="3106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65589" y="5281332"/>
            <a:ext cx="1750465" cy="1130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9" name="Picture 20" descr="3109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51540" y="1742471"/>
            <a:ext cx="1751870" cy="1130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70" name="Picture 21" descr="3106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652946" y="4094219"/>
            <a:ext cx="1754679" cy="1132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71" name="Text Box 22"/>
          <p:cNvSpPr txBox="1">
            <a:spLocks noChangeArrowheads="1"/>
          </p:cNvSpPr>
          <p:nvPr/>
        </p:nvSpPr>
        <p:spPr bwMode="auto">
          <a:xfrm>
            <a:off x="7590329" y="1295400"/>
            <a:ext cx="944071" cy="351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b="1" i="0" dirty="0">
                <a:ea typeface="宋体" pitchFamily="2" charset="-122"/>
              </a:rPr>
              <a:t>QBVE</a:t>
            </a:r>
          </a:p>
        </p:txBody>
      </p:sp>
      <p:pic>
        <p:nvPicPr>
          <p:cNvPr id="53272" name="Picture 23"/>
          <p:cNvPicPr>
            <a:picLocks noChangeAspect="1" noChangeArrowheads="1"/>
          </p:cNvPicPr>
          <p:nvPr/>
        </p:nvPicPr>
        <p:blipFill>
          <a:blip r:embed="rId13" cstate="print"/>
          <a:srcRect l="30003" t="18445" r="25923" b="42999"/>
          <a:stretch>
            <a:fillRect/>
          </a:stretch>
        </p:blipFill>
        <p:spPr bwMode="auto">
          <a:xfrm>
            <a:off x="7315200" y="1295400"/>
            <a:ext cx="365265" cy="306261"/>
          </a:xfrm>
          <a:prstGeom prst="rect">
            <a:avLst/>
          </a:prstGeom>
          <a:noFill/>
          <a:ln w="19050">
            <a:solidFill>
              <a:srgbClr val="990000"/>
            </a:solidFill>
            <a:miter lim="800000"/>
            <a:headEnd/>
            <a:tailEnd/>
          </a:ln>
        </p:spPr>
      </p:pic>
      <p:sp>
        <p:nvSpPr>
          <p:cNvPr id="53273" name="Text Box 24"/>
          <p:cNvSpPr txBox="1">
            <a:spLocks noChangeArrowheads="1"/>
          </p:cNvSpPr>
          <p:nvPr/>
        </p:nvSpPr>
        <p:spPr bwMode="auto">
          <a:xfrm>
            <a:off x="1905000" y="4177106"/>
            <a:ext cx="944071" cy="351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0" dirty="0">
                <a:ea typeface="宋体" pitchFamily="2" charset="-122"/>
              </a:rPr>
              <a:t>QBSE</a:t>
            </a:r>
          </a:p>
        </p:txBody>
      </p: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2861208" y="4219252"/>
            <a:ext cx="337168" cy="289403"/>
            <a:chOff x="5376" y="96"/>
            <a:chExt cx="288" cy="226"/>
          </a:xfrm>
        </p:grpSpPr>
        <p:pic>
          <p:nvPicPr>
            <p:cNvPr id="53293" name="Picture 26"/>
            <p:cNvPicPr>
              <a:picLocks noChangeAspect="1" noChangeArrowheads="1"/>
            </p:cNvPicPr>
            <p:nvPr/>
          </p:nvPicPr>
          <p:blipFill>
            <a:blip r:embed="rId3" cstate="print">
              <a:lum bright="-12000" contrast="12000"/>
            </a:blip>
            <a:srcRect/>
            <a:stretch>
              <a:fillRect/>
            </a:stretch>
          </p:blipFill>
          <p:spPr bwMode="auto">
            <a:xfrm>
              <a:off x="5376" y="96"/>
              <a:ext cx="288" cy="226"/>
            </a:xfrm>
            <a:prstGeom prst="rect">
              <a:avLst/>
            </a:prstGeom>
            <a:noFill/>
            <a:ln w="19050">
              <a:solidFill>
                <a:srgbClr val="990000"/>
              </a:solidFill>
              <a:miter lim="800000"/>
              <a:headEnd/>
              <a:tailEnd/>
            </a:ln>
          </p:spPr>
        </p:pic>
        <p:grpSp>
          <p:nvGrpSpPr>
            <p:cNvPr id="7" name="Group 27"/>
            <p:cNvGrpSpPr>
              <a:grpSpLocks/>
            </p:cNvGrpSpPr>
            <p:nvPr/>
          </p:nvGrpSpPr>
          <p:grpSpPr bwMode="auto">
            <a:xfrm>
              <a:off x="5415" y="123"/>
              <a:ext cx="219" cy="180"/>
              <a:chOff x="5424" y="108"/>
              <a:chExt cx="219" cy="180"/>
            </a:xfrm>
          </p:grpSpPr>
          <p:grpSp>
            <p:nvGrpSpPr>
              <p:cNvPr id="8" name="Group 28"/>
              <p:cNvGrpSpPr>
                <a:grpSpLocks/>
              </p:cNvGrpSpPr>
              <p:nvPr/>
            </p:nvGrpSpPr>
            <p:grpSpPr bwMode="auto">
              <a:xfrm>
                <a:off x="5424" y="111"/>
                <a:ext cx="96" cy="177"/>
                <a:chOff x="5424" y="111"/>
                <a:chExt cx="192" cy="177"/>
              </a:xfrm>
            </p:grpSpPr>
            <p:sp>
              <p:nvSpPr>
                <p:cNvPr id="53302" name="Line 29"/>
                <p:cNvSpPr>
                  <a:spLocks noChangeShapeType="1"/>
                </p:cNvSpPr>
                <p:nvPr/>
              </p:nvSpPr>
              <p:spPr bwMode="auto">
                <a:xfrm>
                  <a:off x="5424" y="144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303" name="Line 30"/>
                <p:cNvSpPr>
                  <a:spLocks noChangeShapeType="1"/>
                </p:cNvSpPr>
                <p:nvPr/>
              </p:nvSpPr>
              <p:spPr bwMode="auto">
                <a:xfrm>
                  <a:off x="5472" y="192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304" name="Line 31"/>
                <p:cNvSpPr>
                  <a:spLocks noChangeShapeType="1"/>
                </p:cNvSpPr>
                <p:nvPr/>
              </p:nvSpPr>
              <p:spPr bwMode="auto">
                <a:xfrm>
                  <a:off x="5520" y="111"/>
                  <a:ext cx="0" cy="177"/>
                </a:xfrm>
                <a:prstGeom prst="line">
                  <a:avLst/>
                </a:prstGeom>
                <a:noFill/>
                <a:ln w="19050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305" name="Line 32"/>
                <p:cNvSpPr>
                  <a:spLocks noChangeShapeType="1"/>
                </p:cNvSpPr>
                <p:nvPr/>
              </p:nvSpPr>
              <p:spPr bwMode="auto">
                <a:xfrm>
                  <a:off x="5568" y="240"/>
                  <a:ext cx="0" cy="48"/>
                </a:xfrm>
                <a:prstGeom prst="line">
                  <a:avLst/>
                </a:prstGeom>
                <a:noFill/>
                <a:ln w="19050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306" name="Line 33"/>
                <p:cNvSpPr>
                  <a:spLocks noChangeShapeType="1"/>
                </p:cNvSpPr>
                <p:nvPr/>
              </p:nvSpPr>
              <p:spPr bwMode="auto">
                <a:xfrm>
                  <a:off x="5616" y="192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" name="Group 34"/>
              <p:cNvGrpSpPr>
                <a:grpSpLocks/>
              </p:cNvGrpSpPr>
              <p:nvPr/>
            </p:nvGrpSpPr>
            <p:grpSpPr bwMode="auto">
              <a:xfrm>
                <a:off x="5547" y="108"/>
                <a:ext cx="96" cy="177"/>
                <a:chOff x="5424" y="111"/>
                <a:chExt cx="192" cy="177"/>
              </a:xfrm>
            </p:grpSpPr>
            <p:sp>
              <p:nvSpPr>
                <p:cNvPr id="53297" name="Line 35"/>
                <p:cNvSpPr>
                  <a:spLocks noChangeShapeType="1"/>
                </p:cNvSpPr>
                <p:nvPr/>
              </p:nvSpPr>
              <p:spPr bwMode="auto">
                <a:xfrm>
                  <a:off x="5424" y="144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298" name="Line 36"/>
                <p:cNvSpPr>
                  <a:spLocks noChangeShapeType="1"/>
                </p:cNvSpPr>
                <p:nvPr/>
              </p:nvSpPr>
              <p:spPr bwMode="auto">
                <a:xfrm>
                  <a:off x="5472" y="192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299" name="Line 37"/>
                <p:cNvSpPr>
                  <a:spLocks noChangeShapeType="1"/>
                </p:cNvSpPr>
                <p:nvPr/>
              </p:nvSpPr>
              <p:spPr bwMode="auto">
                <a:xfrm>
                  <a:off x="5520" y="111"/>
                  <a:ext cx="0" cy="177"/>
                </a:xfrm>
                <a:prstGeom prst="line">
                  <a:avLst/>
                </a:prstGeom>
                <a:noFill/>
                <a:ln w="19050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300" name="Line 38"/>
                <p:cNvSpPr>
                  <a:spLocks noChangeShapeType="1"/>
                </p:cNvSpPr>
                <p:nvPr/>
              </p:nvSpPr>
              <p:spPr bwMode="auto">
                <a:xfrm>
                  <a:off x="5568" y="240"/>
                  <a:ext cx="0" cy="48"/>
                </a:xfrm>
                <a:prstGeom prst="line">
                  <a:avLst/>
                </a:prstGeom>
                <a:noFill/>
                <a:ln w="19050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301" name="Line 39"/>
                <p:cNvSpPr>
                  <a:spLocks noChangeShapeType="1"/>
                </p:cNvSpPr>
                <p:nvPr/>
              </p:nvSpPr>
              <p:spPr bwMode="auto">
                <a:xfrm>
                  <a:off x="5616" y="192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53278" name="Rectangle 57"/>
          <p:cNvSpPr>
            <a:spLocks noChangeArrowheads="1"/>
          </p:cNvSpPr>
          <p:nvPr/>
        </p:nvSpPr>
        <p:spPr bwMode="auto">
          <a:xfrm>
            <a:off x="3130942" y="881287"/>
            <a:ext cx="4180886" cy="404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000" b="1" i="0" dirty="0">
                <a:solidFill>
                  <a:srgbClr val="990000"/>
                </a:solidFill>
                <a:latin typeface="Verdana" pitchFamily="34" charset="0"/>
              </a:rPr>
              <a:t>Commercial Construction</a:t>
            </a:r>
          </a:p>
        </p:txBody>
      </p:sp>
      <p:sp>
        <p:nvSpPr>
          <p:cNvPr id="44045" name="Text Box 13"/>
          <p:cNvSpPr txBox="1">
            <a:spLocks noChangeArrowheads="1"/>
          </p:cNvSpPr>
          <p:nvPr/>
        </p:nvSpPr>
        <p:spPr bwMode="auto">
          <a:xfrm>
            <a:off x="5038725" y="5257800"/>
            <a:ext cx="1676400" cy="1315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50" b="1" i="0" dirty="0">
                <a:solidFill>
                  <a:srgbClr val="990000"/>
                </a:solidFill>
                <a:ea typeface="宋体" pitchFamily="2" charset="-122"/>
              </a:rPr>
              <a:t>People	0.1</a:t>
            </a:r>
          </a:p>
          <a:p>
            <a:r>
              <a:rPr lang="en-US" sz="1050" b="1" i="0" dirty="0">
                <a:ea typeface="宋体" pitchFamily="2" charset="-122"/>
              </a:rPr>
              <a:t>Statue	0.08</a:t>
            </a:r>
          </a:p>
          <a:p>
            <a:r>
              <a:rPr lang="en-US" sz="1050" b="1" i="0" dirty="0">
                <a:solidFill>
                  <a:srgbClr val="990000"/>
                </a:solidFill>
                <a:ea typeface="宋体" pitchFamily="2" charset="-122"/>
              </a:rPr>
              <a:t>Buildings	0.07</a:t>
            </a:r>
          </a:p>
          <a:p>
            <a:r>
              <a:rPr lang="en-US" sz="1050" b="1" i="0" dirty="0">
                <a:ea typeface="宋体" pitchFamily="2" charset="-122"/>
              </a:rPr>
              <a:t>Tables	0.06</a:t>
            </a:r>
          </a:p>
          <a:p>
            <a:r>
              <a:rPr lang="en-US" sz="1050" b="1" i="0" dirty="0">
                <a:solidFill>
                  <a:srgbClr val="990000"/>
                </a:solidFill>
                <a:ea typeface="宋体" pitchFamily="2" charset="-122"/>
              </a:rPr>
              <a:t>Street	0.06</a:t>
            </a:r>
          </a:p>
          <a:p>
            <a:r>
              <a:rPr lang="en-US" sz="1050" b="1" i="0" dirty="0">
                <a:ea typeface="宋体" pitchFamily="2" charset="-122"/>
              </a:rPr>
              <a:t>Door	0.05</a:t>
            </a:r>
          </a:p>
          <a:p>
            <a:r>
              <a:rPr lang="en-US" sz="1050" b="1" i="0" dirty="0">
                <a:ea typeface="宋体" pitchFamily="2" charset="-122"/>
              </a:rPr>
              <a:t>Restaurant	0.04</a:t>
            </a:r>
            <a:endParaRPr lang="en-US" sz="400" b="1" i="0" dirty="0">
              <a:ea typeface="宋体" pitchFamily="2" charset="-122"/>
            </a:endParaRPr>
          </a:p>
          <a:p>
            <a:pPr>
              <a:spcBef>
                <a:spcPct val="50000"/>
              </a:spcBef>
            </a:pPr>
            <a:endParaRPr lang="en-US" sz="300" b="1" i="0" dirty="0">
              <a:ea typeface="宋体" pitchFamily="2" charset="-122"/>
            </a:endParaRPr>
          </a:p>
        </p:txBody>
      </p:sp>
      <p:sp>
        <p:nvSpPr>
          <p:cNvPr id="6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6038"/>
            <a:ext cx="8229600" cy="792162"/>
          </a:xfrm>
        </p:spPr>
        <p:txBody>
          <a:bodyPr/>
          <a:lstStyle/>
          <a:p>
            <a:pPr eaLnBrk="1" hangingPunct="1"/>
            <a:r>
              <a:rPr lang="en-US" sz="3200" dirty="0" smtClean="0"/>
              <a:t>Out of Vocabulary Generalization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44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nimBg="1"/>
      <p:bldP spid="44036" grpId="0"/>
      <p:bldP spid="44037" grpId="0" animBg="1"/>
      <p:bldP spid="44039" grpId="0"/>
      <p:bldP spid="44040" grpId="0" animBg="1"/>
      <p:bldP spid="44042" grpId="0"/>
      <p:bldP spid="44043" grpId="0" animBg="1"/>
      <p:bldP spid="44046" grpId="0" animBg="1"/>
      <p:bldP spid="44047" grpId="0"/>
      <p:bldP spid="4404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Robust Estimation of SMN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accent1"/>
                </a:solidFill>
              </a:rPr>
              <a:t>Regularization</a:t>
            </a:r>
            <a:r>
              <a:rPr lang="en-US" sz="2000" dirty="0" smtClean="0"/>
              <a:t> of the semantic multinomials</a:t>
            </a:r>
          </a:p>
          <a:p>
            <a:pPr lvl="1"/>
            <a:r>
              <a:rPr lang="en-US" sz="1800" dirty="0" smtClean="0"/>
              <a:t>Using </a:t>
            </a:r>
            <a:r>
              <a:rPr lang="en-US" sz="1800" dirty="0" smtClean="0">
                <a:solidFill>
                  <a:schemeClr val="accent1"/>
                </a:solidFill>
              </a:rPr>
              <a:t>conjugate prior</a:t>
            </a:r>
            <a:r>
              <a:rPr lang="en-US" sz="1800" dirty="0" smtClean="0"/>
              <a:t>: Dirichlet distribution with parameter </a:t>
            </a:r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r>
              <a:rPr lang="en-US" sz="2000" dirty="0" smtClean="0"/>
              <a:t>Semantic labeling systems should have </a:t>
            </a:r>
            <a:r>
              <a:rPr lang="en-US" sz="2000" dirty="0" smtClean="0">
                <a:solidFill>
                  <a:schemeClr val="accent1"/>
                </a:solidFill>
              </a:rPr>
              <a:t>“soft” decisions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F00A7D-EED9-415A-BBAE-CC95195CB6AF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9" name="Picture 8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8048625" y="1693162"/>
            <a:ext cx="180975" cy="150210"/>
          </a:xfrm>
          <a:prstGeom prst="rect">
            <a:avLst/>
          </a:prstGeom>
          <a:noFill/>
        </p:spPr>
      </p:pic>
      <p:pic>
        <p:nvPicPr>
          <p:cNvPr id="356354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80568" y="3429000"/>
            <a:ext cx="1492011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6356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59388" y="3383280"/>
            <a:ext cx="2079812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6357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75414" y="3429000"/>
            <a:ext cx="1393372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6358" name="Picture 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28600" y="40386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6359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046476" y="5181600"/>
            <a:ext cx="1560195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6360" name="Picture 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80870" y="5181600"/>
            <a:ext cx="1582460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6361" name="Picture 9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03111" y="5181600"/>
            <a:ext cx="1592366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1981200" y="4343400"/>
            <a:ext cx="1690746" cy="609600"/>
          </a:xfrm>
          <a:prstGeom prst="rect">
            <a:avLst/>
          </a:prstGeom>
          <a:noFill/>
        </p:spPr>
      </p:pic>
      <p:pic>
        <p:nvPicPr>
          <p:cNvPr id="21" name="Picture 20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4207062" y="4418482"/>
            <a:ext cx="2330074" cy="510235"/>
          </a:xfrm>
          <a:prstGeom prst="rect">
            <a:avLst/>
          </a:prstGeom>
          <a:noFill/>
        </p:spPr>
      </p:pic>
      <p:pic>
        <p:nvPicPr>
          <p:cNvPr id="27" name="Picture 26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7113494" y="4512128"/>
            <a:ext cx="1371600" cy="440872"/>
          </a:xfrm>
          <a:prstGeom prst="rect">
            <a:avLst/>
          </a:prstGeom>
          <a:noFill/>
        </p:spPr>
      </p:pic>
      <p:pic>
        <p:nvPicPr>
          <p:cNvPr id="18" name="Picture 17" descr="txp_fig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1818124" y="2133598"/>
            <a:ext cx="4989583" cy="6096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20BCAE0-7FC4-47AD-BAF1-DA3947FF2265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Is the gain really due to the </a:t>
            </a:r>
            <a:r>
              <a:rPr lang="en-US" sz="2000" dirty="0" smtClean="0">
                <a:solidFill>
                  <a:srgbClr val="990000"/>
                </a:solidFill>
              </a:rPr>
              <a:t>semantic structure</a:t>
            </a:r>
            <a:r>
              <a:rPr lang="en-US" sz="2000" dirty="0" smtClean="0"/>
              <a:t> of the semantic space?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Tested by building </a:t>
            </a:r>
            <a:r>
              <a:rPr lang="en-US" sz="2000" dirty="0" smtClean="0">
                <a:solidFill>
                  <a:srgbClr val="990000"/>
                </a:solidFill>
              </a:rPr>
              <a:t>semantic spaces with no semantic structure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Random image groupings</a:t>
            </a:r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With </a:t>
            </a:r>
            <a:r>
              <a:rPr lang="en-US" sz="2000" dirty="0" smtClean="0">
                <a:solidFill>
                  <a:srgbClr val="990000"/>
                </a:solidFill>
              </a:rPr>
              <a:t>random groupings</a:t>
            </a:r>
            <a:r>
              <a:rPr lang="en-US" sz="2000" dirty="0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quite poor, indeed </a:t>
            </a:r>
            <a:r>
              <a:rPr lang="en-US" sz="1800" dirty="0" smtClean="0">
                <a:solidFill>
                  <a:srgbClr val="990000"/>
                </a:solidFill>
              </a:rPr>
              <a:t>worse than QBVE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there seems to be an</a:t>
            </a:r>
            <a:r>
              <a:rPr lang="en-US" sz="1800" dirty="0" smtClean="0">
                <a:solidFill>
                  <a:srgbClr val="990000"/>
                </a:solidFill>
              </a:rPr>
              <a:t> intrinsic gain </a:t>
            </a:r>
            <a:r>
              <a:rPr lang="en-US" sz="1800" dirty="0" smtClean="0"/>
              <a:t>of relying on a space where the</a:t>
            </a:r>
            <a:r>
              <a:rPr lang="en-US" sz="1800" dirty="0" smtClean="0">
                <a:solidFill>
                  <a:srgbClr val="990000"/>
                </a:solidFill>
              </a:rPr>
              <a:t> features are semantic</a:t>
            </a:r>
          </a:p>
        </p:txBody>
      </p:sp>
      <p:pic>
        <p:nvPicPr>
          <p:cNvPr id="54276" name="Picture 3" descr="fruad_overall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 l="4286" t="4343" r="5658" b="2286"/>
          <a:stretch>
            <a:fillRect/>
          </a:stretch>
        </p:blipFill>
        <p:spPr bwMode="auto">
          <a:xfrm>
            <a:off x="4724400" y="2286000"/>
            <a:ext cx="3822682" cy="2971800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</p:spPr>
      </p:pic>
      <p:sp>
        <p:nvSpPr>
          <p:cNvPr id="5427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Semantic Gain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143000" y="2819400"/>
            <a:ext cx="2971800" cy="1938338"/>
            <a:chOff x="381000" y="3090862"/>
            <a:chExt cx="2971800" cy="1938338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381000" y="3124200"/>
              <a:ext cx="2971800" cy="1905000"/>
            </a:xfrm>
            <a:prstGeom prst="rect">
              <a:avLst/>
            </a:prstGeom>
            <a:solidFill>
              <a:srgbClr val="E4E4E4"/>
            </a:solidFill>
            <a:ln w="25400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6" descr="mountain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5300" y="3544887"/>
              <a:ext cx="866775" cy="652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855662" y="3090862"/>
              <a:ext cx="1963738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0" dirty="0" err="1">
                  <a:solidFill>
                    <a:srgbClr val="990000"/>
                  </a:solidFill>
                  <a:ea typeface="宋体" pitchFamily="2" charset="-122"/>
                </a:rPr>
                <a:t>w</a:t>
              </a:r>
              <a:r>
                <a:rPr lang="en-US" i="0" baseline="-25000" dirty="0" err="1">
                  <a:solidFill>
                    <a:srgbClr val="990000"/>
                  </a:solidFill>
                  <a:ea typeface="宋体" pitchFamily="2" charset="-122"/>
                </a:rPr>
                <a:t>i</a:t>
              </a:r>
              <a:r>
                <a:rPr lang="en-US" i="0" dirty="0">
                  <a:solidFill>
                    <a:srgbClr val="990000"/>
                  </a:solidFill>
                  <a:ea typeface="宋体" pitchFamily="2" charset="-122"/>
                </a:rPr>
                <a:t> = random </a:t>
              </a:r>
              <a:r>
                <a:rPr lang="en-US" i="0" dirty="0" err="1">
                  <a:solidFill>
                    <a:srgbClr val="990000"/>
                  </a:solidFill>
                  <a:ea typeface="宋体" pitchFamily="2" charset="-122"/>
                </a:rPr>
                <a:t>imgs</a:t>
              </a:r>
              <a:endParaRPr lang="en-US" i="0" dirty="0">
                <a:solidFill>
                  <a:srgbClr val="990000"/>
                </a:solidFill>
                <a:ea typeface="宋体" pitchFamily="2" charset="-122"/>
              </a:endParaRPr>
            </a:p>
          </p:txBody>
        </p:sp>
        <p:cxnSp>
          <p:nvCxnSpPr>
            <p:cNvPr id="10" name="AutoShape 9"/>
            <p:cNvCxnSpPr>
              <a:cxnSpLocks noChangeShapeType="1"/>
              <a:stCxn id="6" idx="0"/>
              <a:endCxn id="6" idx="0"/>
            </p:cNvCxnSpPr>
            <p:nvPr/>
          </p:nvCxnSpPr>
          <p:spPr bwMode="auto">
            <a:xfrm>
              <a:off x="1866900" y="3124200"/>
              <a:ext cx="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pic>
          <p:nvPicPr>
            <p:cNvPr id="11" name="Picture 53" descr="6305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47800" y="3548062"/>
              <a:ext cx="838200" cy="627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54" descr="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88950" y="4310062"/>
              <a:ext cx="890588" cy="592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55" descr="1002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447800" y="4310062"/>
              <a:ext cx="846138" cy="588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56" descr="c50_336_ibt_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362200" y="4310062"/>
              <a:ext cx="881063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57" descr="101050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362200" y="3548062"/>
              <a:ext cx="833438" cy="654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105400"/>
          </a:xfrm>
        </p:spPr>
        <p:txBody>
          <a:bodyPr/>
          <a:lstStyle/>
          <a:p>
            <a:r>
              <a:rPr lang="en-US" sz="2000" dirty="0" smtClean="0">
                <a:solidFill>
                  <a:srgbClr val="800000"/>
                </a:solidFill>
              </a:rPr>
              <a:t>Semantic Image Representation</a:t>
            </a:r>
          </a:p>
          <a:p>
            <a:pPr lvl="1"/>
            <a:r>
              <a:rPr lang="en-US" sz="1800" dirty="0" smtClean="0"/>
              <a:t>Appearance Based Image Representation</a:t>
            </a:r>
          </a:p>
          <a:p>
            <a:pPr lvl="1"/>
            <a:r>
              <a:rPr lang="en-US" sz="1800" dirty="0" smtClean="0">
                <a:solidFill>
                  <a:srgbClr val="800000"/>
                </a:solidFill>
              </a:rPr>
              <a:t>Semantic Multinomial </a:t>
            </a:r>
            <a:r>
              <a:rPr lang="en-US" sz="1800" dirty="0" smtClean="0">
                <a:solidFill>
                  <a:srgbClr val="0070C0"/>
                </a:solidFill>
              </a:rPr>
              <a:t>[Contribution]</a:t>
            </a:r>
          </a:p>
          <a:p>
            <a:pPr lvl="1"/>
            <a:endParaRPr lang="en-US" dirty="0" smtClean="0">
              <a:solidFill>
                <a:srgbClr val="0070C0"/>
              </a:solidFill>
            </a:endParaRPr>
          </a:p>
          <a:p>
            <a:r>
              <a:rPr lang="en-US" sz="2000" dirty="0" smtClean="0">
                <a:solidFill>
                  <a:srgbClr val="800000"/>
                </a:solidFill>
              </a:rPr>
              <a:t>Benefits for Visual Recognition</a:t>
            </a:r>
            <a:endParaRPr lang="en-US" sz="2000" dirty="0" smtClean="0">
              <a:solidFill>
                <a:srgbClr val="0070C0"/>
              </a:solidFill>
            </a:endParaRPr>
          </a:p>
          <a:p>
            <a:pPr lvl="1"/>
            <a:r>
              <a:rPr lang="en-US" sz="1800" dirty="0" smtClean="0"/>
              <a:t>Abstraction: </a:t>
            </a:r>
            <a:r>
              <a:rPr lang="en-US" sz="1800" dirty="0" smtClean="0">
                <a:solidFill>
                  <a:srgbClr val="800000"/>
                </a:solidFill>
              </a:rPr>
              <a:t>Bridging the Semantic Gap (QBSE) </a:t>
            </a:r>
            <a:r>
              <a:rPr lang="en-US" sz="1800" dirty="0" smtClean="0">
                <a:solidFill>
                  <a:srgbClr val="0070C0"/>
                </a:solidFill>
              </a:rPr>
              <a:t>[Contribution]</a:t>
            </a:r>
            <a:endParaRPr lang="en-US" sz="1800" dirty="0" smtClean="0"/>
          </a:p>
          <a:p>
            <a:pPr lvl="1"/>
            <a:r>
              <a:rPr lang="en-US" sz="1800" dirty="0" smtClean="0"/>
              <a:t>Sensory Integration: </a:t>
            </a:r>
            <a:r>
              <a:rPr lang="en-US" sz="1800" dirty="0" smtClean="0">
                <a:solidFill>
                  <a:srgbClr val="800000"/>
                </a:solidFill>
              </a:rPr>
              <a:t>Cross-modal Retrieval </a:t>
            </a:r>
            <a:r>
              <a:rPr lang="en-US" sz="1800" dirty="0" smtClean="0">
                <a:solidFill>
                  <a:srgbClr val="0070C0"/>
                </a:solidFill>
              </a:rPr>
              <a:t>[Contribution]</a:t>
            </a:r>
            <a:endParaRPr lang="en-US" sz="1800" dirty="0" smtClean="0"/>
          </a:p>
          <a:p>
            <a:pPr lvl="1"/>
            <a:r>
              <a:rPr lang="en-US" sz="1800" dirty="0" smtClean="0"/>
              <a:t>Context: </a:t>
            </a:r>
            <a:r>
              <a:rPr lang="en-US" sz="1800" dirty="0" smtClean="0">
                <a:solidFill>
                  <a:srgbClr val="800000"/>
                </a:solidFill>
              </a:rPr>
              <a:t>Holistic Context Models </a:t>
            </a:r>
            <a:r>
              <a:rPr lang="en-US" sz="1800" dirty="0" smtClean="0">
                <a:solidFill>
                  <a:srgbClr val="0070C0"/>
                </a:solidFill>
              </a:rPr>
              <a:t>[Contribution]</a:t>
            </a:r>
          </a:p>
          <a:p>
            <a:pPr lvl="1"/>
            <a:endParaRPr lang="en-US" dirty="0" smtClean="0"/>
          </a:p>
          <a:p>
            <a:r>
              <a:rPr lang="en-US" sz="2000" dirty="0" smtClean="0">
                <a:solidFill>
                  <a:srgbClr val="800000"/>
                </a:solidFill>
              </a:rPr>
              <a:t>Connections to the literature</a:t>
            </a:r>
          </a:p>
          <a:p>
            <a:pPr lvl="1"/>
            <a:r>
              <a:rPr lang="en-US" sz="1800" dirty="0" smtClean="0"/>
              <a:t>Topic Models: Latent </a:t>
            </a:r>
            <a:r>
              <a:rPr lang="en-US" sz="1800" dirty="0" err="1" smtClean="0"/>
              <a:t>Dirichlet</a:t>
            </a:r>
            <a:r>
              <a:rPr lang="en-US" sz="1800" dirty="0" smtClean="0"/>
              <a:t> Allocation</a:t>
            </a:r>
          </a:p>
          <a:p>
            <a:pPr lvl="1"/>
            <a:r>
              <a:rPr lang="en-US" sz="1800" dirty="0" smtClean="0"/>
              <a:t>Text </a:t>
            </a:r>
            <a:r>
              <a:rPr lang="en-US" sz="1800" dirty="0" err="1" smtClean="0"/>
              <a:t>vs</a:t>
            </a:r>
            <a:r>
              <a:rPr lang="en-US" sz="1800" dirty="0" smtClean="0"/>
              <a:t> Images</a:t>
            </a:r>
          </a:p>
          <a:p>
            <a:pPr lvl="1"/>
            <a:r>
              <a:rPr lang="en-US" sz="1800" dirty="0" smtClean="0"/>
              <a:t>Importance of Supervision:</a:t>
            </a:r>
            <a:r>
              <a:rPr lang="en-US" sz="1800" dirty="0" smtClean="0">
                <a:solidFill>
                  <a:srgbClr val="800000"/>
                </a:solidFill>
              </a:rPr>
              <a:t> Topic-supervised Latent Dirichlet Allocation (ts LDA) </a:t>
            </a:r>
            <a:r>
              <a:rPr lang="en-US" sz="1800" dirty="0" smtClean="0">
                <a:solidFill>
                  <a:srgbClr val="0070C0"/>
                </a:solidFill>
              </a:rPr>
              <a:t>[Contribution]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F00A7D-EED9-415A-BBAE-CC95195CB6AF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Sensory Integration</a:t>
            </a:r>
            <a:endParaRPr lang="en-US" sz="1800" dirty="0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5410200" cy="5105400"/>
          </a:xfrm>
        </p:spPr>
        <p:txBody>
          <a:bodyPr/>
          <a:lstStyle/>
          <a:p>
            <a:r>
              <a:rPr lang="en-US" sz="2000" dirty="0" smtClean="0"/>
              <a:t>Recognition systems that are </a:t>
            </a:r>
            <a:r>
              <a:rPr lang="en-US" sz="2000" dirty="0" smtClean="0">
                <a:solidFill>
                  <a:srgbClr val="800000"/>
                </a:solidFill>
              </a:rPr>
              <a:t>transparent to different information modalities</a:t>
            </a:r>
          </a:p>
          <a:p>
            <a:pPr lvl="1"/>
            <a:r>
              <a:rPr lang="en-US" sz="1800" dirty="0" smtClean="0">
                <a:solidFill>
                  <a:srgbClr val="990000"/>
                </a:solidFill>
              </a:rPr>
              <a:t>Text, Images, Music, Video, etc.</a:t>
            </a:r>
          </a:p>
          <a:p>
            <a:pPr lvl="1"/>
            <a:endParaRPr lang="en-US" sz="1800" dirty="0" smtClean="0">
              <a:solidFill>
                <a:srgbClr val="990000"/>
              </a:solidFill>
            </a:endParaRPr>
          </a:p>
          <a:p>
            <a:r>
              <a:rPr lang="en-US" sz="2000" dirty="0" smtClean="0">
                <a:solidFill>
                  <a:srgbClr val="990000"/>
                </a:solidFill>
              </a:rPr>
              <a:t>Cross-modal Retrieval: </a:t>
            </a:r>
            <a:r>
              <a:rPr lang="en-US" sz="2000" dirty="0" smtClean="0"/>
              <a:t>systems that operates across multiple modalities</a:t>
            </a:r>
          </a:p>
          <a:p>
            <a:pPr lvl="1"/>
            <a:r>
              <a:rPr lang="en-US" sz="1800" dirty="0" smtClean="0">
                <a:solidFill>
                  <a:srgbClr val="990000"/>
                </a:solidFill>
              </a:rPr>
              <a:t>Cross modal text query, </a:t>
            </a:r>
            <a:r>
              <a:rPr lang="en-US" sz="1800" dirty="0" err="1" smtClean="0"/>
              <a:t>eg</a:t>
            </a:r>
            <a:r>
              <a:rPr lang="en-US" sz="1800" dirty="0" smtClean="0"/>
              <a:t>. retrieval of images from </a:t>
            </a:r>
            <a:r>
              <a:rPr lang="en-US" sz="1800" dirty="0" err="1" smtClean="0"/>
              <a:t>photoblogs</a:t>
            </a:r>
            <a:r>
              <a:rPr lang="en-US" sz="1800" dirty="0" smtClean="0"/>
              <a:t> using text </a:t>
            </a:r>
          </a:p>
          <a:p>
            <a:pPr lvl="1"/>
            <a:r>
              <a:rPr lang="en-US" sz="1800" dirty="0" smtClean="0"/>
              <a:t>Finding </a:t>
            </a:r>
            <a:r>
              <a:rPr lang="en-US" sz="1800" dirty="0" smtClean="0">
                <a:solidFill>
                  <a:srgbClr val="990000"/>
                </a:solidFill>
              </a:rPr>
              <a:t>images</a:t>
            </a:r>
            <a:r>
              <a:rPr lang="en-US" sz="1800" dirty="0" smtClean="0"/>
              <a:t> to go along with </a:t>
            </a:r>
            <a:r>
              <a:rPr lang="en-US" sz="1800" dirty="0" smtClean="0">
                <a:solidFill>
                  <a:srgbClr val="990000"/>
                </a:solidFill>
              </a:rPr>
              <a:t>a text article</a:t>
            </a:r>
          </a:p>
          <a:p>
            <a:pPr lvl="1"/>
            <a:r>
              <a:rPr lang="en-US" sz="1800" dirty="0" smtClean="0">
                <a:solidFill>
                  <a:srgbClr val="990000"/>
                </a:solidFill>
              </a:rPr>
              <a:t>Finding music </a:t>
            </a:r>
            <a:r>
              <a:rPr lang="en-US" sz="1800" dirty="0" smtClean="0"/>
              <a:t>to enhance videos, slide shows.</a:t>
            </a:r>
          </a:p>
          <a:p>
            <a:pPr lvl="1"/>
            <a:r>
              <a:rPr lang="en-US" sz="1800" dirty="0" smtClean="0"/>
              <a:t>Image </a:t>
            </a:r>
            <a:r>
              <a:rPr lang="en-US" sz="1800" dirty="0" smtClean="0">
                <a:solidFill>
                  <a:srgbClr val="990000"/>
                </a:solidFill>
              </a:rPr>
              <a:t>positioning.</a:t>
            </a:r>
          </a:p>
          <a:p>
            <a:pPr lvl="1"/>
            <a:r>
              <a:rPr lang="en-US" sz="1800" dirty="0" smtClean="0">
                <a:solidFill>
                  <a:srgbClr val="990000"/>
                </a:solidFill>
              </a:rPr>
              <a:t>Text</a:t>
            </a:r>
            <a:r>
              <a:rPr lang="en-US" sz="1800" dirty="0" smtClean="0"/>
              <a:t> </a:t>
            </a:r>
            <a:r>
              <a:rPr lang="en-US" sz="1800" dirty="0" smtClean="0">
                <a:solidFill>
                  <a:srgbClr val="990000"/>
                </a:solidFill>
              </a:rPr>
              <a:t>summarization</a:t>
            </a:r>
            <a:r>
              <a:rPr lang="en-US" sz="1800" dirty="0" smtClean="0"/>
              <a:t> based on images</a:t>
            </a:r>
          </a:p>
          <a:p>
            <a:pPr lvl="1"/>
            <a:r>
              <a:rPr lang="en-US" sz="1800" dirty="0" smtClean="0"/>
              <a:t>and much more…</a:t>
            </a:r>
          </a:p>
          <a:p>
            <a:endParaRPr lang="en-US" sz="2000" dirty="0" smtClean="0"/>
          </a:p>
        </p:txBody>
      </p:sp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2" cstate="print"/>
          <a:srcRect l="33594" t="13672" r="14688" b="40817"/>
          <a:stretch>
            <a:fillRect/>
          </a:stretch>
        </p:blipFill>
        <p:spPr bwMode="auto">
          <a:xfrm>
            <a:off x="5991226" y="3524048"/>
            <a:ext cx="2541764" cy="1657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3" cstate="print"/>
          <a:srcRect l="8788" t="23439" r="52393" b="30664"/>
          <a:stretch>
            <a:fillRect/>
          </a:stretch>
        </p:blipFill>
        <p:spPr bwMode="auto">
          <a:xfrm>
            <a:off x="5991225" y="1106210"/>
            <a:ext cx="2619375" cy="2322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3"/>
          <p:cNvPicPr>
            <a:picLocks noChangeAspect="1" noChangeArrowheads="1"/>
          </p:cNvPicPr>
          <p:nvPr/>
        </p:nvPicPr>
        <p:blipFill>
          <a:blip r:embed="rId4" cstate="print"/>
          <a:srcRect t="22472" b="16853"/>
          <a:stretch>
            <a:fillRect/>
          </a:stretch>
        </p:blipFill>
        <p:spPr bwMode="auto">
          <a:xfrm>
            <a:off x="6276975" y="5253693"/>
            <a:ext cx="2058081" cy="1248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Recognition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Humans brains can perform </a:t>
            </a:r>
            <a:r>
              <a:rPr lang="en-US" sz="2000" dirty="0" smtClean="0">
                <a:solidFill>
                  <a:srgbClr val="990000"/>
                </a:solidFill>
              </a:rPr>
              <a:t>recognition</a:t>
            </a:r>
            <a:br>
              <a:rPr lang="en-US" sz="2000" dirty="0" smtClean="0">
                <a:solidFill>
                  <a:srgbClr val="990000"/>
                </a:solidFill>
              </a:rPr>
            </a:br>
            <a:r>
              <a:rPr lang="en-US" sz="2000" dirty="0" smtClean="0"/>
              <a:t>with astonishing speed and accuracy </a:t>
            </a:r>
            <a:r>
              <a:rPr lang="en-US" sz="1400" dirty="0" smtClean="0"/>
              <a:t>[Thorpe’96]</a:t>
            </a:r>
            <a:endParaRPr lang="en-US" sz="1800" dirty="0" smtClean="0"/>
          </a:p>
          <a:p>
            <a:endParaRPr lang="en-US" sz="2000" dirty="0" smtClean="0"/>
          </a:p>
          <a:p>
            <a:r>
              <a:rPr lang="en-US" sz="2000" dirty="0" smtClean="0"/>
              <a:t>Can we make computers perform the</a:t>
            </a:r>
            <a:br>
              <a:rPr lang="en-US" sz="2000" dirty="0" smtClean="0"/>
            </a:br>
            <a:r>
              <a:rPr lang="en-US" sz="2000" dirty="0" smtClean="0"/>
              <a:t>recognition task?</a:t>
            </a:r>
          </a:p>
          <a:p>
            <a:pPr lvl="1"/>
            <a:r>
              <a:rPr lang="en-US" sz="1800" dirty="0" smtClean="0"/>
              <a:t>With </a:t>
            </a:r>
            <a:r>
              <a:rPr lang="en-US" sz="1800" i="1" dirty="0" smtClean="0">
                <a:solidFill>
                  <a:srgbClr val="800000"/>
                </a:solidFill>
              </a:rPr>
              <a:t>astonishing speed </a:t>
            </a:r>
            <a:r>
              <a:rPr lang="en-US" sz="1800" dirty="0" smtClean="0"/>
              <a:t>and</a:t>
            </a:r>
            <a:r>
              <a:rPr lang="en-US" sz="1800" i="1" dirty="0" smtClean="0"/>
              <a:t> </a:t>
            </a:r>
            <a:r>
              <a:rPr lang="en-US" sz="1800" i="1" dirty="0" smtClean="0">
                <a:solidFill>
                  <a:srgbClr val="800000"/>
                </a:solidFill>
              </a:rPr>
              <a:t>accuracy</a:t>
            </a:r>
            <a:r>
              <a:rPr lang="en-US" sz="1800" dirty="0" smtClean="0"/>
              <a:t>? :)</a:t>
            </a:r>
          </a:p>
          <a:p>
            <a:r>
              <a:rPr lang="en-US" sz="2000" dirty="0" smtClean="0"/>
              <a:t>Several applications</a:t>
            </a:r>
          </a:p>
          <a:p>
            <a:pPr lvl="1"/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F00A7D-EED9-415A-BBAE-CC95195CB6A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228600" y="3810000"/>
            <a:ext cx="2028825" cy="2557164"/>
            <a:chOff x="228600" y="3810000"/>
            <a:chExt cx="2028825" cy="2557164"/>
          </a:xfrm>
        </p:grpSpPr>
        <p:grpSp>
          <p:nvGrpSpPr>
            <p:cNvPr id="35" name="Group 34"/>
            <p:cNvGrpSpPr/>
            <p:nvPr/>
          </p:nvGrpSpPr>
          <p:grpSpPr>
            <a:xfrm>
              <a:off x="228600" y="3810000"/>
              <a:ext cx="2028825" cy="2033342"/>
              <a:chOff x="228600" y="3810000"/>
              <a:chExt cx="2028825" cy="2033342"/>
            </a:xfrm>
          </p:grpSpPr>
          <p:pic>
            <p:nvPicPr>
              <p:cNvPr id="26" name="Picture 5" descr="googlesearch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t="2350" r="52177" b="45560"/>
              <a:stretch>
                <a:fillRect/>
              </a:stretch>
            </p:blipFill>
            <p:spPr bwMode="auto">
              <a:xfrm>
                <a:off x="228600" y="3810000"/>
                <a:ext cx="2028825" cy="958852"/>
              </a:xfrm>
              <a:prstGeom prst="rect">
                <a:avLst/>
              </a:prstGeom>
              <a:noFill/>
              <a:ln w="9525">
                <a:solidFill>
                  <a:srgbClr val="800000"/>
                </a:solidFill>
                <a:miter lim="800000"/>
                <a:headEnd/>
                <a:tailEnd/>
              </a:ln>
            </p:spPr>
          </p:pic>
          <p:pic>
            <p:nvPicPr>
              <p:cNvPr id="27" name="Picture 1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20073" t="15527" r="51419" b="62202"/>
              <a:stretch>
                <a:fillRect/>
              </a:stretch>
            </p:blipFill>
            <p:spPr bwMode="auto">
              <a:xfrm>
                <a:off x="231595" y="4800600"/>
                <a:ext cx="2022834" cy="1042742"/>
              </a:xfrm>
              <a:prstGeom prst="rect">
                <a:avLst/>
              </a:prstGeom>
              <a:noFill/>
              <a:ln w="9525">
                <a:solidFill>
                  <a:srgbClr val="800000"/>
                </a:solidFill>
                <a:miter lim="800000"/>
                <a:headEnd/>
                <a:tailEnd/>
              </a:ln>
            </p:spPr>
          </p:pic>
        </p:grpSp>
        <p:sp>
          <p:nvSpPr>
            <p:cNvPr id="31" name="TextBox 30"/>
            <p:cNvSpPr txBox="1"/>
            <p:nvPr/>
          </p:nvSpPr>
          <p:spPr>
            <a:xfrm>
              <a:off x="404812" y="6028610"/>
              <a:ext cx="1676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i="0" dirty="0" smtClean="0">
                  <a:solidFill>
                    <a:srgbClr val="990000"/>
                  </a:solidFill>
                </a:rPr>
                <a:t>Retrieval</a:t>
              </a:r>
              <a:endParaRPr lang="en-US" sz="1600" b="1" i="0" dirty="0">
                <a:solidFill>
                  <a:srgbClr val="990000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368348" y="3824616"/>
            <a:ext cx="2045104" cy="2542548"/>
            <a:chOff x="2368348" y="3824616"/>
            <a:chExt cx="2045104" cy="2542548"/>
          </a:xfrm>
        </p:grpSpPr>
        <p:pic>
          <p:nvPicPr>
            <p:cNvPr id="34918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68348" y="3824616"/>
              <a:ext cx="2045104" cy="2004110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sp>
          <p:nvSpPr>
            <p:cNvPr id="32" name="TextBox 31"/>
            <p:cNvSpPr txBox="1"/>
            <p:nvPr/>
          </p:nvSpPr>
          <p:spPr>
            <a:xfrm>
              <a:off x="2552700" y="6028610"/>
              <a:ext cx="1676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i="0" dirty="0" smtClean="0">
                  <a:solidFill>
                    <a:srgbClr val="990000"/>
                  </a:solidFill>
                </a:rPr>
                <a:t>Annotation</a:t>
              </a:r>
              <a:endParaRPr lang="en-US" sz="1600" b="1" i="0" dirty="0">
                <a:solidFill>
                  <a:srgbClr val="990000"/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572000" y="3836071"/>
            <a:ext cx="1676400" cy="2531093"/>
            <a:chOff x="4572000" y="3836071"/>
            <a:chExt cx="1676400" cy="2531093"/>
          </a:xfrm>
        </p:grpSpPr>
        <p:sp>
          <p:nvSpPr>
            <p:cNvPr id="34" name="TextBox 33"/>
            <p:cNvSpPr txBox="1"/>
            <p:nvPr/>
          </p:nvSpPr>
          <p:spPr>
            <a:xfrm>
              <a:off x="4572000" y="6028610"/>
              <a:ext cx="1676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i="0" dirty="0" smtClean="0">
                  <a:solidFill>
                    <a:srgbClr val="990000"/>
                  </a:solidFill>
                </a:rPr>
                <a:t>Classification</a:t>
              </a:r>
              <a:endParaRPr lang="en-US" sz="1600" b="1" i="0" dirty="0">
                <a:solidFill>
                  <a:srgbClr val="990000"/>
                </a:solidFill>
              </a:endParaRPr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4604723" y="3836071"/>
              <a:ext cx="1610954" cy="1981200"/>
              <a:chOff x="4762500" y="3810000"/>
              <a:chExt cx="1610954" cy="1981200"/>
            </a:xfrm>
          </p:grpSpPr>
          <p:pic>
            <p:nvPicPr>
              <p:cNvPr id="349190" name="Picture 6" descr="C:\ddrive\Research Data\Downloaded from Flickr - old\data\mountain\mountain_19_14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762500" y="3810000"/>
                <a:ext cx="1610954" cy="1072896"/>
              </a:xfrm>
              <a:prstGeom prst="rect">
                <a:avLst/>
              </a:prstGeom>
              <a:noFill/>
            </p:spPr>
          </p:pic>
          <p:sp>
            <p:nvSpPr>
              <p:cNvPr id="59" name="TextBox 58"/>
              <p:cNvSpPr txBox="1"/>
              <p:nvPr/>
            </p:nvSpPr>
            <p:spPr>
              <a:xfrm>
                <a:off x="4806435" y="5029200"/>
                <a:ext cx="152308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Mountain? Beach? Street? Kitchen? Desert?</a:t>
                </a:r>
                <a:endParaRPr lang="en-US" sz="1600" b="1" dirty="0"/>
              </a:p>
            </p:txBody>
          </p:sp>
          <p:sp>
            <p:nvSpPr>
              <p:cNvPr id="60" name="Rectangle 59"/>
              <p:cNvSpPr/>
              <p:nvPr/>
            </p:nvSpPr>
            <p:spPr bwMode="auto">
              <a:xfrm>
                <a:off x="4763305" y="3810000"/>
                <a:ext cx="1609344" cy="1981200"/>
              </a:xfrm>
              <a:prstGeom prst="rect">
                <a:avLst/>
              </a:prstGeom>
              <a:noFill/>
              <a:ln w="25400" cap="flat" cmpd="sng" algn="ctr">
                <a:solidFill>
                  <a:srgbClr val="8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grpSp>
        <p:nvGrpSpPr>
          <p:cNvPr id="37" name="Group 36"/>
          <p:cNvGrpSpPr/>
          <p:nvPr/>
        </p:nvGrpSpPr>
        <p:grpSpPr>
          <a:xfrm>
            <a:off x="6400800" y="3836071"/>
            <a:ext cx="1676400" cy="2654204"/>
            <a:chOff x="6400800" y="3836071"/>
            <a:chExt cx="1676400" cy="2654204"/>
          </a:xfrm>
        </p:grpSpPr>
        <p:grpSp>
          <p:nvGrpSpPr>
            <p:cNvPr id="64" name="Group 63"/>
            <p:cNvGrpSpPr/>
            <p:nvPr/>
          </p:nvGrpSpPr>
          <p:grpSpPr>
            <a:xfrm>
              <a:off x="6553200" y="3836071"/>
              <a:ext cx="1371600" cy="1981200"/>
              <a:chOff x="4824413" y="3033713"/>
              <a:chExt cx="2048998" cy="3139503"/>
            </a:xfrm>
          </p:grpSpPr>
          <p:pic>
            <p:nvPicPr>
              <p:cNvPr id="62" name="Picture 33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2420" t="55885" r="64947" b="12500"/>
              <a:stretch>
                <a:fillRect/>
              </a:stretch>
            </p:blipFill>
            <p:spPr bwMode="auto">
              <a:xfrm>
                <a:off x="4824413" y="3033713"/>
                <a:ext cx="2048998" cy="1576387"/>
              </a:xfrm>
              <a:prstGeom prst="rect">
                <a:avLst/>
              </a:prstGeom>
              <a:noFill/>
              <a:ln w="12700" cap="sq">
                <a:solidFill>
                  <a:srgbClr val="800000"/>
                </a:solidFill>
                <a:miter lim="800000"/>
                <a:headEnd type="none" w="sm" len="sm"/>
                <a:tailEnd type="none" w="sm" len="sm"/>
              </a:ln>
            </p:spPr>
          </p:pic>
          <p:pic>
            <p:nvPicPr>
              <p:cNvPr id="63" name="Picture 33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35010" t="55885" r="32646" b="12500"/>
              <a:stretch>
                <a:fillRect/>
              </a:stretch>
            </p:blipFill>
            <p:spPr bwMode="auto">
              <a:xfrm>
                <a:off x="4832279" y="4596829"/>
                <a:ext cx="2030858" cy="1576387"/>
              </a:xfrm>
              <a:prstGeom prst="rect">
                <a:avLst/>
              </a:prstGeom>
              <a:noFill/>
              <a:ln w="12700" cap="sq">
                <a:solidFill>
                  <a:srgbClr val="800000"/>
                </a:solidFill>
                <a:miter lim="800000"/>
                <a:headEnd type="none" w="sm" len="sm"/>
                <a:tailEnd type="none" w="sm" len="sm"/>
              </a:ln>
            </p:spPr>
          </p:pic>
        </p:grpSp>
        <p:sp>
          <p:nvSpPr>
            <p:cNvPr id="65" name="TextBox 64"/>
            <p:cNvSpPr txBox="1"/>
            <p:nvPr/>
          </p:nvSpPr>
          <p:spPr>
            <a:xfrm>
              <a:off x="6400800" y="5905500"/>
              <a:ext cx="167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i="0" dirty="0" smtClean="0">
                  <a:solidFill>
                    <a:srgbClr val="990000"/>
                  </a:solidFill>
                </a:rPr>
                <a:t>Detection/ Localization</a:t>
              </a:r>
              <a:endParaRPr lang="en-US" sz="1600" b="1" i="0" dirty="0">
                <a:solidFill>
                  <a:srgbClr val="990000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8229600" y="5638800"/>
            <a:ext cx="609600" cy="728364"/>
            <a:chOff x="8229600" y="5638800"/>
            <a:chExt cx="609600" cy="728364"/>
          </a:xfrm>
        </p:grpSpPr>
        <p:sp>
          <p:nvSpPr>
            <p:cNvPr id="66" name="TextBox 65"/>
            <p:cNvSpPr txBox="1"/>
            <p:nvPr/>
          </p:nvSpPr>
          <p:spPr>
            <a:xfrm>
              <a:off x="8229600" y="6028610"/>
              <a:ext cx="609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0" dirty="0" smtClean="0">
                  <a:solidFill>
                    <a:srgbClr val="990000"/>
                  </a:solidFill>
                </a:rPr>
                <a:t>etc.</a:t>
              </a:r>
              <a:endParaRPr lang="en-US" sz="1600" b="1" i="0" dirty="0">
                <a:solidFill>
                  <a:srgbClr val="990000"/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8229600" y="5638800"/>
              <a:ext cx="609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0" dirty="0" smtClean="0">
                  <a:solidFill>
                    <a:srgbClr val="990000"/>
                  </a:solidFill>
                </a:rPr>
                <a:t>…</a:t>
              </a:r>
              <a:endParaRPr lang="en-US" sz="1600" b="1" i="0" dirty="0">
                <a:solidFill>
                  <a:srgbClr val="990000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086600" y="609600"/>
            <a:ext cx="2057400" cy="3204865"/>
            <a:chOff x="6934200" y="609600"/>
            <a:chExt cx="2057400" cy="3204865"/>
          </a:xfrm>
        </p:grpSpPr>
        <p:pic>
          <p:nvPicPr>
            <p:cNvPr id="349193" name="Picture 9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/>
            </a:blip>
            <a:srcRect/>
            <a:stretch>
              <a:fillRect/>
            </a:stretch>
          </p:blipFill>
          <p:spPr bwMode="auto">
            <a:xfrm flipH="1">
              <a:off x="7109048" y="1066800"/>
              <a:ext cx="1707705" cy="236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TextBox 22"/>
            <p:cNvSpPr txBox="1"/>
            <p:nvPr/>
          </p:nvSpPr>
          <p:spPr>
            <a:xfrm>
              <a:off x="6934200" y="3352800"/>
              <a:ext cx="2057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Visual Signals</a:t>
              </a:r>
              <a:endParaRPr lang="en-US" sz="24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948756" y="609600"/>
              <a:ext cx="1981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0" dirty="0" smtClean="0"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Recognition</a:t>
              </a:r>
              <a:endParaRPr lang="en-US" sz="2400" b="1" i="0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72" name="Straight Arrow Connector 71"/>
            <p:cNvCxnSpPr/>
            <p:nvPr/>
          </p:nvCxnSpPr>
          <p:spPr bwMode="auto">
            <a:xfrm rot="5400000" flipH="1" flipV="1">
              <a:off x="7086600" y="2895600"/>
              <a:ext cx="838200" cy="3810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3" name="Straight Arrow Connector 72"/>
            <p:cNvCxnSpPr/>
            <p:nvPr/>
          </p:nvCxnSpPr>
          <p:spPr bwMode="auto">
            <a:xfrm rot="16200000" flipV="1">
              <a:off x="7886700" y="2781300"/>
              <a:ext cx="990600" cy="4572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7" name="Straight Arrow Connector 76"/>
            <p:cNvCxnSpPr/>
            <p:nvPr/>
          </p:nvCxnSpPr>
          <p:spPr bwMode="auto">
            <a:xfrm rot="16200000" flipV="1">
              <a:off x="6629400" y="1447800"/>
              <a:ext cx="1447800" cy="5334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800000"/>
              </a:solidFill>
              <a:prstDash val="solid"/>
              <a:round/>
              <a:headEnd type="oval" w="med" len="med"/>
              <a:tailEnd type="arrow"/>
            </a:ln>
            <a:effectLst/>
          </p:spPr>
        </p:cxnSp>
        <p:cxnSp>
          <p:nvCxnSpPr>
            <p:cNvPr id="79" name="Straight Arrow Connector 78"/>
            <p:cNvCxnSpPr/>
            <p:nvPr/>
          </p:nvCxnSpPr>
          <p:spPr bwMode="auto">
            <a:xfrm rot="5400000" flipH="1" flipV="1">
              <a:off x="7886700" y="1333500"/>
              <a:ext cx="1295400" cy="6096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800000"/>
              </a:solidFill>
              <a:prstDash val="solid"/>
              <a:round/>
              <a:headEnd type="oval" w="med" len="med"/>
              <a:tailEnd type="arrow"/>
            </a:ln>
            <a:effectLst/>
          </p:spPr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2DA15CB-A2FB-46E0-AE00-617595F737ED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Cross-modal Retrieval</a:t>
            </a:r>
          </a:p>
        </p:txBody>
      </p:sp>
      <p:sp>
        <p:nvSpPr>
          <p:cNvPr id="819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57188" y="1000125"/>
            <a:ext cx="8558212" cy="5151438"/>
          </a:xfrm>
        </p:spPr>
        <p:txBody>
          <a:bodyPr/>
          <a:lstStyle/>
          <a:p>
            <a:pPr marL="393700" indent="-285750" eaLnBrk="1" hangingPunct="1">
              <a:defRPr/>
            </a:pPr>
            <a:r>
              <a:rPr lang="en-US" sz="2000" dirty="0" smtClean="0">
                <a:solidFill>
                  <a:srgbClr val="990000"/>
                </a:solidFill>
              </a:rPr>
              <a:t>Current</a:t>
            </a:r>
            <a:r>
              <a:rPr lang="en-US" sz="2000" dirty="0" smtClean="0"/>
              <a:t> retrieval systems are </a:t>
            </a:r>
            <a:br>
              <a:rPr lang="en-US" sz="2000" dirty="0" smtClean="0"/>
            </a:br>
            <a:r>
              <a:rPr lang="en-US" sz="2000" dirty="0" smtClean="0"/>
              <a:t>predominantly </a:t>
            </a:r>
            <a:r>
              <a:rPr lang="en-US" sz="2000" dirty="0" err="1" smtClean="0">
                <a:solidFill>
                  <a:srgbClr val="990000"/>
                </a:solidFill>
              </a:rPr>
              <a:t>uni</a:t>
            </a:r>
            <a:r>
              <a:rPr lang="en-US" sz="2000" dirty="0" smtClean="0">
                <a:solidFill>
                  <a:srgbClr val="990000"/>
                </a:solidFill>
              </a:rPr>
              <a:t>-modal</a:t>
            </a:r>
            <a:r>
              <a:rPr lang="en-US" sz="2000" dirty="0" smtClean="0"/>
              <a:t>.</a:t>
            </a:r>
          </a:p>
          <a:p>
            <a:pPr marL="742950" lvl="1" indent="-285750" eaLnBrk="1" hangingPunct="1">
              <a:defRPr/>
            </a:pPr>
            <a:r>
              <a:rPr lang="en-US" sz="1600" dirty="0" smtClean="0"/>
              <a:t>The </a:t>
            </a:r>
            <a:r>
              <a:rPr lang="en-US" sz="1600" dirty="0" smtClean="0">
                <a:solidFill>
                  <a:srgbClr val="990000"/>
                </a:solidFill>
              </a:rPr>
              <a:t>query </a:t>
            </a:r>
            <a:r>
              <a:rPr lang="en-US" sz="1600" dirty="0" smtClean="0"/>
              <a:t>and</a:t>
            </a:r>
            <a:r>
              <a:rPr lang="en-US" sz="1600" dirty="0" smtClean="0">
                <a:solidFill>
                  <a:srgbClr val="990000"/>
                </a:solidFill>
              </a:rPr>
              <a:t> retrieved results </a:t>
            </a:r>
            <a:r>
              <a:rPr lang="en-US" sz="1600" dirty="0" smtClean="0"/>
              <a:t>are </a:t>
            </a:r>
            <a:br>
              <a:rPr lang="en-US" sz="1600" dirty="0" smtClean="0"/>
            </a:br>
            <a:r>
              <a:rPr lang="en-US" sz="1600" dirty="0" smtClean="0"/>
              <a:t>from the </a:t>
            </a:r>
            <a:r>
              <a:rPr lang="en-US" sz="1600" dirty="0" smtClean="0">
                <a:solidFill>
                  <a:srgbClr val="990000"/>
                </a:solidFill>
              </a:rPr>
              <a:t>same modality</a:t>
            </a:r>
          </a:p>
          <a:p>
            <a:pPr marL="742950" lvl="1" indent="-285750" eaLnBrk="1" hangingPunct="1">
              <a:defRPr/>
            </a:pPr>
            <a:endParaRPr lang="en-US" sz="1400" dirty="0" smtClean="0">
              <a:solidFill>
                <a:srgbClr val="990000"/>
              </a:solidFill>
            </a:endParaRPr>
          </a:p>
          <a:p>
            <a:pPr marL="742950" lvl="1" indent="-285750" eaLnBrk="1" hangingPunct="1">
              <a:defRPr/>
            </a:pPr>
            <a:endParaRPr lang="en-US" sz="1400" dirty="0" smtClean="0">
              <a:solidFill>
                <a:srgbClr val="990000"/>
              </a:solidFill>
            </a:endParaRPr>
          </a:p>
          <a:p>
            <a:pPr marL="742950" lvl="1" indent="-285750" eaLnBrk="1" hangingPunct="1">
              <a:defRPr/>
            </a:pPr>
            <a:endParaRPr lang="en-US" sz="1400" dirty="0" smtClean="0">
              <a:solidFill>
                <a:srgbClr val="990000"/>
              </a:solidFill>
            </a:endParaRPr>
          </a:p>
          <a:p>
            <a:pPr>
              <a:defRPr/>
            </a:pPr>
            <a:endParaRPr lang="en-US" sz="2000" dirty="0" smtClean="0"/>
          </a:p>
          <a:p>
            <a:pPr marL="393700" indent="-285750" eaLnBrk="1" hangingPunct="1">
              <a:defRPr/>
            </a:pPr>
            <a:endParaRPr lang="en-US" sz="1800" dirty="0" smtClean="0">
              <a:solidFill>
                <a:srgbClr val="990000"/>
              </a:solidFill>
            </a:endParaRPr>
          </a:p>
          <a:p>
            <a:r>
              <a:rPr lang="en-US" sz="2000" dirty="0" smtClean="0"/>
              <a:t>Cross-modal Retrieval: Given </a:t>
            </a:r>
            <a:r>
              <a:rPr lang="en-US" sz="2000" dirty="0" smtClean="0">
                <a:solidFill>
                  <a:schemeClr val="accent1"/>
                </a:solidFill>
              </a:rPr>
              <a:t>query</a:t>
            </a:r>
            <a:r>
              <a:rPr lang="en-US" sz="2000" dirty="0" smtClean="0"/>
              <a:t> from </a:t>
            </a:r>
            <a:r>
              <a:rPr lang="en-US" sz="2000" dirty="0" smtClean="0">
                <a:solidFill>
                  <a:schemeClr val="accent1"/>
                </a:solidFill>
              </a:rPr>
              <a:t>modality A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chemeClr val="accent1"/>
                </a:solidFill>
              </a:rPr>
              <a:t>retrieve</a:t>
            </a:r>
            <a:r>
              <a:rPr lang="en-US" sz="2000" dirty="0" smtClean="0"/>
              <a:t> results from </a:t>
            </a:r>
            <a:r>
              <a:rPr lang="en-US" sz="2000" dirty="0" smtClean="0">
                <a:solidFill>
                  <a:schemeClr val="accent1"/>
                </a:solidFill>
              </a:rPr>
              <a:t>modality B</a:t>
            </a:r>
            <a:r>
              <a:rPr lang="en-US" sz="2000" dirty="0" smtClean="0"/>
              <a:t>.</a:t>
            </a:r>
          </a:p>
          <a:p>
            <a:pPr lvl="1"/>
            <a:r>
              <a:rPr lang="en-US" sz="1600" dirty="0" smtClean="0"/>
              <a:t>The query and retrieved items </a:t>
            </a:r>
            <a:r>
              <a:rPr lang="en-US" sz="1600" dirty="0" smtClean="0">
                <a:solidFill>
                  <a:schemeClr val="accent1"/>
                </a:solidFill>
              </a:rPr>
              <a:t>are not required </a:t>
            </a:r>
            <a:r>
              <a:rPr lang="en-US" sz="1600" dirty="0" smtClean="0"/>
              <a:t>to share a </a:t>
            </a:r>
            <a:r>
              <a:rPr lang="en-US" sz="1600" dirty="0" smtClean="0">
                <a:solidFill>
                  <a:schemeClr val="accent1"/>
                </a:solidFill>
              </a:rPr>
              <a:t>common modality</a:t>
            </a:r>
            <a:r>
              <a:rPr lang="en-US" sz="1600" dirty="0" smtClean="0"/>
              <a:t>. </a:t>
            </a:r>
          </a:p>
          <a:p>
            <a:pPr marL="742950" lvl="1" indent="-285750" eaLnBrk="1" hangingPunct="1">
              <a:defRPr/>
            </a:pPr>
            <a:endParaRPr lang="en-US" sz="1400" dirty="0" smtClean="0">
              <a:solidFill>
                <a:srgbClr val="990000"/>
              </a:solidFill>
            </a:endParaRPr>
          </a:p>
          <a:p>
            <a:pPr marL="742950" lvl="1" indent="-285750" eaLnBrk="1" hangingPunct="1">
              <a:defRPr/>
            </a:pPr>
            <a:endParaRPr lang="en-US" sz="1400" dirty="0" smtClean="0">
              <a:solidFill>
                <a:srgbClr val="990000"/>
              </a:solidFill>
            </a:endParaRPr>
          </a:p>
          <a:p>
            <a:pPr marL="393700" indent="-285750" eaLnBrk="1" hangingPunct="1">
              <a:defRPr/>
            </a:pPr>
            <a:endParaRPr lang="en-US" sz="2000" dirty="0" smtClean="0">
              <a:solidFill>
                <a:srgbClr val="990000"/>
              </a:solidFill>
            </a:endParaRPr>
          </a:p>
          <a:p>
            <a:pPr marL="393700" indent="-285750" eaLnBrk="1" hangingPunct="1">
              <a:defRPr/>
            </a:pPr>
            <a:endParaRPr lang="en-US" dirty="0" smtClean="0">
              <a:solidFill>
                <a:srgbClr val="990000"/>
              </a:solidFill>
            </a:endParaRPr>
          </a:p>
          <a:p>
            <a:pPr marL="742950" lvl="1" indent="-285750" eaLnBrk="1" hangingPunct="1">
              <a:defRPr/>
            </a:pPr>
            <a:endParaRPr lang="en-US" sz="1600" dirty="0" smtClean="0">
              <a:solidFill>
                <a:srgbClr val="990000"/>
              </a:solidFill>
            </a:endParaRPr>
          </a:p>
          <a:p>
            <a:pPr marL="393700" indent="-285750" eaLnBrk="1" hangingPunct="1">
              <a:defRPr/>
            </a:pPr>
            <a:endParaRPr lang="en-US" dirty="0" smtClean="0">
              <a:solidFill>
                <a:srgbClr val="990000"/>
              </a:solidFill>
            </a:endParaRPr>
          </a:p>
          <a:p>
            <a:pPr marL="742950" lvl="1" indent="-285750" eaLnBrk="1" hangingPunct="1">
              <a:buFontTx/>
              <a:buNone/>
              <a:defRPr/>
            </a:pPr>
            <a:endParaRPr lang="en-US" sz="1400" dirty="0" smtClean="0"/>
          </a:p>
          <a:p>
            <a:pPr marL="742950" lvl="1" indent="-285750" eaLnBrk="1" hangingPunct="1">
              <a:defRPr/>
            </a:pPr>
            <a:endParaRPr lang="en-US" sz="1800" dirty="0" smtClean="0"/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5257800" y="1143000"/>
            <a:ext cx="1712913" cy="2376487"/>
            <a:chOff x="5436096" y="2708920"/>
            <a:chExt cx="2699345" cy="3744416"/>
          </a:xfrm>
        </p:grpSpPr>
        <p:pic>
          <p:nvPicPr>
            <p:cNvPr id="15403" name="Picture 26"/>
            <p:cNvPicPr>
              <a:picLocks noChangeAspect="1" noChangeArrowheads="1"/>
            </p:cNvPicPr>
            <p:nvPr/>
          </p:nvPicPr>
          <p:blipFill>
            <a:blip r:embed="rId3" cstate="print"/>
            <a:srcRect l="13145" t="4695" r="33376" b="2576"/>
            <a:stretch>
              <a:fillRect/>
            </a:stretch>
          </p:blipFill>
          <p:spPr bwMode="auto">
            <a:xfrm>
              <a:off x="5436096" y="2708920"/>
              <a:ext cx="2699345" cy="3744416"/>
            </a:xfrm>
            <a:prstGeom prst="rect">
              <a:avLst/>
            </a:prstGeom>
            <a:solidFill>
              <a:srgbClr val="E4E4E4"/>
            </a:solidFill>
            <a:ln w="19050">
              <a:noFill/>
              <a:miter lim="800000"/>
              <a:headEnd/>
              <a:tailEnd/>
            </a:ln>
          </p:spPr>
        </p:pic>
        <p:pic>
          <p:nvPicPr>
            <p:cNvPr id="15404" name="Picture 29"/>
            <p:cNvPicPr>
              <a:picLocks noChangeAspect="1" noChangeArrowheads="1"/>
            </p:cNvPicPr>
            <p:nvPr/>
          </p:nvPicPr>
          <p:blipFill>
            <a:blip r:embed="rId4" cstate="print"/>
            <a:srcRect l="13913" t="13206" r="74757" b="81883"/>
            <a:stretch>
              <a:fillRect/>
            </a:stretch>
          </p:blipFill>
          <p:spPr bwMode="auto">
            <a:xfrm>
              <a:off x="6927850" y="2715270"/>
              <a:ext cx="1174750" cy="407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785813" y="2351088"/>
            <a:ext cx="3786187" cy="1001712"/>
            <a:chOff x="285720" y="2244021"/>
            <a:chExt cx="4786345" cy="1267247"/>
          </a:xfrm>
        </p:grpSpPr>
        <p:sp>
          <p:nvSpPr>
            <p:cNvPr id="15391" name="TextBox 25"/>
            <p:cNvSpPr txBox="1">
              <a:spLocks noChangeArrowheads="1"/>
            </p:cNvSpPr>
            <p:nvPr/>
          </p:nvSpPr>
          <p:spPr bwMode="auto">
            <a:xfrm>
              <a:off x="285720" y="2244021"/>
              <a:ext cx="1500198" cy="397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/>
                <a:t>Text</a:t>
              </a:r>
            </a:p>
          </p:txBody>
        </p:sp>
        <p:sp>
          <p:nvSpPr>
            <p:cNvPr id="15392" name="TextBox 26"/>
            <p:cNvSpPr txBox="1">
              <a:spLocks noChangeArrowheads="1"/>
            </p:cNvSpPr>
            <p:nvPr/>
          </p:nvSpPr>
          <p:spPr bwMode="auto">
            <a:xfrm>
              <a:off x="290482" y="2541890"/>
              <a:ext cx="1500198" cy="397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/>
                <a:t>Images</a:t>
              </a:r>
            </a:p>
          </p:txBody>
        </p:sp>
        <p:sp>
          <p:nvSpPr>
            <p:cNvPr id="15393" name="TextBox 27"/>
            <p:cNvSpPr txBox="1">
              <a:spLocks noChangeArrowheads="1"/>
            </p:cNvSpPr>
            <p:nvPr/>
          </p:nvSpPr>
          <p:spPr bwMode="auto">
            <a:xfrm>
              <a:off x="290482" y="2827620"/>
              <a:ext cx="1500198" cy="397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/>
                <a:t>Music</a:t>
              </a:r>
            </a:p>
          </p:txBody>
        </p:sp>
        <p:sp>
          <p:nvSpPr>
            <p:cNvPr id="15394" name="TextBox 28"/>
            <p:cNvSpPr txBox="1">
              <a:spLocks noChangeArrowheads="1"/>
            </p:cNvSpPr>
            <p:nvPr/>
          </p:nvSpPr>
          <p:spPr bwMode="auto">
            <a:xfrm>
              <a:off x="290482" y="3113351"/>
              <a:ext cx="1500198" cy="397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/>
                <a:t>Videos</a:t>
              </a:r>
            </a:p>
          </p:txBody>
        </p:sp>
        <p:sp>
          <p:nvSpPr>
            <p:cNvPr id="15395" name="TextBox 29"/>
            <p:cNvSpPr txBox="1">
              <a:spLocks noChangeArrowheads="1"/>
            </p:cNvSpPr>
            <p:nvPr/>
          </p:nvSpPr>
          <p:spPr bwMode="auto">
            <a:xfrm>
              <a:off x="3567105" y="2256162"/>
              <a:ext cx="1500198" cy="397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/>
                <a:t>Text</a:t>
              </a:r>
            </a:p>
          </p:txBody>
        </p:sp>
        <p:sp>
          <p:nvSpPr>
            <p:cNvPr id="15396" name="TextBox 30"/>
            <p:cNvSpPr txBox="1">
              <a:spLocks noChangeArrowheads="1"/>
            </p:cNvSpPr>
            <p:nvPr/>
          </p:nvSpPr>
          <p:spPr bwMode="auto">
            <a:xfrm>
              <a:off x="3571867" y="2541891"/>
              <a:ext cx="1500198" cy="397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/>
                <a:t>Images</a:t>
              </a:r>
            </a:p>
          </p:txBody>
        </p:sp>
        <p:sp>
          <p:nvSpPr>
            <p:cNvPr id="15397" name="TextBox 31"/>
            <p:cNvSpPr txBox="1">
              <a:spLocks noChangeArrowheads="1"/>
            </p:cNvSpPr>
            <p:nvPr/>
          </p:nvSpPr>
          <p:spPr bwMode="auto">
            <a:xfrm>
              <a:off x="3571867" y="2827620"/>
              <a:ext cx="1500198" cy="397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/>
                <a:t>Music</a:t>
              </a:r>
            </a:p>
          </p:txBody>
        </p:sp>
        <p:sp>
          <p:nvSpPr>
            <p:cNvPr id="15398" name="TextBox 32"/>
            <p:cNvSpPr txBox="1">
              <a:spLocks noChangeArrowheads="1"/>
            </p:cNvSpPr>
            <p:nvPr/>
          </p:nvSpPr>
          <p:spPr bwMode="auto">
            <a:xfrm>
              <a:off x="3571867" y="3113350"/>
              <a:ext cx="1500198" cy="397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/>
                <a:t>Videos</a:t>
              </a:r>
            </a:p>
          </p:txBody>
        </p:sp>
        <p:cxnSp>
          <p:nvCxnSpPr>
            <p:cNvPr id="34" name="Straight Arrow Connector 33"/>
            <p:cNvCxnSpPr>
              <a:stCxn id="15391" idx="3"/>
              <a:endCxn id="15395" idx="1"/>
            </p:cNvCxnSpPr>
            <p:nvPr/>
          </p:nvCxnSpPr>
          <p:spPr>
            <a:xfrm>
              <a:off x="1786846" y="2442844"/>
              <a:ext cx="1780078" cy="1205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15392" idx="3"/>
              <a:endCxn id="15396" idx="1"/>
            </p:cNvCxnSpPr>
            <p:nvPr/>
          </p:nvCxnSpPr>
          <p:spPr>
            <a:xfrm>
              <a:off x="1790860" y="2740075"/>
              <a:ext cx="1780078" cy="2009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15393" idx="3"/>
              <a:endCxn id="15397" idx="1"/>
            </p:cNvCxnSpPr>
            <p:nvPr/>
          </p:nvCxnSpPr>
          <p:spPr>
            <a:xfrm>
              <a:off x="1790860" y="3027264"/>
              <a:ext cx="1780078" cy="2008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15394" idx="3"/>
              <a:endCxn id="15398" idx="1"/>
            </p:cNvCxnSpPr>
            <p:nvPr/>
          </p:nvCxnSpPr>
          <p:spPr>
            <a:xfrm>
              <a:off x="1790860" y="3312445"/>
              <a:ext cx="1780078" cy="2008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45"/>
          <p:cNvGrpSpPr>
            <a:grpSpLocks/>
          </p:cNvGrpSpPr>
          <p:nvPr/>
        </p:nvGrpSpPr>
        <p:grpSpPr bwMode="auto">
          <a:xfrm>
            <a:off x="7086600" y="1143000"/>
            <a:ext cx="1757362" cy="2327275"/>
            <a:chOff x="2500298" y="1000108"/>
            <a:chExt cx="2857520" cy="3786214"/>
          </a:xfrm>
        </p:grpSpPr>
        <p:pic>
          <p:nvPicPr>
            <p:cNvPr id="15388" name="Picture 40"/>
            <p:cNvPicPr>
              <a:picLocks noChangeAspect="1" noChangeArrowheads="1"/>
            </p:cNvPicPr>
            <p:nvPr/>
          </p:nvPicPr>
          <p:blipFill>
            <a:blip r:embed="rId5" cstate="print"/>
            <a:srcRect l="20381" t="21729" r="26012" b="62891"/>
            <a:stretch>
              <a:fillRect/>
            </a:stretch>
          </p:blipFill>
          <p:spPr bwMode="auto">
            <a:xfrm>
              <a:off x="2500298" y="1000108"/>
              <a:ext cx="2857520" cy="774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9" name="Picture 41"/>
            <p:cNvPicPr>
              <a:picLocks noChangeAspect="1" noChangeArrowheads="1"/>
            </p:cNvPicPr>
            <p:nvPr/>
          </p:nvPicPr>
          <p:blipFill>
            <a:blip r:embed="rId6" cstate="print"/>
            <a:srcRect l="20703" t="3125" r="26637" b="36324"/>
            <a:stretch>
              <a:fillRect/>
            </a:stretch>
          </p:blipFill>
          <p:spPr bwMode="auto">
            <a:xfrm>
              <a:off x="2500298" y="1737639"/>
              <a:ext cx="2853479" cy="30486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90" name="Picture 44" descr="C:\Documents and Settings\std\Desktop\250px-Yahoo_Logo.svg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821884" y="1071546"/>
              <a:ext cx="1488292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5" name="Group 49"/>
          <p:cNvGrpSpPr>
            <a:grpSpLocks/>
          </p:cNvGrpSpPr>
          <p:nvPr/>
        </p:nvGrpSpPr>
        <p:grpSpPr bwMode="auto">
          <a:xfrm>
            <a:off x="762000" y="4953000"/>
            <a:ext cx="3786187" cy="1214437"/>
            <a:chOff x="2357422" y="2214554"/>
            <a:chExt cx="3786214" cy="1214446"/>
          </a:xfrm>
        </p:grpSpPr>
        <p:sp>
          <p:nvSpPr>
            <p:cNvPr id="46" name="TextBox 21"/>
            <p:cNvSpPr txBox="1">
              <a:spLocks noChangeArrowheads="1"/>
            </p:cNvSpPr>
            <p:nvPr/>
          </p:nvSpPr>
          <p:spPr bwMode="auto">
            <a:xfrm>
              <a:off x="2357422" y="2214554"/>
              <a:ext cx="118672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/>
                <a:t>Text</a:t>
              </a:r>
            </a:p>
          </p:txBody>
        </p:sp>
        <p:sp>
          <p:nvSpPr>
            <p:cNvPr id="47" name="TextBox 22"/>
            <p:cNvSpPr txBox="1">
              <a:spLocks noChangeArrowheads="1"/>
            </p:cNvSpPr>
            <p:nvPr/>
          </p:nvSpPr>
          <p:spPr bwMode="auto">
            <a:xfrm>
              <a:off x="2361189" y="2518942"/>
              <a:ext cx="118672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/>
                <a:t>Images</a:t>
              </a:r>
            </a:p>
          </p:txBody>
        </p:sp>
        <p:sp>
          <p:nvSpPr>
            <p:cNvPr id="48" name="TextBox 23"/>
            <p:cNvSpPr txBox="1">
              <a:spLocks noChangeArrowheads="1"/>
            </p:cNvSpPr>
            <p:nvPr/>
          </p:nvSpPr>
          <p:spPr bwMode="auto">
            <a:xfrm>
              <a:off x="2361189" y="2804694"/>
              <a:ext cx="118672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/>
                <a:t>Music</a:t>
              </a:r>
            </a:p>
          </p:txBody>
        </p:sp>
        <p:sp>
          <p:nvSpPr>
            <p:cNvPr id="49" name="TextBox 24"/>
            <p:cNvSpPr txBox="1">
              <a:spLocks noChangeArrowheads="1"/>
            </p:cNvSpPr>
            <p:nvPr/>
          </p:nvSpPr>
          <p:spPr bwMode="auto">
            <a:xfrm>
              <a:off x="2361189" y="3090446"/>
              <a:ext cx="118672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/>
                <a:t>Videos</a:t>
              </a:r>
            </a:p>
          </p:txBody>
        </p:sp>
        <p:sp>
          <p:nvSpPr>
            <p:cNvPr id="50" name="TextBox 25"/>
            <p:cNvSpPr txBox="1">
              <a:spLocks noChangeArrowheads="1"/>
            </p:cNvSpPr>
            <p:nvPr/>
          </p:nvSpPr>
          <p:spPr bwMode="auto">
            <a:xfrm>
              <a:off x="4953145" y="2224160"/>
              <a:ext cx="118672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/>
                <a:t>Text</a:t>
              </a:r>
            </a:p>
          </p:txBody>
        </p:sp>
        <p:sp>
          <p:nvSpPr>
            <p:cNvPr id="51" name="TextBox 26"/>
            <p:cNvSpPr txBox="1">
              <a:spLocks noChangeArrowheads="1"/>
            </p:cNvSpPr>
            <p:nvPr/>
          </p:nvSpPr>
          <p:spPr bwMode="auto">
            <a:xfrm>
              <a:off x="4956912" y="2518942"/>
              <a:ext cx="118672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dirty="0"/>
                <a:t>Images</a:t>
              </a:r>
            </a:p>
          </p:txBody>
        </p:sp>
        <p:sp>
          <p:nvSpPr>
            <p:cNvPr id="52" name="TextBox 27"/>
            <p:cNvSpPr txBox="1">
              <a:spLocks noChangeArrowheads="1"/>
            </p:cNvSpPr>
            <p:nvPr/>
          </p:nvSpPr>
          <p:spPr bwMode="auto">
            <a:xfrm>
              <a:off x="4956912" y="2804694"/>
              <a:ext cx="118672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dirty="0"/>
                <a:t>Music</a:t>
              </a:r>
            </a:p>
          </p:txBody>
        </p:sp>
        <p:sp>
          <p:nvSpPr>
            <p:cNvPr id="53" name="TextBox 28"/>
            <p:cNvSpPr txBox="1">
              <a:spLocks noChangeArrowheads="1"/>
            </p:cNvSpPr>
            <p:nvPr/>
          </p:nvSpPr>
          <p:spPr bwMode="auto">
            <a:xfrm>
              <a:off x="4956912" y="3090446"/>
              <a:ext cx="118672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/>
                <a:t>Videos</a:t>
              </a:r>
            </a:p>
          </p:txBody>
        </p:sp>
        <p:cxnSp>
          <p:nvCxnSpPr>
            <p:cNvPr id="54" name="Straight Arrow Connector 53"/>
            <p:cNvCxnSpPr>
              <a:stCxn id="46" idx="3"/>
              <a:endCxn id="50" idx="1"/>
            </p:cNvCxnSpPr>
            <p:nvPr/>
          </p:nvCxnSpPr>
          <p:spPr>
            <a:xfrm>
              <a:off x="3544880" y="2384417"/>
              <a:ext cx="1408122" cy="952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>
              <a:stCxn id="46" idx="3"/>
              <a:endCxn id="51" idx="1"/>
            </p:cNvCxnSpPr>
            <p:nvPr/>
          </p:nvCxnSpPr>
          <p:spPr>
            <a:xfrm>
              <a:off x="3544880" y="2384417"/>
              <a:ext cx="1411297" cy="30321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stCxn id="46" idx="3"/>
              <a:endCxn id="52" idx="1"/>
            </p:cNvCxnSpPr>
            <p:nvPr/>
          </p:nvCxnSpPr>
          <p:spPr>
            <a:xfrm>
              <a:off x="3544880" y="2384417"/>
              <a:ext cx="1411297" cy="58896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>
              <a:stCxn id="46" idx="3"/>
              <a:endCxn id="53" idx="1"/>
            </p:cNvCxnSpPr>
            <p:nvPr/>
          </p:nvCxnSpPr>
          <p:spPr>
            <a:xfrm>
              <a:off x="3544880" y="2384417"/>
              <a:ext cx="1411297" cy="87471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>
              <a:stCxn id="49" idx="3"/>
              <a:endCxn id="50" idx="1"/>
            </p:cNvCxnSpPr>
            <p:nvPr/>
          </p:nvCxnSpPr>
          <p:spPr>
            <a:xfrm flipV="1">
              <a:off x="3548055" y="2393942"/>
              <a:ext cx="1404947" cy="865194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stCxn id="49" idx="3"/>
              <a:endCxn id="51" idx="1"/>
            </p:cNvCxnSpPr>
            <p:nvPr/>
          </p:nvCxnSpPr>
          <p:spPr>
            <a:xfrm flipV="1">
              <a:off x="3548055" y="2687633"/>
              <a:ext cx="1408122" cy="571504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>
              <a:stCxn id="49" idx="3"/>
              <a:endCxn id="52" idx="1"/>
            </p:cNvCxnSpPr>
            <p:nvPr/>
          </p:nvCxnSpPr>
          <p:spPr>
            <a:xfrm flipV="1">
              <a:off x="3548055" y="2973385"/>
              <a:ext cx="1408122" cy="285752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>
              <a:stCxn id="49" idx="3"/>
              <a:endCxn id="53" idx="1"/>
            </p:cNvCxnSpPr>
            <p:nvPr/>
          </p:nvCxnSpPr>
          <p:spPr>
            <a:xfrm>
              <a:off x="3548055" y="3259137"/>
              <a:ext cx="1408122" cy="1587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48"/>
            <p:cNvSpPr txBox="1">
              <a:spLocks noChangeArrowheads="1"/>
            </p:cNvSpPr>
            <p:nvPr/>
          </p:nvSpPr>
          <p:spPr bwMode="auto">
            <a:xfrm>
              <a:off x="3448914" y="2318793"/>
              <a:ext cx="214314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.</a:t>
              </a:r>
            </a:p>
            <a:p>
              <a:r>
                <a:rPr lang="en-US"/>
                <a:t>.</a:t>
              </a:r>
            </a:p>
            <a:p>
              <a:r>
                <a:rPr lang="en-US"/>
                <a:t>.</a:t>
              </a:r>
            </a:p>
          </p:txBody>
        </p:sp>
      </p:grpSp>
      <p:grpSp>
        <p:nvGrpSpPr>
          <p:cNvPr id="63" name="Group 29"/>
          <p:cNvGrpSpPr>
            <a:grpSpLocks/>
          </p:cNvGrpSpPr>
          <p:nvPr/>
        </p:nvGrpSpPr>
        <p:grpSpPr bwMode="auto">
          <a:xfrm>
            <a:off x="5029200" y="4748212"/>
            <a:ext cx="3868599" cy="1500188"/>
            <a:chOff x="1691682" y="4119620"/>
            <a:chExt cx="6015589" cy="2333718"/>
          </a:xfrm>
        </p:grpSpPr>
        <p:pic>
          <p:nvPicPr>
            <p:cNvPr id="64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766278" y="4119620"/>
              <a:ext cx="1000786" cy="690346"/>
            </a:xfrm>
            <a:prstGeom prst="rect">
              <a:avLst/>
            </a:prstGeom>
            <a:solidFill>
              <a:srgbClr val="E4E4E4"/>
            </a:solidFill>
            <a:ln w="19050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65" name="Picture 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668588" y="5096526"/>
              <a:ext cx="937830" cy="703371"/>
            </a:xfrm>
            <a:prstGeom prst="rect">
              <a:avLst/>
            </a:prstGeom>
            <a:solidFill>
              <a:srgbClr val="E4E4E4"/>
            </a:solidFill>
            <a:ln w="19050">
              <a:solidFill>
                <a:srgbClr val="800000"/>
              </a:solidFill>
              <a:miter lim="800000"/>
              <a:headEnd/>
              <a:tailEnd/>
            </a:ln>
          </p:spPr>
        </p:pic>
        <p:sp>
          <p:nvSpPr>
            <p:cNvPr id="66" name="TextBox 65"/>
            <p:cNvSpPr txBox="1"/>
            <p:nvPr/>
          </p:nvSpPr>
          <p:spPr>
            <a:xfrm>
              <a:off x="4851613" y="4169226"/>
              <a:ext cx="1893254" cy="523113"/>
            </a:xfrm>
            <a:prstGeom prst="rect">
              <a:avLst/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pPr algn="just">
                <a:defRPr/>
              </a:pPr>
              <a:r>
                <a:rPr lang="en-US" sz="400" dirty="0">
                  <a:solidFill>
                    <a:srgbClr val="000000"/>
                  </a:solidFill>
                  <a:ea typeface="ＭＳ Ｐゴシック" pitchFamily="-111" charset="-128"/>
                </a:rPr>
                <a:t>Like most of the UK, the Manchester area </a:t>
              </a:r>
              <a:r>
                <a:rPr lang="en-US" sz="400" dirty="0" err="1">
                  <a:solidFill>
                    <a:srgbClr val="000000"/>
                  </a:solidFill>
                  <a:ea typeface="ＭＳ Ｐゴシック" pitchFamily="-111" charset="-128"/>
                </a:rPr>
                <a:t>mobilised</a:t>
              </a:r>
              <a:r>
                <a:rPr lang="en-US" sz="400" dirty="0">
                  <a:solidFill>
                    <a:srgbClr val="000000"/>
                  </a:solidFill>
                  <a:ea typeface="ＭＳ Ｐゴシック" pitchFamily="-111" charset="-128"/>
                </a:rPr>
                <a:t> extensively during World War II. For example, casting and machining expertise at Beyer, Peacock and Company's locomotive works in Gorton was switched to bomb making; Dunlop's rubber works in </a:t>
              </a:r>
              <a:r>
                <a:rPr lang="en-US" sz="400" dirty="0" err="1">
                  <a:solidFill>
                    <a:srgbClr val="000000"/>
                  </a:solidFill>
                  <a:ea typeface="ＭＳ Ｐゴシック" pitchFamily="-111" charset="-128"/>
                </a:rPr>
                <a:t>Chorlton</a:t>
              </a:r>
              <a:r>
                <a:rPr lang="en-US" sz="400" dirty="0">
                  <a:solidFill>
                    <a:srgbClr val="000000"/>
                  </a:solidFill>
                  <a:ea typeface="ＭＳ Ｐゴシック" pitchFamily="-111" charset="-128"/>
                </a:rPr>
                <a:t>-on-Medlock made barrage balloons;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730624" y="4559307"/>
              <a:ext cx="1893254" cy="525368"/>
            </a:xfrm>
            <a:prstGeom prst="rect">
              <a:avLst/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pPr algn="just">
                <a:defRPr/>
              </a:pPr>
              <a:r>
                <a:rPr lang="en-US" sz="400" dirty="0">
                  <a:solidFill>
                    <a:srgbClr val="000000"/>
                  </a:solidFill>
                  <a:ea typeface="ＭＳ Ｐゴシック" pitchFamily="-111" charset="-128"/>
                </a:rPr>
                <a:t>Martin Luther King's presence in Birmingham was not welcomed by all in the black community. A black attorney was quoted in ''Time'' magazine as saying, "The new administration should have been given a chance to confer with the various groups interested in change. …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4705111" y="4852430"/>
              <a:ext cx="1891001" cy="698988"/>
            </a:xfrm>
            <a:prstGeom prst="rect">
              <a:avLst/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pPr algn="just">
                <a:defRPr/>
              </a:pPr>
              <a:r>
                <a:rPr lang="en-US" sz="400" dirty="0">
                  <a:solidFill>
                    <a:srgbClr val="000000"/>
                  </a:solidFill>
                  <a:ea typeface="ＭＳ Ｐゴシック" pitchFamily="-111" charset="-128"/>
                </a:rPr>
                <a:t>In 1920, at the age of 20, Coward starred in his own play, the light comedy ''I'll Leave It to You''. After a tryout in Manchester, it opened in London at the New Theatre (renamed the Noël Coward Theatre in 2006), his first full-length play in the West </a:t>
              </a:r>
              <a:r>
                <a:rPr lang="en-US" sz="400" dirty="0" err="1">
                  <a:solidFill>
                    <a:srgbClr val="000000"/>
                  </a:solidFill>
                  <a:ea typeface="ＭＳ Ｐゴシック" pitchFamily="-111" charset="-128"/>
                </a:rPr>
                <a:t>End.Thaxter</a:t>
              </a:r>
              <a:r>
                <a:rPr lang="en-US" sz="400" dirty="0">
                  <a:solidFill>
                    <a:srgbClr val="000000"/>
                  </a:solidFill>
                  <a:ea typeface="ＭＳ Ｐゴシック" pitchFamily="-111" charset="-128"/>
                </a:rPr>
                <a:t>, John. British Theatre Guide, 2009 Neville </a:t>
              </a:r>
              <a:r>
                <a:rPr lang="en-US" sz="400" dirty="0" err="1">
                  <a:solidFill>
                    <a:srgbClr val="000000"/>
                  </a:solidFill>
                  <a:ea typeface="ＭＳ Ｐゴシック" pitchFamily="-111" charset="-128"/>
                </a:rPr>
                <a:t>Cardus's</a:t>
              </a:r>
              <a:r>
                <a:rPr lang="en-US" sz="400" dirty="0">
                  <a:solidFill>
                    <a:srgbClr val="000000"/>
                  </a:solidFill>
                  <a:ea typeface="ＭＳ Ｐゴシック" pitchFamily="-111" charset="-128"/>
                </a:rPr>
                <a:t> praise in ''The Manchester Guardian'' 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816271" y="4951642"/>
              <a:ext cx="1891000" cy="523113"/>
            </a:xfrm>
            <a:prstGeom prst="rect">
              <a:avLst/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pPr algn="just">
                <a:defRPr/>
              </a:pPr>
              <a:r>
                <a:rPr lang="en-US" sz="400" dirty="0">
                  <a:solidFill>
                    <a:srgbClr val="000000"/>
                  </a:solidFill>
                  <a:ea typeface="ＭＳ Ｐゴシック" pitchFamily="-111" charset="-128"/>
                </a:rPr>
                <a:t>Like most of the UK, the Manchester area </a:t>
              </a:r>
              <a:r>
                <a:rPr lang="en-US" sz="400" dirty="0" err="1">
                  <a:solidFill>
                    <a:srgbClr val="000000"/>
                  </a:solidFill>
                  <a:ea typeface="ＭＳ Ｐゴシック" pitchFamily="-111" charset="-128"/>
                </a:rPr>
                <a:t>mobilised</a:t>
              </a:r>
              <a:r>
                <a:rPr lang="en-US" sz="400" dirty="0">
                  <a:solidFill>
                    <a:srgbClr val="000000"/>
                  </a:solidFill>
                  <a:ea typeface="ＭＳ Ｐゴシック" pitchFamily="-111" charset="-128"/>
                </a:rPr>
                <a:t> extensively during World War II. For example, casting and machining expertise at Beyer, Peacock and Company's locomotive works in Gorton was switched to bomb making; Dunlop's rubber works in </a:t>
              </a:r>
              <a:r>
                <a:rPr lang="en-US" sz="400" dirty="0" err="1">
                  <a:solidFill>
                    <a:srgbClr val="000000"/>
                  </a:solidFill>
                  <a:ea typeface="ＭＳ Ｐゴシック" pitchFamily="-111" charset="-128"/>
                </a:rPr>
                <a:t>Chorlton</a:t>
              </a:r>
              <a:r>
                <a:rPr lang="en-US" sz="400" dirty="0">
                  <a:solidFill>
                    <a:srgbClr val="000000"/>
                  </a:solidFill>
                  <a:ea typeface="ＭＳ Ｐゴシック" pitchFamily="-111" charset="-128"/>
                </a:rPr>
                <a:t>-on-Medlock made barrage balloons;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705111" y="5731802"/>
              <a:ext cx="1891001" cy="523113"/>
            </a:xfrm>
            <a:prstGeom prst="rect">
              <a:avLst/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pPr algn="just">
                <a:defRPr/>
              </a:pPr>
              <a:r>
                <a:rPr lang="en-US" sz="400" dirty="0">
                  <a:solidFill>
                    <a:srgbClr val="000000"/>
                  </a:solidFill>
                  <a:ea typeface="ＭＳ Ｐゴシック" pitchFamily="-111" charset="-128"/>
                </a:rPr>
                <a:t>Martin Luther King's presence in Birmingham was not welcomed by all in the black community. A black attorney was quoted in ''Time'' magazine as saying, "The new administration should have been given a chance to confer with the various groups interested in change. …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340703" y="5339467"/>
              <a:ext cx="1891001" cy="698988"/>
            </a:xfrm>
            <a:prstGeom prst="rect">
              <a:avLst/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pPr algn="just">
                <a:defRPr/>
              </a:pPr>
              <a:r>
                <a:rPr lang="en-US" sz="400" dirty="0">
                  <a:solidFill>
                    <a:srgbClr val="000000"/>
                  </a:solidFill>
                  <a:ea typeface="ＭＳ Ｐゴシック" pitchFamily="-111" charset="-128"/>
                </a:rPr>
                <a:t>In 1920, at the age of 20, Coward starred in his own play, the light comedy ''I'll Leave It to You''. After a tryout in Manchester, it opened in London at the New Theatre (renamed the Noël Coward Theatre in 2006), his first full-length play in the West </a:t>
              </a:r>
              <a:r>
                <a:rPr lang="en-US" sz="400" dirty="0" err="1">
                  <a:solidFill>
                    <a:srgbClr val="000000"/>
                  </a:solidFill>
                  <a:ea typeface="ＭＳ Ｐゴシック" pitchFamily="-111" charset="-128"/>
                </a:rPr>
                <a:t>End.Thaxter</a:t>
              </a:r>
              <a:r>
                <a:rPr lang="en-US" sz="400" dirty="0">
                  <a:solidFill>
                    <a:srgbClr val="000000"/>
                  </a:solidFill>
                  <a:ea typeface="ＭＳ Ｐゴシック" pitchFamily="-111" charset="-128"/>
                </a:rPr>
                <a:t>, John. British Theatre Guide, 2009 Neville </a:t>
              </a:r>
              <a:r>
                <a:rPr lang="en-US" sz="400" dirty="0" err="1">
                  <a:solidFill>
                    <a:srgbClr val="000000"/>
                  </a:solidFill>
                  <a:ea typeface="ＭＳ Ｐゴシック" pitchFamily="-111" charset="-128"/>
                </a:rPr>
                <a:t>Cardus's</a:t>
              </a:r>
              <a:r>
                <a:rPr lang="en-US" sz="400" dirty="0">
                  <a:solidFill>
                    <a:srgbClr val="000000"/>
                  </a:solidFill>
                  <a:ea typeface="ＭＳ Ｐゴシック" pitchFamily="-111" charset="-128"/>
                </a:rPr>
                <a:t> praise in ''The Manchester Guardian'' </a:t>
              </a:r>
            </a:p>
          </p:txBody>
        </p:sp>
        <p:pic>
          <p:nvPicPr>
            <p:cNvPr id="72" name="Picture 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961659" y="5780359"/>
              <a:ext cx="888985" cy="666466"/>
            </a:xfrm>
            <a:prstGeom prst="rect">
              <a:avLst/>
            </a:prstGeom>
            <a:solidFill>
              <a:srgbClr val="E4E4E4"/>
            </a:solidFill>
            <a:ln w="19050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73" name="Picture 8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059350" y="4608072"/>
              <a:ext cx="900924" cy="683833"/>
            </a:xfrm>
            <a:prstGeom prst="rect">
              <a:avLst/>
            </a:prstGeom>
            <a:solidFill>
              <a:srgbClr val="E4E4E4"/>
            </a:solidFill>
            <a:ln w="19050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74" name="Picture 9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691682" y="4461538"/>
              <a:ext cx="900924" cy="683833"/>
            </a:xfrm>
            <a:prstGeom prst="rect">
              <a:avLst/>
            </a:prstGeom>
            <a:solidFill>
              <a:srgbClr val="E4E4E4"/>
            </a:solidFill>
            <a:ln w="19050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75" name="Picture 10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887062" y="5780359"/>
              <a:ext cx="900924" cy="672979"/>
            </a:xfrm>
            <a:prstGeom prst="rect">
              <a:avLst/>
            </a:prstGeom>
            <a:solidFill>
              <a:srgbClr val="E4E4E4"/>
            </a:solidFill>
            <a:ln w="19050">
              <a:solidFill>
                <a:srgbClr val="800000"/>
              </a:solidFill>
              <a:miter lim="800000"/>
              <a:headEnd/>
              <a:tailEnd/>
            </a:ln>
          </p:spPr>
        </p:pic>
        <p:sp>
          <p:nvSpPr>
            <p:cNvPr id="76" name="TextBox 21"/>
            <p:cNvSpPr txBox="1">
              <a:spLocks noChangeArrowheads="1"/>
            </p:cNvSpPr>
            <p:nvPr/>
          </p:nvSpPr>
          <p:spPr bwMode="auto">
            <a:xfrm>
              <a:off x="4056012" y="4901144"/>
              <a:ext cx="586144" cy="524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990000"/>
                  </a:solidFill>
                  <a:sym typeface="Wingdings" pitchFamily="-111" charset="2"/>
                </a:rPr>
                <a:t></a:t>
              </a:r>
              <a:endParaRPr lang="en-US" b="1">
                <a:solidFill>
                  <a:srgbClr val="990000"/>
                </a:solidFill>
              </a:endParaRPr>
            </a:p>
          </p:txBody>
        </p:sp>
        <p:pic>
          <p:nvPicPr>
            <p:cNvPr id="77" name="Picture 4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326669" y="4754607"/>
              <a:ext cx="576374" cy="846651"/>
            </a:xfrm>
            <a:prstGeom prst="rect">
              <a:avLst/>
            </a:prstGeom>
            <a:solidFill>
              <a:srgbClr val="E4E4E4"/>
            </a:solidFill>
            <a:ln w="19050">
              <a:solidFill>
                <a:srgbClr val="800000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196975"/>
            <a:ext cx="8229600" cy="5105400"/>
          </a:xfrm>
        </p:spPr>
        <p:txBody>
          <a:bodyPr/>
          <a:lstStyle/>
          <a:p>
            <a:r>
              <a:rPr lang="en-US" sz="2000" dirty="0" smtClean="0">
                <a:solidFill>
                  <a:schemeClr val="accent1"/>
                </a:solidFill>
              </a:rPr>
              <a:t>No natural correspondence </a:t>
            </a:r>
            <a:r>
              <a:rPr lang="en-US" sz="2000" dirty="0" smtClean="0"/>
              <a:t>between representations of different modalities.</a:t>
            </a:r>
          </a:p>
          <a:p>
            <a:r>
              <a:rPr lang="en-US" sz="2000" dirty="0" smtClean="0"/>
              <a:t>For example, we use </a:t>
            </a:r>
            <a:r>
              <a:rPr lang="en-US" sz="2000" dirty="0" smtClean="0">
                <a:solidFill>
                  <a:schemeClr val="accent1"/>
                </a:solidFill>
              </a:rPr>
              <a:t>Bag-of-words representation </a:t>
            </a:r>
            <a:r>
              <a:rPr lang="en-US" sz="2000" dirty="0" smtClean="0"/>
              <a:t>for both images and text</a:t>
            </a:r>
          </a:p>
          <a:p>
            <a:pPr lvl="1"/>
            <a:r>
              <a:rPr lang="en-US" sz="1600" dirty="0" smtClean="0"/>
              <a:t>Images: vectors over </a:t>
            </a:r>
            <a:r>
              <a:rPr lang="en-US" sz="1600" dirty="0" smtClean="0">
                <a:solidFill>
                  <a:srgbClr val="990000"/>
                </a:solidFill>
              </a:rPr>
              <a:t>visual textures </a:t>
            </a:r>
            <a:r>
              <a:rPr lang="en-US" sz="1600" dirty="0" smtClean="0"/>
              <a:t>(     ) </a:t>
            </a:r>
          </a:p>
          <a:p>
            <a:pPr lvl="1"/>
            <a:r>
              <a:rPr lang="en-US" sz="1600" dirty="0" smtClean="0"/>
              <a:t>Text: vectors of </a:t>
            </a:r>
            <a:r>
              <a:rPr lang="en-US" sz="1600" dirty="0" smtClean="0">
                <a:solidFill>
                  <a:srgbClr val="990000"/>
                </a:solidFill>
              </a:rPr>
              <a:t>word counts </a:t>
            </a:r>
            <a:r>
              <a:rPr lang="en-US" sz="1600" dirty="0" smtClean="0"/>
              <a:t>(     )</a:t>
            </a:r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r>
              <a:rPr lang="en-US" sz="2000" dirty="0" smtClean="0"/>
              <a:t>How do we compute </a:t>
            </a:r>
            <a:r>
              <a:rPr lang="en-US" sz="2000" dirty="0" smtClean="0">
                <a:solidFill>
                  <a:schemeClr val="accent1"/>
                </a:solidFill>
              </a:rPr>
              <a:t>similarity</a:t>
            </a:r>
            <a:r>
              <a:rPr lang="en-US" sz="2000" dirty="0" smtClean="0"/>
              <a:t>? An intermediate space. </a:t>
            </a:r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endParaRPr lang="en-US" sz="2000" dirty="0" smtClean="0"/>
          </a:p>
        </p:txBody>
      </p:sp>
      <p:sp>
        <p:nvSpPr>
          <p:cNvPr id="205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problem.</a:t>
            </a:r>
          </a:p>
        </p:txBody>
      </p:sp>
      <p:graphicFrame>
        <p:nvGraphicFramePr>
          <p:cNvPr id="46083" name="Object 9"/>
          <p:cNvGraphicFramePr>
            <a:graphicFrameLocks noChangeAspect="1"/>
          </p:cNvGraphicFramePr>
          <p:nvPr/>
        </p:nvGraphicFramePr>
        <p:xfrm>
          <a:off x="4284663" y="2781300"/>
          <a:ext cx="403225" cy="360363"/>
        </p:xfrm>
        <a:graphic>
          <a:graphicData uri="http://schemas.openxmlformats.org/presentationml/2006/ole">
            <p:oleObj spid="_x0000_s358402" name="Equation" r:id="rId3" imgW="228600" imgH="203040" progId="Equation.3">
              <p:embed/>
            </p:oleObj>
          </a:graphicData>
        </a:graphic>
      </p:graphicFrame>
      <p:sp>
        <p:nvSpPr>
          <p:cNvPr id="72" name="Rectangle 71"/>
          <p:cNvSpPr/>
          <p:nvPr/>
        </p:nvSpPr>
        <p:spPr>
          <a:xfrm>
            <a:off x="3525838" y="3213100"/>
            <a:ext cx="5078412" cy="2384425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9050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2" name="Group 174"/>
          <p:cNvGrpSpPr>
            <a:grpSpLocks/>
          </p:cNvGrpSpPr>
          <p:nvPr/>
        </p:nvGrpSpPr>
        <p:grpSpPr bwMode="auto">
          <a:xfrm>
            <a:off x="5989638" y="3686175"/>
            <a:ext cx="2082800" cy="1716088"/>
            <a:chOff x="5990006" y="3092201"/>
            <a:chExt cx="2196512" cy="1809688"/>
          </a:xfrm>
        </p:grpSpPr>
        <p:sp>
          <p:nvSpPr>
            <p:cNvPr id="74" name="Pie 73"/>
            <p:cNvSpPr/>
            <p:nvPr/>
          </p:nvSpPr>
          <p:spPr>
            <a:xfrm>
              <a:off x="5990006" y="3567642"/>
              <a:ext cx="2009005" cy="1329225"/>
            </a:xfrm>
            <a:prstGeom prst="pie">
              <a:avLst>
                <a:gd name="adj1" fmla="val 0"/>
                <a:gd name="adj2" fmla="val 8015239"/>
              </a:avLst>
            </a:prstGeom>
            <a:gradFill flip="none" rotWithShape="1">
              <a:gsLst>
                <a:gs pos="1000">
                  <a:schemeClr val="tx1">
                    <a:lumMod val="75000"/>
                    <a:lumOff val="25000"/>
                  </a:schemeClr>
                </a:gs>
                <a:gs pos="51000">
                  <a:schemeClr val="accent3">
                    <a:lumMod val="85000"/>
                  </a:schemeClr>
                </a:gs>
                <a:gs pos="82000">
                  <a:schemeClr val="accent3">
                    <a:lumMod val="8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cxnSp>
          <p:nvCxnSpPr>
            <p:cNvPr id="75" name="Straight Arrow Connector 74"/>
            <p:cNvCxnSpPr/>
            <p:nvPr/>
          </p:nvCxnSpPr>
          <p:spPr>
            <a:xfrm>
              <a:off x="6997857" y="4222210"/>
              <a:ext cx="1188661" cy="167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 rot="5400000" flipH="1" flipV="1">
              <a:off x="6432853" y="3657205"/>
              <a:ext cx="1131682" cy="167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 rot="5400000">
              <a:off x="6347458" y="4251491"/>
              <a:ext cx="679679" cy="62111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TextBox 77"/>
          <p:cNvSpPr txBox="1">
            <a:spLocks noChangeArrowheads="1"/>
          </p:cNvSpPr>
          <p:nvPr/>
        </p:nvSpPr>
        <p:spPr bwMode="auto">
          <a:xfrm>
            <a:off x="6527800" y="3390900"/>
            <a:ext cx="101917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200" b="1">
                <a:solidFill>
                  <a:srgbClr val="990000"/>
                </a:solidFill>
              </a:rPr>
              <a:t>Text Space</a:t>
            </a:r>
          </a:p>
        </p:txBody>
      </p:sp>
      <p:grpSp>
        <p:nvGrpSpPr>
          <p:cNvPr id="4" name="Group 175"/>
          <p:cNvGrpSpPr>
            <a:grpSpLocks/>
          </p:cNvGrpSpPr>
          <p:nvPr/>
        </p:nvGrpSpPr>
        <p:grpSpPr bwMode="auto">
          <a:xfrm>
            <a:off x="3348038" y="3686175"/>
            <a:ext cx="2082800" cy="1716088"/>
            <a:chOff x="3203848" y="3092843"/>
            <a:chExt cx="2197104" cy="1809690"/>
          </a:xfrm>
        </p:grpSpPr>
        <p:sp>
          <p:nvSpPr>
            <p:cNvPr id="80" name="Pie 79"/>
            <p:cNvSpPr/>
            <p:nvPr/>
          </p:nvSpPr>
          <p:spPr>
            <a:xfrm>
              <a:off x="3203848" y="3569959"/>
              <a:ext cx="2007871" cy="1329226"/>
            </a:xfrm>
            <a:prstGeom prst="pie">
              <a:avLst>
                <a:gd name="adj1" fmla="val 0"/>
                <a:gd name="adj2" fmla="val 8015239"/>
              </a:avLst>
            </a:prstGeom>
            <a:gradFill flip="none" rotWithShape="1">
              <a:gsLst>
                <a:gs pos="1000">
                  <a:schemeClr val="tx1">
                    <a:lumMod val="75000"/>
                    <a:lumOff val="25000"/>
                  </a:schemeClr>
                </a:gs>
                <a:gs pos="51000">
                  <a:schemeClr val="accent3">
                    <a:lumMod val="85000"/>
                  </a:schemeClr>
                </a:gs>
                <a:gs pos="82000">
                  <a:schemeClr val="accent3">
                    <a:lumMod val="8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cxnSp>
          <p:nvCxnSpPr>
            <p:cNvPr id="81" name="Straight Arrow Connector 80"/>
            <p:cNvCxnSpPr/>
            <p:nvPr/>
          </p:nvCxnSpPr>
          <p:spPr>
            <a:xfrm>
              <a:off x="4213645" y="4222853"/>
              <a:ext cx="1187307" cy="167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 rot="5400000" flipH="1" flipV="1">
              <a:off x="3646966" y="3657847"/>
              <a:ext cx="1131684" cy="167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 rot="5400000">
              <a:off x="3562324" y="4251214"/>
              <a:ext cx="679680" cy="62295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Donut 85"/>
          <p:cNvSpPr/>
          <p:nvPr/>
        </p:nvSpPr>
        <p:spPr>
          <a:xfrm>
            <a:off x="6542088" y="3867150"/>
            <a:ext cx="107950" cy="106363"/>
          </a:xfrm>
          <a:prstGeom prst="donut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600825" y="3903663"/>
            <a:ext cx="1019175" cy="276225"/>
          </a:xfrm>
          <a:prstGeom prst="rect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/>
          <a:p>
            <a:pPr algn="just">
              <a:defRPr/>
            </a:pPr>
            <a:r>
              <a:rPr lang="en-US" sz="300" dirty="0"/>
              <a:t>Like most of the UK, the Manchester area </a:t>
            </a:r>
            <a:r>
              <a:rPr lang="en-US" sz="300" dirty="0" err="1"/>
              <a:t>mobilised</a:t>
            </a:r>
            <a:r>
              <a:rPr lang="en-US" sz="300" dirty="0"/>
              <a:t> extensively during World War II. For example, casting and machining expertise at Beyer, Peacock and Company's locomotive works in Gorton was switched to bomb making; Dunlop's rubber works in </a:t>
            </a:r>
            <a:r>
              <a:rPr lang="en-US" sz="300" dirty="0" err="1"/>
              <a:t>Chorlton</a:t>
            </a:r>
            <a:r>
              <a:rPr lang="en-US" sz="300" dirty="0"/>
              <a:t>-on-Medlock made barrage balloons;</a:t>
            </a:r>
            <a:endParaRPr lang="en-US" sz="100" dirty="0"/>
          </a:p>
        </p:txBody>
      </p:sp>
      <p:sp>
        <p:nvSpPr>
          <p:cNvPr id="91" name="TextBox 90"/>
          <p:cNvSpPr txBox="1">
            <a:spLocks noChangeArrowheads="1"/>
          </p:cNvSpPr>
          <p:nvPr/>
        </p:nvSpPr>
        <p:spPr bwMode="auto">
          <a:xfrm>
            <a:off x="3963988" y="3344863"/>
            <a:ext cx="1458912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chemeClr val="tx2"/>
                </a:solidFill>
              </a:rPr>
              <a:t>Image Space</a:t>
            </a:r>
          </a:p>
        </p:txBody>
      </p:sp>
      <p:sp>
        <p:nvSpPr>
          <p:cNvPr id="93" name="Frame 92"/>
          <p:cNvSpPr/>
          <p:nvPr/>
        </p:nvSpPr>
        <p:spPr>
          <a:xfrm>
            <a:off x="4178300" y="3963988"/>
            <a:ext cx="107950" cy="107950"/>
          </a:xfrm>
          <a:prstGeom prst="frame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96" name="Donut 95"/>
          <p:cNvSpPr/>
          <p:nvPr/>
        </p:nvSpPr>
        <p:spPr>
          <a:xfrm>
            <a:off x="7367588" y="4241800"/>
            <a:ext cx="107950" cy="106363"/>
          </a:xfrm>
          <a:prstGeom prst="donut">
            <a:avLst/>
          </a:prstGeom>
          <a:ln w="19050">
            <a:solidFill>
              <a:srgbClr val="00206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7418388" y="4292600"/>
            <a:ext cx="1019175" cy="276225"/>
          </a:xfrm>
          <a:prstGeom prst="rect">
            <a:avLst/>
          </a:prstGeom>
          <a:ln w="19050">
            <a:solidFill>
              <a:srgbClr val="00206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/>
          <a:p>
            <a:pPr algn="just">
              <a:defRPr/>
            </a:pPr>
            <a:r>
              <a:rPr lang="en-US" sz="300" dirty="0"/>
              <a:t>Martin Luther King's presence in Birmingham was not welcomed by all in the black community. A black attorney was quoted in ''Time'' magazine as saying, "The new administration should have been given a chance to confer with the various groups interested in change. …</a:t>
            </a:r>
          </a:p>
        </p:txBody>
      </p:sp>
      <p:sp>
        <p:nvSpPr>
          <p:cNvPr id="99" name="Donut 98"/>
          <p:cNvSpPr/>
          <p:nvPr/>
        </p:nvSpPr>
        <p:spPr>
          <a:xfrm>
            <a:off x="6483350" y="4779963"/>
            <a:ext cx="107950" cy="106362"/>
          </a:xfrm>
          <a:prstGeom prst="donu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6537325" y="4833938"/>
            <a:ext cx="1019175" cy="322262"/>
          </a:xfrm>
          <a:prstGeom prst="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/>
          <a:p>
            <a:pPr algn="just">
              <a:defRPr/>
            </a:pPr>
            <a:r>
              <a:rPr lang="en-US" sz="300" dirty="0"/>
              <a:t>In 1920, at the age of 20, Coward starred in his own play, the light comedy ''I'll Leave It to You''. After a tryout in Manchester, it opened in London at the New Theatre (renamed the Noël Coward Theatre in 2006), his first full-length play in the West </a:t>
            </a:r>
            <a:r>
              <a:rPr lang="en-US" sz="300" dirty="0" err="1"/>
              <a:t>End.Thaxter</a:t>
            </a:r>
            <a:r>
              <a:rPr lang="en-US" sz="300" dirty="0"/>
              <a:t>, John. British Theatre Guide, 2009 Neville </a:t>
            </a:r>
            <a:r>
              <a:rPr lang="en-US" sz="300" dirty="0" err="1"/>
              <a:t>Cardus's</a:t>
            </a:r>
            <a:r>
              <a:rPr lang="en-US" sz="300" dirty="0"/>
              <a:t> praise in ''The Manchester Guardian'' </a:t>
            </a:r>
            <a:endParaRPr lang="en-US" sz="100" dirty="0"/>
          </a:p>
        </p:txBody>
      </p:sp>
      <p:pic>
        <p:nvPicPr>
          <p:cNvPr id="10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41800" y="4030663"/>
            <a:ext cx="311150" cy="455612"/>
          </a:xfrm>
          <a:prstGeom prst="rect">
            <a:avLst/>
          </a:prstGeom>
          <a:solidFill>
            <a:srgbClr val="E4E4E4"/>
          </a:solidFill>
          <a:ln w="19050">
            <a:solidFill>
              <a:srgbClr val="800000"/>
            </a:solidFill>
            <a:miter lim="800000"/>
            <a:headEnd/>
            <a:tailEnd/>
          </a:ln>
        </p:spPr>
      </p:pic>
      <p:grpSp>
        <p:nvGrpSpPr>
          <p:cNvPr id="5" name="Group 173"/>
          <p:cNvGrpSpPr>
            <a:grpSpLocks/>
          </p:cNvGrpSpPr>
          <p:nvPr/>
        </p:nvGrpSpPr>
        <p:grpSpPr bwMode="auto">
          <a:xfrm>
            <a:off x="468313" y="3357563"/>
            <a:ext cx="2735262" cy="935037"/>
            <a:chOff x="179512" y="2636913"/>
            <a:chExt cx="2736303" cy="936104"/>
          </a:xfrm>
        </p:grpSpPr>
        <p:sp>
          <p:nvSpPr>
            <p:cNvPr id="2101" name="Rectangle 4"/>
            <p:cNvSpPr>
              <a:spLocks noChangeArrowheads="1"/>
            </p:cNvSpPr>
            <p:nvPr/>
          </p:nvSpPr>
          <p:spPr bwMode="auto">
            <a:xfrm>
              <a:off x="179512" y="2636913"/>
              <a:ext cx="2736303" cy="936104"/>
            </a:xfrm>
            <a:prstGeom prst="rect">
              <a:avLst/>
            </a:prstGeom>
            <a:solidFill>
              <a:srgbClr val="E4E4E4"/>
            </a:solidFill>
            <a:ln w="19050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" name="Group 21"/>
            <p:cNvGrpSpPr>
              <a:grpSpLocks/>
            </p:cNvGrpSpPr>
            <p:nvPr/>
          </p:nvGrpSpPr>
          <p:grpSpPr bwMode="auto">
            <a:xfrm>
              <a:off x="1514138" y="2924944"/>
              <a:ext cx="1204263" cy="432048"/>
              <a:chOff x="3360" y="1872"/>
              <a:chExt cx="2112" cy="756"/>
            </a:xfrm>
          </p:grpSpPr>
          <p:grpSp>
            <p:nvGrpSpPr>
              <p:cNvPr id="7" name="Group 22"/>
              <p:cNvGrpSpPr>
                <a:grpSpLocks/>
              </p:cNvGrpSpPr>
              <p:nvPr/>
            </p:nvGrpSpPr>
            <p:grpSpPr bwMode="auto">
              <a:xfrm>
                <a:off x="3370" y="2537"/>
                <a:ext cx="2093" cy="91"/>
                <a:chOff x="3370" y="2537"/>
                <a:chExt cx="2093" cy="91"/>
              </a:xfrm>
            </p:grpSpPr>
            <p:pic>
              <p:nvPicPr>
                <p:cNvPr id="2120" name="Picture 23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3945" y="2542"/>
                  <a:ext cx="81" cy="81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</p:pic>
            <p:pic>
              <p:nvPicPr>
                <p:cNvPr id="2121" name="Picture 24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4368" y="2544"/>
                  <a:ext cx="81" cy="77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</p:pic>
            <p:pic>
              <p:nvPicPr>
                <p:cNvPr id="2122" name="Picture 25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4942" y="2540"/>
                  <a:ext cx="81" cy="8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</p:pic>
            <p:pic>
              <p:nvPicPr>
                <p:cNvPr id="2123" name="Picture 26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3370" y="2541"/>
                  <a:ext cx="88" cy="85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</p:pic>
            <p:pic>
              <p:nvPicPr>
                <p:cNvPr id="2124" name="Picture 27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4082" y="2544"/>
                  <a:ext cx="88" cy="77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</p:pic>
            <p:pic>
              <p:nvPicPr>
                <p:cNvPr id="2125" name="Picture 28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4651" y="2542"/>
                  <a:ext cx="88" cy="81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</p:pic>
            <p:pic>
              <p:nvPicPr>
                <p:cNvPr id="2126" name="Picture 29"/>
                <p:cNvPicPr>
                  <a:picLocks noChangeAspect="1" noChangeArrowheads="1"/>
                </p:cNvPicPr>
                <p:nvPr/>
              </p:nvPicPr>
              <p:blipFill>
                <a:blip r:embed="rId11" cstate="print"/>
                <a:srcRect/>
                <a:stretch>
                  <a:fillRect/>
                </a:stretch>
              </p:blipFill>
              <p:spPr bwMode="auto">
                <a:xfrm>
                  <a:off x="4225" y="2542"/>
                  <a:ext cx="87" cy="81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</p:pic>
            <p:pic>
              <p:nvPicPr>
                <p:cNvPr id="2127" name="Picture 30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>
                  <a:off x="3802" y="2542"/>
                  <a:ext cx="87" cy="81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</p:pic>
            <p:pic>
              <p:nvPicPr>
                <p:cNvPr id="2128" name="Picture 31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3660" y="2539"/>
                  <a:ext cx="87" cy="87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</p:pic>
            <p:pic>
              <p:nvPicPr>
                <p:cNvPr id="2129" name="Picture 32"/>
                <p:cNvPicPr>
                  <a:picLocks noChangeAspect="1" noChangeArrowheads="1"/>
                </p:cNvPicPr>
                <p:nvPr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3513" y="2539"/>
                  <a:ext cx="91" cy="87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</p:pic>
            <p:pic>
              <p:nvPicPr>
                <p:cNvPr id="2130" name="Picture 33"/>
                <p:cNvPicPr>
                  <a:picLocks noChangeAspect="1" noChangeArrowheads="1"/>
                </p:cNvPicPr>
                <p:nvPr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5372" y="2540"/>
                  <a:ext cx="91" cy="85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</p:pic>
            <p:pic>
              <p:nvPicPr>
                <p:cNvPr id="2131" name="Picture 34"/>
                <p:cNvPicPr>
                  <a:picLocks noChangeAspect="1" noChangeArrowheads="1"/>
                </p:cNvPicPr>
                <p:nvPr/>
              </p:nvPicPr>
              <p:blipFill>
                <a:blip r:embed="rId16" cstate="print"/>
                <a:srcRect/>
                <a:stretch>
                  <a:fillRect/>
                </a:stretch>
              </p:blipFill>
              <p:spPr bwMode="auto">
                <a:xfrm>
                  <a:off x="5225" y="2542"/>
                  <a:ext cx="91" cy="82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</p:pic>
            <p:pic>
              <p:nvPicPr>
                <p:cNvPr id="2132" name="Picture 35"/>
                <p:cNvPicPr>
                  <a:picLocks noChangeAspect="1" noChangeArrowheads="1"/>
                </p:cNvPicPr>
                <p:nvPr/>
              </p:nvPicPr>
              <p:blipFill>
                <a:blip r:embed="rId17" cstate="print"/>
                <a:srcRect/>
                <a:stretch>
                  <a:fillRect/>
                </a:stretch>
              </p:blipFill>
              <p:spPr bwMode="auto">
                <a:xfrm>
                  <a:off x="4505" y="2537"/>
                  <a:ext cx="91" cy="91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</p:pic>
            <p:pic>
              <p:nvPicPr>
                <p:cNvPr id="2133" name="Picture 36"/>
                <p:cNvPicPr>
                  <a:picLocks noChangeAspect="1" noChangeArrowheads="1"/>
                </p:cNvPicPr>
                <p:nvPr/>
              </p:nvPicPr>
              <p:blipFill>
                <a:blip r:embed="rId18" cstate="print"/>
                <a:srcRect/>
                <a:stretch>
                  <a:fillRect/>
                </a:stretch>
              </p:blipFill>
              <p:spPr bwMode="auto">
                <a:xfrm>
                  <a:off x="4795" y="2541"/>
                  <a:ext cx="91" cy="83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</p:pic>
            <p:pic>
              <p:nvPicPr>
                <p:cNvPr id="2134" name="Picture 37"/>
                <p:cNvPicPr>
                  <a:picLocks noChangeAspect="1" noChangeArrowheads="1"/>
                </p:cNvPicPr>
                <p:nvPr/>
              </p:nvPicPr>
              <p:blipFill>
                <a:blip r:embed="rId19" cstate="print"/>
                <a:srcRect/>
                <a:stretch>
                  <a:fillRect/>
                </a:stretch>
              </p:blipFill>
              <p:spPr bwMode="auto">
                <a:xfrm>
                  <a:off x="5078" y="2540"/>
                  <a:ext cx="91" cy="8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</p:pic>
          </p:grpSp>
          <p:sp>
            <p:nvSpPr>
              <p:cNvPr id="2105" name="Rectangle 38"/>
              <p:cNvSpPr>
                <a:spLocks noChangeArrowheads="1"/>
              </p:cNvSpPr>
              <p:nvPr/>
            </p:nvSpPr>
            <p:spPr bwMode="auto">
              <a:xfrm>
                <a:off x="3360" y="2256"/>
                <a:ext cx="96" cy="24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6" name="Rectangle 39"/>
              <p:cNvSpPr>
                <a:spLocks noChangeArrowheads="1"/>
              </p:cNvSpPr>
              <p:nvPr/>
            </p:nvSpPr>
            <p:spPr bwMode="auto">
              <a:xfrm>
                <a:off x="3504" y="24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endParaRPr lang="en-US"/>
              </a:p>
            </p:txBody>
          </p:sp>
          <p:sp>
            <p:nvSpPr>
              <p:cNvPr id="2107" name="Rectangle 40"/>
              <p:cNvSpPr>
                <a:spLocks noChangeArrowheads="1"/>
              </p:cNvSpPr>
              <p:nvPr/>
            </p:nvSpPr>
            <p:spPr bwMode="auto">
              <a:xfrm>
                <a:off x="3648" y="2016"/>
                <a:ext cx="96" cy="48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8" name="Rectangle 41"/>
              <p:cNvSpPr>
                <a:spLocks noChangeArrowheads="1"/>
              </p:cNvSpPr>
              <p:nvPr/>
            </p:nvSpPr>
            <p:spPr bwMode="auto">
              <a:xfrm>
                <a:off x="3792" y="24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endParaRPr lang="en-US"/>
              </a:p>
            </p:txBody>
          </p:sp>
          <p:sp>
            <p:nvSpPr>
              <p:cNvPr id="2109" name="Rectangle 42"/>
              <p:cNvSpPr>
                <a:spLocks noChangeArrowheads="1"/>
              </p:cNvSpPr>
              <p:nvPr/>
            </p:nvSpPr>
            <p:spPr bwMode="auto">
              <a:xfrm>
                <a:off x="3936" y="1872"/>
                <a:ext cx="96" cy="62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10" name="Rectangle 43"/>
              <p:cNvSpPr>
                <a:spLocks noChangeArrowheads="1"/>
              </p:cNvSpPr>
              <p:nvPr/>
            </p:nvSpPr>
            <p:spPr bwMode="auto">
              <a:xfrm>
                <a:off x="4080" y="24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endParaRPr lang="en-US"/>
              </a:p>
            </p:txBody>
          </p:sp>
          <p:sp>
            <p:nvSpPr>
              <p:cNvPr id="2111" name="Rectangle 44"/>
              <p:cNvSpPr>
                <a:spLocks noChangeArrowheads="1"/>
              </p:cNvSpPr>
              <p:nvPr/>
            </p:nvSpPr>
            <p:spPr bwMode="auto">
              <a:xfrm>
                <a:off x="4224" y="2256"/>
                <a:ext cx="96" cy="24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12" name="Rectangle 45"/>
              <p:cNvSpPr>
                <a:spLocks noChangeArrowheads="1"/>
              </p:cNvSpPr>
              <p:nvPr/>
            </p:nvSpPr>
            <p:spPr bwMode="auto">
              <a:xfrm>
                <a:off x="4368" y="24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endParaRPr lang="en-US"/>
              </a:p>
            </p:txBody>
          </p:sp>
          <p:sp>
            <p:nvSpPr>
              <p:cNvPr id="2113" name="Rectangle 46"/>
              <p:cNvSpPr>
                <a:spLocks noChangeArrowheads="1"/>
              </p:cNvSpPr>
              <p:nvPr/>
            </p:nvSpPr>
            <p:spPr bwMode="auto">
              <a:xfrm>
                <a:off x="4512" y="2256"/>
                <a:ext cx="96" cy="24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14" name="Rectangle 47"/>
              <p:cNvSpPr>
                <a:spLocks noChangeArrowheads="1"/>
              </p:cNvSpPr>
              <p:nvPr/>
            </p:nvSpPr>
            <p:spPr bwMode="auto">
              <a:xfrm>
                <a:off x="4656" y="2016"/>
                <a:ext cx="96" cy="48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endParaRPr lang="en-US"/>
              </a:p>
            </p:txBody>
          </p:sp>
          <p:sp>
            <p:nvSpPr>
              <p:cNvPr id="2115" name="Rectangle 48"/>
              <p:cNvSpPr>
                <a:spLocks noChangeArrowheads="1"/>
              </p:cNvSpPr>
              <p:nvPr/>
            </p:nvSpPr>
            <p:spPr bwMode="auto">
              <a:xfrm>
                <a:off x="4800" y="2256"/>
                <a:ext cx="96" cy="24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16" name="Rectangle 49"/>
              <p:cNvSpPr>
                <a:spLocks noChangeArrowheads="1"/>
              </p:cNvSpPr>
              <p:nvPr/>
            </p:nvSpPr>
            <p:spPr bwMode="auto">
              <a:xfrm>
                <a:off x="4944" y="24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endParaRPr lang="en-US"/>
              </a:p>
            </p:txBody>
          </p:sp>
          <p:sp>
            <p:nvSpPr>
              <p:cNvPr id="2117" name="Rectangle 50"/>
              <p:cNvSpPr>
                <a:spLocks noChangeArrowheads="1"/>
              </p:cNvSpPr>
              <p:nvPr/>
            </p:nvSpPr>
            <p:spPr bwMode="auto">
              <a:xfrm>
                <a:off x="5088" y="2256"/>
                <a:ext cx="96" cy="24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endParaRPr lang="en-US"/>
              </a:p>
            </p:txBody>
          </p:sp>
          <p:sp>
            <p:nvSpPr>
              <p:cNvPr id="2118" name="Rectangle 51"/>
              <p:cNvSpPr>
                <a:spLocks noChangeArrowheads="1"/>
              </p:cNvSpPr>
              <p:nvPr/>
            </p:nvSpPr>
            <p:spPr bwMode="auto">
              <a:xfrm>
                <a:off x="5232" y="24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19" name="Rectangle 52"/>
              <p:cNvSpPr>
                <a:spLocks noChangeArrowheads="1"/>
              </p:cNvSpPr>
              <p:nvPr/>
            </p:nvSpPr>
            <p:spPr bwMode="auto">
              <a:xfrm>
                <a:off x="5376" y="2256"/>
                <a:ext cx="96" cy="24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endParaRPr lang="en-US"/>
              </a:p>
            </p:txBody>
          </p:sp>
        </p:grpSp>
        <p:pic>
          <p:nvPicPr>
            <p:cNvPr id="109" name="Picture 2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293856" y="2717967"/>
              <a:ext cx="1057677" cy="766048"/>
            </a:xfrm>
            <a:prstGeom prst="rect">
              <a:avLst/>
            </a:prstGeom>
            <a:noFill/>
            <a:ln w="19050">
              <a:solidFill>
                <a:schemeClr val="accent1">
                  <a:shade val="95000"/>
                  <a:satMod val="105000"/>
                </a:schemeClr>
              </a:solidFill>
              <a:miter lim="800000"/>
              <a:headEnd/>
              <a:tailEnd/>
            </a:ln>
          </p:spPr>
        </p:pic>
      </p:grpSp>
      <p:grpSp>
        <p:nvGrpSpPr>
          <p:cNvPr id="8" name="Group 172"/>
          <p:cNvGrpSpPr>
            <a:grpSpLocks/>
          </p:cNvGrpSpPr>
          <p:nvPr/>
        </p:nvGrpSpPr>
        <p:grpSpPr bwMode="auto">
          <a:xfrm>
            <a:off x="468313" y="4508500"/>
            <a:ext cx="2735262" cy="1296988"/>
            <a:chOff x="179512" y="4149080"/>
            <a:chExt cx="2736303" cy="1296144"/>
          </a:xfrm>
        </p:grpSpPr>
        <p:grpSp>
          <p:nvGrpSpPr>
            <p:cNvPr id="9" name="Group 171"/>
            <p:cNvGrpSpPr>
              <a:grpSpLocks/>
            </p:cNvGrpSpPr>
            <p:nvPr/>
          </p:nvGrpSpPr>
          <p:grpSpPr bwMode="auto">
            <a:xfrm>
              <a:off x="179512" y="4149080"/>
              <a:ext cx="2736303" cy="936104"/>
              <a:chOff x="179512" y="4149080"/>
              <a:chExt cx="2736303" cy="936104"/>
            </a:xfrm>
          </p:grpSpPr>
          <p:sp>
            <p:nvSpPr>
              <p:cNvPr id="2099" name="Rectangle 4"/>
              <p:cNvSpPr>
                <a:spLocks noChangeArrowheads="1"/>
              </p:cNvSpPr>
              <p:nvPr/>
            </p:nvSpPr>
            <p:spPr bwMode="auto">
              <a:xfrm>
                <a:off x="179512" y="4149080"/>
                <a:ext cx="2736303" cy="936104"/>
              </a:xfrm>
              <a:prstGeom prst="rect">
                <a:avLst/>
              </a:prstGeom>
              <a:solidFill>
                <a:srgbClr val="E4E4E4"/>
              </a:solidFill>
              <a:ln w="19050">
                <a:solidFill>
                  <a:srgbClr val="8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" name="TextBox 141"/>
              <p:cNvSpPr txBox="1"/>
              <p:nvPr/>
            </p:nvSpPr>
            <p:spPr>
              <a:xfrm>
                <a:off x="255741" y="4237922"/>
                <a:ext cx="1151375" cy="555263"/>
              </a:xfrm>
              <a:prstGeom prst="rect">
                <a:avLst/>
              </a:prstGeom>
              <a:ln w="190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0" tIns="0" rIns="0" bIns="0">
                <a:spAutoFit/>
              </a:bodyPr>
              <a:lstStyle/>
              <a:p>
                <a:pPr algn="just">
                  <a:defRPr/>
                </a:pPr>
                <a:r>
                  <a:rPr lang="en-US" sz="400" dirty="0">
                    <a:solidFill>
                      <a:srgbClr val="000000"/>
                    </a:solidFill>
                  </a:rPr>
                  <a:t>The population of Turkey stood at 71.5 million with a growth rate of 1.31% per annum, based on the 2008 Census. It has an average population density of 92 persons per km². The proportion of the population residing in urban areas is 70.5%. People within the 15–64 age group constitute 66.5% of the total population, the 0–14 age group corresponds 26.4% of </a:t>
                </a:r>
                <a:r>
                  <a:rPr lang="en-US" sz="400" dirty="0" err="1">
                    <a:solidFill>
                      <a:srgbClr val="000000"/>
                    </a:solidFill>
                  </a:rPr>
                  <a:t>th</a:t>
                </a:r>
                <a:endParaRPr lang="en-US" sz="4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" name="Group 170"/>
            <p:cNvGrpSpPr>
              <a:grpSpLocks/>
            </p:cNvGrpSpPr>
            <p:nvPr/>
          </p:nvGrpSpPr>
          <p:grpSpPr bwMode="auto">
            <a:xfrm>
              <a:off x="1331640" y="4276724"/>
              <a:ext cx="1492716" cy="1168500"/>
              <a:chOff x="1331640" y="4276724"/>
              <a:chExt cx="1492716" cy="1168500"/>
            </a:xfrm>
          </p:grpSpPr>
          <p:grpSp>
            <p:nvGrpSpPr>
              <p:cNvPr id="11" name="Group 99"/>
              <p:cNvGrpSpPr>
                <a:grpSpLocks/>
              </p:cNvGrpSpPr>
              <p:nvPr/>
            </p:nvGrpSpPr>
            <p:grpSpPr bwMode="auto">
              <a:xfrm flipH="1">
                <a:off x="1519752" y="4276724"/>
                <a:ext cx="1222367" cy="413583"/>
                <a:chOff x="5552127" y="4714884"/>
                <a:chExt cx="1644986" cy="460554"/>
              </a:xfrm>
            </p:grpSpPr>
            <p:sp>
              <p:nvSpPr>
                <p:cNvPr id="2084" name="Rectangle 38"/>
                <p:cNvSpPr>
                  <a:spLocks noChangeArrowheads="1"/>
                </p:cNvSpPr>
                <p:nvPr/>
              </p:nvSpPr>
              <p:spPr bwMode="auto">
                <a:xfrm>
                  <a:off x="5552127" y="4998302"/>
                  <a:ext cx="74772" cy="1771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85" name="Rectangle 39"/>
                <p:cNvSpPr>
                  <a:spLocks noChangeArrowheads="1"/>
                </p:cNvSpPr>
                <p:nvPr/>
              </p:nvSpPr>
              <p:spPr bwMode="auto">
                <a:xfrm>
                  <a:off x="5664285" y="5104584"/>
                  <a:ext cx="74772" cy="7085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r"/>
                  <a:endParaRPr lang="en-US"/>
                </a:p>
              </p:txBody>
            </p:sp>
            <p:sp>
              <p:nvSpPr>
                <p:cNvPr id="2086" name="Rectangle 40"/>
                <p:cNvSpPr>
                  <a:spLocks noChangeArrowheads="1"/>
                </p:cNvSpPr>
                <p:nvPr/>
              </p:nvSpPr>
              <p:spPr bwMode="auto">
                <a:xfrm>
                  <a:off x="5776443" y="4821166"/>
                  <a:ext cx="74772" cy="354272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87" name="Rectangle 41"/>
                <p:cNvSpPr>
                  <a:spLocks noChangeArrowheads="1"/>
                </p:cNvSpPr>
                <p:nvPr/>
              </p:nvSpPr>
              <p:spPr bwMode="auto">
                <a:xfrm>
                  <a:off x="5888601" y="5104584"/>
                  <a:ext cx="74772" cy="7085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r"/>
                  <a:endParaRPr lang="en-US"/>
                </a:p>
              </p:txBody>
            </p:sp>
            <p:sp>
              <p:nvSpPr>
                <p:cNvPr id="2088" name="Rectangle 42"/>
                <p:cNvSpPr>
                  <a:spLocks noChangeArrowheads="1"/>
                </p:cNvSpPr>
                <p:nvPr/>
              </p:nvSpPr>
              <p:spPr bwMode="auto">
                <a:xfrm>
                  <a:off x="6000760" y="4714884"/>
                  <a:ext cx="74772" cy="46055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89" name="Rectangle 43"/>
                <p:cNvSpPr>
                  <a:spLocks noChangeArrowheads="1"/>
                </p:cNvSpPr>
                <p:nvPr/>
              </p:nvSpPr>
              <p:spPr bwMode="auto">
                <a:xfrm>
                  <a:off x="6112918" y="5104584"/>
                  <a:ext cx="74772" cy="7085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r"/>
                  <a:endParaRPr lang="en-US"/>
                </a:p>
              </p:txBody>
            </p:sp>
            <p:sp>
              <p:nvSpPr>
                <p:cNvPr id="2090" name="Rectangle 44"/>
                <p:cNvSpPr>
                  <a:spLocks noChangeArrowheads="1"/>
                </p:cNvSpPr>
                <p:nvPr/>
              </p:nvSpPr>
              <p:spPr bwMode="auto">
                <a:xfrm>
                  <a:off x="6225076" y="4998302"/>
                  <a:ext cx="74772" cy="1771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91" name="Rectangle 45"/>
                <p:cNvSpPr>
                  <a:spLocks noChangeArrowheads="1"/>
                </p:cNvSpPr>
                <p:nvPr/>
              </p:nvSpPr>
              <p:spPr bwMode="auto">
                <a:xfrm>
                  <a:off x="6337234" y="5104584"/>
                  <a:ext cx="74772" cy="7085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r"/>
                  <a:endParaRPr lang="en-US"/>
                </a:p>
              </p:txBody>
            </p:sp>
            <p:sp>
              <p:nvSpPr>
                <p:cNvPr id="2092" name="Rectangle 46"/>
                <p:cNvSpPr>
                  <a:spLocks noChangeArrowheads="1"/>
                </p:cNvSpPr>
                <p:nvPr/>
              </p:nvSpPr>
              <p:spPr bwMode="auto">
                <a:xfrm>
                  <a:off x="6449392" y="4998302"/>
                  <a:ext cx="74772" cy="1771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93" name="Rectangle 47"/>
                <p:cNvSpPr>
                  <a:spLocks noChangeArrowheads="1"/>
                </p:cNvSpPr>
                <p:nvPr/>
              </p:nvSpPr>
              <p:spPr bwMode="auto">
                <a:xfrm>
                  <a:off x="6561550" y="4821166"/>
                  <a:ext cx="74772" cy="354272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r"/>
                  <a:endParaRPr lang="en-US"/>
                </a:p>
              </p:txBody>
            </p:sp>
            <p:sp>
              <p:nvSpPr>
                <p:cNvPr id="2094" name="Rectangle 48"/>
                <p:cNvSpPr>
                  <a:spLocks noChangeArrowheads="1"/>
                </p:cNvSpPr>
                <p:nvPr/>
              </p:nvSpPr>
              <p:spPr bwMode="auto">
                <a:xfrm>
                  <a:off x="6673708" y="4998302"/>
                  <a:ext cx="74772" cy="1771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95" name="Rectangle 49"/>
                <p:cNvSpPr>
                  <a:spLocks noChangeArrowheads="1"/>
                </p:cNvSpPr>
                <p:nvPr/>
              </p:nvSpPr>
              <p:spPr bwMode="auto">
                <a:xfrm>
                  <a:off x="6785866" y="5104584"/>
                  <a:ext cx="74772" cy="7085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r"/>
                  <a:endParaRPr lang="en-US"/>
                </a:p>
              </p:txBody>
            </p:sp>
            <p:sp>
              <p:nvSpPr>
                <p:cNvPr id="2096" name="Rectangle 50"/>
                <p:cNvSpPr>
                  <a:spLocks noChangeArrowheads="1"/>
                </p:cNvSpPr>
                <p:nvPr/>
              </p:nvSpPr>
              <p:spPr bwMode="auto">
                <a:xfrm>
                  <a:off x="6898025" y="4998302"/>
                  <a:ext cx="74772" cy="1771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r"/>
                  <a:endParaRPr lang="en-US"/>
                </a:p>
              </p:txBody>
            </p:sp>
            <p:sp>
              <p:nvSpPr>
                <p:cNvPr id="2097" name="Rectangle 51"/>
                <p:cNvSpPr>
                  <a:spLocks noChangeArrowheads="1"/>
                </p:cNvSpPr>
                <p:nvPr/>
              </p:nvSpPr>
              <p:spPr bwMode="auto">
                <a:xfrm>
                  <a:off x="7010183" y="5104584"/>
                  <a:ext cx="74772" cy="7085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98" name="Rectangle 52"/>
                <p:cNvSpPr>
                  <a:spLocks noChangeArrowheads="1"/>
                </p:cNvSpPr>
                <p:nvPr/>
              </p:nvSpPr>
              <p:spPr bwMode="auto">
                <a:xfrm>
                  <a:off x="7122341" y="4998302"/>
                  <a:ext cx="74772" cy="17713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r"/>
                  <a:endParaRPr lang="en-US"/>
                </a:p>
              </p:txBody>
            </p:sp>
          </p:grpSp>
          <p:sp>
            <p:nvSpPr>
              <p:cNvPr id="2083" name="TextBox 101"/>
              <p:cNvSpPr txBox="1">
                <a:spLocks noChangeArrowheads="1"/>
              </p:cNvSpPr>
              <p:nvPr/>
            </p:nvSpPr>
            <p:spPr bwMode="auto">
              <a:xfrm>
                <a:off x="1331640" y="4668936"/>
                <a:ext cx="1492716" cy="776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eaVert">
                <a:spAutoFit/>
              </a:bodyPr>
              <a:lstStyle/>
              <a:p>
                <a:r>
                  <a:rPr lang="en-US" sz="500"/>
                  <a:t>SkyBomb</a:t>
                </a:r>
              </a:p>
              <a:p>
                <a:r>
                  <a:rPr lang="en-US" sz="500"/>
                  <a:t>Terrorist</a:t>
                </a:r>
              </a:p>
              <a:p>
                <a:r>
                  <a:rPr lang="en-US" sz="500"/>
                  <a:t>India</a:t>
                </a:r>
              </a:p>
              <a:p>
                <a:r>
                  <a:rPr lang="en-US" sz="500"/>
                  <a:t>Success</a:t>
                </a:r>
              </a:p>
              <a:p>
                <a:r>
                  <a:rPr lang="en-US" sz="500"/>
                  <a:t>Weather</a:t>
                </a:r>
              </a:p>
              <a:p>
                <a:r>
                  <a:rPr lang="en-US" sz="500"/>
                  <a:t>Prime</a:t>
                </a:r>
              </a:p>
              <a:p>
                <a:r>
                  <a:rPr lang="en-US" sz="500"/>
                  <a:t>President</a:t>
                </a:r>
              </a:p>
              <a:p>
                <a:r>
                  <a:rPr lang="en-US" sz="500"/>
                  <a:t>Navy</a:t>
                </a:r>
              </a:p>
              <a:p>
                <a:r>
                  <a:rPr lang="en-US" sz="500"/>
                  <a:t>Army</a:t>
                </a:r>
              </a:p>
              <a:p>
                <a:r>
                  <a:rPr lang="en-US" sz="500"/>
                  <a:t>Sun</a:t>
                </a:r>
              </a:p>
              <a:p>
                <a:r>
                  <a:rPr lang="en-US" sz="500"/>
                  <a:t>Books</a:t>
                </a:r>
              </a:p>
              <a:p>
                <a:r>
                  <a:rPr lang="en-US" sz="500"/>
                  <a:t>Music</a:t>
                </a:r>
              </a:p>
              <a:p>
                <a:r>
                  <a:rPr lang="en-US" sz="500"/>
                  <a:t>Food</a:t>
                </a:r>
              </a:p>
              <a:p>
                <a:r>
                  <a:rPr lang="en-US" sz="500"/>
                  <a:t>Poverty</a:t>
                </a:r>
              </a:p>
              <a:p>
                <a:r>
                  <a:rPr lang="en-US" sz="500"/>
                  <a:t>Iran</a:t>
                </a:r>
              </a:p>
              <a:p>
                <a:r>
                  <a:rPr lang="en-US" sz="500"/>
                  <a:t>America</a:t>
                </a:r>
              </a:p>
              <a:p>
                <a:endParaRPr lang="en-US" sz="500"/>
              </a:p>
            </p:txBody>
          </p:sp>
        </p:grpSp>
      </p:grpSp>
      <p:graphicFrame>
        <p:nvGraphicFramePr>
          <p:cNvPr id="46086" name="Object 6"/>
          <p:cNvGraphicFramePr>
            <a:graphicFrameLocks noChangeAspect="1"/>
          </p:cNvGraphicFramePr>
          <p:nvPr/>
        </p:nvGraphicFramePr>
        <p:xfrm>
          <a:off x="7451725" y="3357563"/>
          <a:ext cx="404813" cy="360362"/>
        </p:xfrm>
        <a:graphic>
          <a:graphicData uri="http://schemas.openxmlformats.org/presentationml/2006/ole">
            <p:oleObj spid="_x0000_s358403" name="Equation" r:id="rId21" imgW="228600" imgH="203040" progId="Equation.3">
              <p:embed/>
            </p:oleObj>
          </a:graphicData>
        </a:graphic>
      </p:graphicFrame>
      <p:graphicFrame>
        <p:nvGraphicFramePr>
          <p:cNvPr id="46087" name="Object 7"/>
          <p:cNvGraphicFramePr>
            <a:graphicFrameLocks noChangeAspect="1"/>
          </p:cNvGraphicFramePr>
          <p:nvPr/>
        </p:nvGraphicFramePr>
        <p:xfrm>
          <a:off x="5003800" y="3284538"/>
          <a:ext cx="407988" cy="384175"/>
        </p:xfrm>
        <a:graphic>
          <a:graphicData uri="http://schemas.openxmlformats.org/presentationml/2006/ole">
            <p:oleObj spid="_x0000_s358404" name="Equation" r:id="rId22" imgW="215640" imgH="203040" progId="Equation.3">
              <p:embed/>
            </p:oleObj>
          </a:graphicData>
        </a:graphic>
      </p:graphicFrame>
      <p:grpSp>
        <p:nvGrpSpPr>
          <p:cNvPr id="12" name="Group 190"/>
          <p:cNvGrpSpPr>
            <a:grpSpLocks/>
          </p:cNvGrpSpPr>
          <p:nvPr/>
        </p:nvGrpSpPr>
        <p:grpSpPr bwMode="auto">
          <a:xfrm>
            <a:off x="4787900" y="4322763"/>
            <a:ext cx="647700" cy="330200"/>
            <a:chOff x="6511515" y="4245800"/>
            <a:chExt cx="683585" cy="348731"/>
          </a:xfrm>
        </p:grpSpPr>
        <p:sp>
          <p:nvSpPr>
            <p:cNvPr id="192" name="Donut 191"/>
            <p:cNvSpPr/>
            <p:nvPr/>
          </p:nvSpPr>
          <p:spPr>
            <a:xfrm>
              <a:off x="6511515" y="4245800"/>
              <a:ext cx="113931" cy="112331"/>
            </a:xfrm>
            <a:prstGeom prst="donut">
              <a:avLst/>
            </a:prstGeom>
            <a:ln w="190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6568480" y="4302804"/>
              <a:ext cx="626620" cy="291727"/>
            </a:xfrm>
            <a:prstGeom prst="rect">
              <a:avLst/>
            </a:prstGeom>
            <a:ln w="190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pPr algn="just">
                <a:defRPr/>
              </a:pPr>
              <a:r>
                <a:rPr lang="en-US" sz="300" dirty="0"/>
                <a:t>In 1920, at the age of 20, Coward starred in his own play, the light comedy ''I'll Leave It to You''. After a tryout in Manchester, it opened in London at the</a:t>
              </a:r>
              <a:endParaRPr lang="en-US" sz="100" dirty="0"/>
            </a:p>
          </p:txBody>
        </p:sp>
      </p:grpSp>
      <p:sp>
        <p:nvSpPr>
          <p:cNvPr id="198" name="Frame 197"/>
          <p:cNvSpPr/>
          <p:nvPr/>
        </p:nvSpPr>
        <p:spPr>
          <a:xfrm>
            <a:off x="6169025" y="4233863"/>
            <a:ext cx="107950" cy="107950"/>
          </a:xfrm>
          <a:prstGeom prst="frame">
            <a:avLst/>
          </a:prstGeom>
          <a:ln w="19050">
            <a:solidFill>
              <a:srgbClr val="AD22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9" name="TextBox 198"/>
          <p:cNvSpPr txBox="1"/>
          <p:nvPr/>
        </p:nvSpPr>
        <p:spPr>
          <a:xfrm>
            <a:off x="4932363" y="4149725"/>
            <a:ext cx="566737" cy="70802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 dirty="0">
                <a:latin typeface="Arial Rounded MT Bold" pitchFamily="34" charset="0"/>
              </a:rPr>
              <a:t>?</a:t>
            </a:r>
            <a:endParaRPr lang="en-US" sz="2400" b="1" dirty="0">
              <a:latin typeface="Arial Rounded MT Bold" pitchFamily="34" charset="0"/>
            </a:endParaRPr>
          </a:p>
        </p:txBody>
      </p:sp>
      <p:graphicFrame>
        <p:nvGraphicFramePr>
          <p:cNvPr id="46088" name="Object 8"/>
          <p:cNvGraphicFramePr>
            <a:graphicFrameLocks noChangeAspect="1"/>
          </p:cNvGraphicFramePr>
          <p:nvPr/>
        </p:nvGraphicFramePr>
        <p:xfrm>
          <a:off x="5121275" y="2492375"/>
          <a:ext cx="381000" cy="360363"/>
        </p:xfrm>
        <a:graphic>
          <a:graphicData uri="http://schemas.openxmlformats.org/presentationml/2006/ole">
            <p:oleObj spid="_x0000_s358405" name="Equation" r:id="rId23" imgW="215640" imgH="203040" progId="Equation.3">
              <p:embed/>
            </p:oleObj>
          </a:graphicData>
        </a:graphic>
      </p:graphicFrame>
      <p:cxnSp>
        <p:nvCxnSpPr>
          <p:cNvPr id="202" name="Straight Arrow Connector 201"/>
          <p:cNvCxnSpPr>
            <a:endCxn id="93" idx="0"/>
          </p:cNvCxnSpPr>
          <p:nvPr/>
        </p:nvCxnSpPr>
        <p:spPr>
          <a:xfrm>
            <a:off x="3203575" y="3824288"/>
            <a:ext cx="1028700" cy="139700"/>
          </a:xfrm>
          <a:prstGeom prst="straightConnector1">
            <a:avLst/>
          </a:prstGeom>
          <a:ln w="1905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Arrow Connector 204"/>
          <p:cNvCxnSpPr>
            <a:endCxn id="200" idx="2"/>
          </p:cNvCxnSpPr>
          <p:nvPr/>
        </p:nvCxnSpPr>
        <p:spPr>
          <a:xfrm flipV="1">
            <a:off x="3203575" y="4857750"/>
            <a:ext cx="3235325" cy="119063"/>
          </a:xfrm>
          <a:prstGeom prst="straightConnector1">
            <a:avLst/>
          </a:prstGeom>
          <a:ln w="1905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7763" y="4292600"/>
            <a:ext cx="311150" cy="457200"/>
          </a:xfrm>
          <a:prstGeom prst="rect">
            <a:avLst/>
          </a:prstGeom>
          <a:solidFill>
            <a:srgbClr val="E4E4E4"/>
          </a:solidFill>
          <a:ln w="19050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200" name="TextBox 199"/>
          <p:cNvSpPr txBox="1"/>
          <p:nvPr/>
        </p:nvSpPr>
        <p:spPr>
          <a:xfrm>
            <a:off x="6156325" y="4149725"/>
            <a:ext cx="566738" cy="70802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 dirty="0">
                <a:latin typeface="Arial Rounded MT Bold" pitchFamily="34" charset="0"/>
              </a:rPr>
              <a:t>?</a:t>
            </a:r>
            <a:endParaRPr lang="en-US" sz="2400" b="1" dirty="0">
              <a:latin typeface="Arial Rounded MT Bold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2" grpId="0" animBg="1"/>
      <p:bldP spid="78" grpId="0"/>
      <p:bldP spid="87" grpId="0" animBg="1"/>
      <p:bldP spid="91" grpId="0"/>
      <p:bldP spid="97" grpId="0" animBg="1"/>
      <p:bldP spid="100" grpId="0" animBg="1"/>
      <p:bldP spid="199" grpId="0"/>
      <p:bldP spid="20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rgbClr val="990000"/>
                </a:solidFill>
                <a:latin typeface="Verdana" pitchFamily="-111" charset="0"/>
              </a:rPr>
              <a:t>Semantic representation provides a modality independent representation</a:t>
            </a:r>
          </a:p>
          <a:p>
            <a:pPr lvl="1"/>
            <a:r>
              <a:rPr lang="en-US" sz="1800" dirty="0" smtClean="0">
                <a:latin typeface="Verdana" pitchFamily="-111" charset="0"/>
              </a:rPr>
              <a:t>Is a natural choice for an intermediate space</a:t>
            </a:r>
            <a:endParaRPr lang="en-US" sz="1800" dirty="0" smtClean="0"/>
          </a:p>
          <a:p>
            <a:r>
              <a:rPr lang="en-US" sz="2000" dirty="0" smtClean="0"/>
              <a:t>Design </a:t>
            </a:r>
            <a:r>
              <a:rPr lang="en-US" sz="2000" dirty="0" smtClean="0">
                <a:solidFill>
                  <a:schemeClr val="accent1"/>
                </a:solidFill>
              </a:rPr>
              <a:t>semantic spaces </a:t>
            </a:r>
            <a:r>
              <a:rPr lang="en-US" sz="2000" dirty="0" smtClean="0"/>
              <a:t>for both modalities</a:t>
            </a:r>
          </a:p>
          <a:p>
            <a:pPr lvl="1"/>
            <a:r>
              <a:rPr lang="en-US" sz="1800" dirty="0" smtClean="0"/>
              <a:t>Recall, a space where </a:t>
            </a:r>
            <a:r>
              <a:rPr lang="en-US" sz="1800" dirty="0" smtClean="0">
                <a:solidFill>
                  <a:srgbClr val="990000"/>
                </a:solidFill>
              </a:rPr>
              <a:t>each dimension </a:t>
            </a:r>
            <a:r>
              <a:rPr lang="en-US" sz="1800" dirty="0" smtClean="0"/>
              <a:t>is a semantic </a:t>
            </a:r>
            <a:r>
              <a:rPr lang="en-US" sz="1800" dirty="0" smtClean="0">
                <a:solidFill>
                  <a:srgbClr val="990000"/>
                </a:solidFill>
              </a:rPr>
              <a:t>concept</a:t>
            </a:r>
            <a:r>
              <a:rPr lang="en-US" sz="1800" dirty="0" smtClean="0"/>
              <a:t>. </a:t>
            </a:r>
          </a:p>
          <a:p>
            <a:pPr lvl="1"/>
            <a:r>
              <a:rPr lang="en-US" sz="1800" dirty="0" smtClean="0"/>
              <a:t>And each point on this space is a </a:t>
            </a:r>
            <a:r>
              <a:rPr lang="en-US" sz="1800" dirty="0" smtClean="0">
                <a:solidFill>
                  <a:srgbClr val="990000"/>
                </a:solidFill>
              </a:rPr>
              <a:t>weight vector </a:t>
            </a:r>
            <a:r>
              <a:rPr lang="en-US" sz="1800" dirty="0" smtClean="0"/>
              <a:t>over these concepts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pPr lvl="1"/>
            <a:endParaRPr lang="en-US" sz="1800" dirty="0" smtClean="0"/>
          </a:p>
        </p:txBody>
      </p:sp>
      <p:sp>
        <p:nvSpPr>
          <p:cNvPr id="2048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Semantic Matching (SM)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362700" y="6477000"/>
            <a:ext cx="2133600" cy="244475"/>
          </a:xfrm>
          <a:noFill/>
        </p:spPr>
        <p:txBody>
          <a:bodyPr/>
          <a:lstStyle/>
          <a:p>
            <a:fld id="{19A400F4-FEA1-4061-9B64-11868D8A69C2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261" name="Rectangle 260"/>
          <p:cNvSpPr/>
          <p:nvPr/>
        </p:nvSpPr>
        <p:spPr>
          <a:xfrm>
            <a:off x="914400" y="3735387"/>
            <a:ext cx="7129463" cy="2436813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9050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2" name="Group 295"/>
          <p:cNvGrpSpPr>
            <a:grpSpLocks/>
          </p:cNvGrpSpPr>
          <p:nvPr/>
        </p:nvGrpSpPr>
        <p:grpSpPr bwMode="auto">
          <a:xfrm>
            <a:off x="5476875" y="3894137"/>
            <a:ext cx="2105025" cy="2074863"/>
            <a:chOff x="5584447" y="1799825"/>
            <a:chExt cx="2104902" cy="2075176"/>
          </a:xfrm>
        </p:grpSpPr>
        <p:cxnSp>
          <p:nvCxnSpPr>
            <p:cNvPr id="63" name="Straight Arrow Connector 62"/>
            <p:cNvCxnSpPr/>
            <p:nvPr/>
          </p:nvCxnSpPr>
          <p:spPr>
            <a:xfrm rot="5400000" flipH="1" flipV="1">
              <a:off x="5700203" y="2395228"/>
              <a:ext cx="119080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rot="5400000">
              <a:off x="5494666" y="3075648"/>
              <a:ext cx="889134" cy="70957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>
              <a:off x="6295605" y="2990630"/>
              <a:ext cx="139374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Isosceles Triangle 65"/>
            <p:cNvSpPr/>
            <p:nvPr/>
          </p:nvSpPr>
          <p:spPr>
            <a:xfrm rot="20321833">
              <a:off x="5601909" y="2284086"/>
              <a:ext cx="1590582" cy="1017741"/>
            </a:xfrm>
            <a:prstGeom prst="triangle">
              <a:avLst>
                <a:gd name="adj" fmla="val 56273"/>
              </a:avLst>
            </a:prstGeom>
            <a:solidFill>
              <a:srgbClr val="A497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68" name="Frame 67"/>
          <p:cNvSpPr/>
          <p:nvPr/>
        </p:nvSpPr>
        <p:spPr>
          <a:xfrm>
            <a:off x="1290638" y="4308475"/>
            <a:ext cx="130175" cy="125412"/>
          </a:xfrm>
          <a:prstGeom prst="fram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69" name="Frame 68"/>
          <p:cNvSpPr/>
          <p:nvPr/>
        </p:nvSpPr>
        <p:spPr>
          <a:xfrm>
            <a:off x="1692275" y="4308475"/>
            <a:ext cx="130175" cy="125412"/>
          </a:xfrm>
          <a:prstGeom prst="fram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0" name="Frame 69"/>
          <p:cNvSpPr/>
          <p:nvPr/>
        </p:nvSpPr>
        <p:spPr>
          <a:xfrm>
            <a:off x="1487488" y="4308475"/>
            <a:ext cx="131762" cy="125412"/>
          </a:xfrm>
          <a:prstGeom prst="frame">
            <a:avLst/>
          </a:prstGeom>
          <a:ln>
            <a:solidFill>
              <a:srgbClr val="99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2" name="Donut 71"/>
          <p:cNvSpPr/>
          <p:nvPr/>
        </p:nvSpPr>
        <p:spPr>
          <a:xfrm>
            <a:off x="1479550" y="5449887"/>
            <a:ext cx="131763" cy="125413"/>
          </a:xfrm>
          <a:prstGeom prst="donut">
            <a:avLst/>
          </a:prstGeom>
          <a:ln>
            <a:solidFill>
              <a:srgbClr val="99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3" name="Donut 72"/>
          <p:cNvSpPr/>
          <p:nvPr/>
        </p:nvSpPr>
        <p:spPr>
          <a:xfrm>
            <a:off x="1677988" y="5449887"/>
            <a:ext cx="131762" cy="125413"/>
          </a:xfrm>
          <a:prstGeom prst="donut">
            <a:avLst/>
          </a:prstGeom>
          <a:ln>
            <a:solidFill>
              <a:srgbClr val="00206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4" name="Donut 73"/>
          <p:cNvSpPr/>
          <p:nvPr/>
        </p:nvSpPr>
        <p:spPr>
          <a:xfrm>
            <a:off x="1284288" y="5449887"/>
            <a:ext cx="131762" cy="125413"/>
          </a:xfrm>
          <a:prstGeom prst="donu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5" name="TextBox 74"/>
          <p:cNvSpPr txBox="1">
            <a:spLocks noChangeArrowheads="1"/>
          </p:cNvSpPr>
          <p:nvPr/>
        </p:nvSpPr>
        <p:spPr bwMode="auto">
          <a:xfrm>
            <a:off x="923925" y="5580062"/>
            <a:ext cx="1246188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990000"/>
                </a:solidFill>
              </a:rPr>
              <a:t>Text Space</a:t>
            </a:r>
          </a:p>
        </p:txBody>
      </p:sp>
      <p:sp>
        <p:nvSpPr>
          <p:cNvPr id="76" name="TextBox 75"/>
          <p:cNvSpPr txBox="1">
            <a:spLocks noChangeArrowheads="1"/>
          </p:cNvSpPr>
          <p:nvPr/>
        </p:nvSpPr>
        <p:spPr bwMode="auto">
          <a:xfrm>
            <a:off x="933450" y="4016375"/>
            <a:ext cx="1246188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chemeClr val="tx2"/>
                </a:solidFill>
              </a:rPr>
              <a:t>Image Space</a:t>
            </a:r>
          </a:p>
        </p:txBody>
      </p:sp>
      <p:sp>
        <p:nvSpPr>
          <p:cNvPr id="77" name="Right Brace 76"/>
          <p:cNvSpPr/>
          <p:nvPr/>
        </p:nvSpPr>
        <p:spPr>
          <a:xfrm>
            <a:off x="2579688" y="3838575"/>
            <a:ext cx="327025" cy="2255837"/>
          </a:xfrm>
          <a:prstGeom prst="rightBrace">
            <a:avLst>
              <a:gd name="adj1" fmla="val 50238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8" name="TextBox 77"/>
          <p:cNvSpPr txBox="1">
            <a:spLocks noChangeArrowheads="1"/>
          </p:cNvSpPr>
          <p:nvPr/>
        </p:nvSpPr>
        <p:spPr bwMode="auto">
          <a:xfrm>
            <a:off x="1917700" y="5591175"/>
            <a:ext cx="471488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i="1">
                <a:solidFill>
                  <a:srgbClr val="990000"/>
                </a:solidFill>
                <a:latin typeface="Lucida Calligraphy" pitchFamily="66" charset="0"/>
              </a:rPr>
              <a:t>R </a:t>
            </a:r>
            <a:r>
              <a:rPr lang="en-US" i="1" baseline="50000">
                <a:solidFill>
                  <a:srgbClr val="990000"/>
                </a:solidFill>
                <a:latin typeface="Times New Roman" pitchFamily="18" charset="0"/>
              </a:rPr>
              <a:t>T</a:t>
            </a:r>
            <a:endParaRPr lang="en-US" baseline="50000">
              <a:solidFill>
                <a:srgbClr val="990000"/>
              </a:solidFill>
              <a:latin typeface="Times New Roman" pitchFamily="18" charset="0"/>
            </a:endParaRPr>
          </a:p>
          <a:p>
            <a:endParaRPr lang="en-US" i="1" baseline="50000">
              <a:solidFill>
                <a:srgbClr val="990000"/>
              </a:solidFill>
              <a:latin typeface="Times New Roman" pitchFamily="18" charset="0"/>
            </a:endParaRPr>
          </a:p>
        </p:txBody>
      </p:sp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2020888" y="4033837"/>
            <a:ext cx="4429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i="1">
                <a:solidFill>
                  <a:schemeClr val="tx2"/>
                </a:solidFill>
                <a:latin typeface="Lucida Calligraphy" pitchFamily="66" charset="0"/>
              </a:rPr>
              <a:t>R </a:t>
            </a:r>
            <a:r>
              <a:rPr lang="en-US" i="1" baseline="50000">
                <a:solidFill>
                  <a:schemeClr val="tx2"/>
                </a:solidFill>
                <a:latin typeface="Times New Roman" pitchFamily="18" charset="0"/>
              </a:rPr>
              <a:t>I</a:t>
            </a:r>
            <a:endParaRPr lang="en-US" baseline="50000">
              <a:solidFill>
                <a:schemeClr val="tx2"/>
              </a:solidFill>
              <a:latin typeface="Times New Roman" pitchFamily="18" charset="0"/>
            </a:endParaRPr>
          </a:p>
          <a:p>
            <a:endParaRPr lang="en-US" i="1" baseline="50000">
              <a:solidFill>
                <a:srgbClr val="C00000"/>
              </a:solidFill>
              <a:latin typeface="Times New Roman" pitchFamily="18" charset="0"/>
            </a:endParaRPr>
          </a:p>
        </p:txBody>
      </p:sp>
      <p:cxnSp>
        <p:nvCxnSpPr>
          <p:cNvPr id="81" name="Elbow Connector 256"/>
          <p:cNvCxnSpPr/>
          <p:nvPr/>
        </p:nvCxnSpPr>
        <p:spPr>
          <a:xfrm rot="16200000" flipH="1">
            <a:off x="2139950" y="3919538"/>
            <a:ext cx="377825" cy="1549400"/>
          </a:xfrm>
          <a:prstGeom prst="bentConnector2">
            <a:avLst/>
          </a:prstGeom>
          <a:ln w="38100" cap="rnd" cmpd="sng">
            <a:solidFill>
              <a:schemeClr val="tx1"/>
            </a:solidFill>
            <a:prstDash val="sysDot"/>
            <a:headEnd type="none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Elbow Connector 256"/>
          <p:cNvCxnSpPr/>
          <p:nvPr/>
        </p:nvCxnSpPr>
        <p:spPr>
          <a:xfrm rot="5400000" flipH="1" flipV="1">
            <a:off x="2159001" y="4457699"/>
            <a:ext cx="322262" cy="1566863"/>
          </a:xfrm>
          <a:prstGeom prst="bentConnector2">
            <a:avLst/>
          </a:prstGeom>
          <a:ln w="38100" cap="rnd" cmpd="sng">
            <a:solidFill>
              <a:srgbClr val="990000"/>
            </a:solidFill>
            <a:prstDash val="sysDot"/>
            <a:headEnd type="none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272"/>
          <p:cNvGrpSpPr>
            <a:grpSpLocks/>
          </p:cNvGrpSpPr>
          <p:nvPr/>
        </p:nvGrpSpPr>
        <p:grpSpPr bwMode="auto">
          <a:xfrm>
            <a:off x="4448175" y="5394325"/>
            <a:ext cx="912813" cy="419100"/>
            <a:chOff x="6703093" y="4811421"/>
            <a:chExt cx="1014572" cy="494027"/>
          </a:xfrm>
        </p:grpSpPr>
        <p:sp>
          <p:nvSpPr>
            <p:cNvPr id="85" name="Donut 84"/>
            <p:cNvSpPr/>
            <p:nvPr/>
          </p:nvSpPr>
          <p:spPr>
            <a:xfrm>
              <a:off x="6703093" y="4811421"/>
              <a:ext cx="151745" cy="151576"/>
            </a:xfrm>
            <a:prstGeom prst="donut">
              <a:avLst/>
            </a:prstGeom>
            <a:ln>
              <a:solidFill>
                <a:srgbClr val="990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6770143" y="4878788"/>
              <a:ext cx="947522" cy="426660"/>
            </a:xfrm>
            <a:prstGeom prst="rect">
              <a:avLst/>
            </a:prstGeom>
            <a:ln w="28575">
              <a:solidFill>
                <a:srgbClr val="990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pPr algn="just">
                <a:defRPr/>
              </a:pPr>
              <a:r>
                <a:rPr lang="en-US" sz="400" dirty="0"/>
                <a:t>Martin Luther King's presence in Birmingham was not welcomed by all in the black community. A black attorney was quoted in ''Time'' magazine as saying, "The new administration</a:t>
              </a:r>
            </a:p>
          </p:txBody>
        </p:sp>
      </p:grpSp>
      <p:grpSp>
        <p:nvGrpSpPr>
          <p:cNvPr id="5" name="Group 273"/>
          <p:cNvGrpSpPr>
            <a:grpSpLocks/>
          </p:cNvGrpSpPr>
          <p:nvPr/>
        </p:nvGrpSpPr>
        <p:grpSpPr bwMode="auto">
          <a:xfrm>
            <a:off x="4514850" y="3952875"/>
            <a:ext cx="846138" cy="554037"/>
            <a:chOff x="7052348" y="3429899"/>
            <a:chExt cx="951405" cy="680092"/>
          </a:xfrm>
        </p:grpSpPr>
        <p:sp>
          <p:nvSpPr>
            <p:cNvPr id="88" name="Frame 87"/>
            <p:cNvSpPr/>
            <p:nvPr/>
          </p:nvSpPr>
          <p:spPr>
            <a:xfrm>
              <a:off x="7052348" y="3429899"/>
              <a:ext cx="151725" cy="151998"/>
            </a:xfrm>
            <a:prstGeom prst="frame">
              <a:avLst/>
            </a:prstGeom>
            <a:ln>
              <a:solidFill>
                <a:srgbClr val="99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2054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128547" y="3506099"/>
              <a:ext cx="875206" cy="603892"/>
            </a:xfrm>
            <a:prstGeom prst="rect">
              <a:avLst/>
            </a:prstGeom>
            <a:noFill/>
            <a:ln w="28575">
              <a:solidFill>
                <a:srgbClr val="990000"/>
              </a:solidFill>
              <a:miter lim="800000"/>
              <a:headEnd/>
              <a:tailEnd/>
            </a:ln>
          </p:spPr>
        </p:pic>
      </p:grpSp>
      <p:sp>
        <p:nvSpPr>
          <p:cNvPr id="114" name="TextBox 113"/>
          <p:cNvSpPr txBox="1">
            <a:spLocks noChangeArrowheads="1"/>
          </p:cNvSpPr>
          <p:nvPr/>
        </p:nvSpPr>
        <p:spPr bwMode="auto">
          <a:xfrm>
            <a:off x="6911975" y="3867150"/>
            <a:ext cx="12874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/>
              <a:t>Semantic Space</a:t>
            </a:r>
          </a:p>
        </p:txBody>
      </p:sp>
      <p:sp>
        <p:nvSpPr>
          <p:cNvPr id="115" name="Frame 114"/>
          <p:cNvSpPr/>
          <p:nvPr/>
        </p:nvSpPr>
        <p:spPr>
          <a:xfrm>
            <a:off x="6081713" y="4895850"/>
            <a:ext cx="131762" cy="125412"/>
          </a:xfrm>
          <a:prstGeom prst="fram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16" name="Donut 115"/>
          <p:cNvSpPr/>
          <p:nvPr/>
        </p:nvSpPr>
        <p:spPr>
          <a:xfrm>
            <a:off x="6016625" y="4959350"/>
            <a:ext cx="131763" cy="125412"/>
          </a:xfrm>
          <a:prstGeom prst="donu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17" name="Frame 116"/>
          <p:cNvSpPr/>
          <p:nvPr/>
        </p:nvSpPr>
        <p:spPr>
          <a:xfrm>
            <a:off x="6384925" y="4645025"/>
            <a:ext cx="130175" cy="125412"/>
          </a:xfrm>
          <a:prstGeom prst="fram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18" name="Donut 117"/>
          <p:cNvSpPr/>
          <p:nvPr/>
        </p:nvSpPr>
        <p:spPr>
          <a:xfrm>
            <a:off x="6318250" y="4708525"/>
            <a:ext cx="131763" cy="125412"/>
          </a:xfrm>
          <a:prstGeom prst="don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19" name="Frame 118"/>
          <p:cNvSpPr/>
          <p:nvPr/>
        </p:nvSpPr>
        <p:spPr>
          <a:xfrm>
            <a:off x="6410325" y="5154612"/>
            <a:ext cx="131763" cy="125413"/>
          </a:xfrm>
          <a:prstGeom prst="frame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20" name="Donut 119"/>
          <p:cNvSpPr/>
          <p:nvPr/>
        </p:nvSpPr>
        <p:spPr>
          <a:xfrm>
            <a:off x="6327775" y="5207000"/>
            <a:ext cx="131763" cy="125412"/>
          </a:xfrm>
          <a:prstGeom prst="donu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21" name="TextBox 120"/>
          <p:cNvSpPr txBox="1">
            <a:spLocks noChangeArrowheads="1"/>
          </p:cNvSpPr>
          <p:nvPr/>
        </p:nvSpPr>
        <p:spPr bwMode="auto">
          <a:xfrm>
            <a:off x="6107113" y="3979862"/>
            <a:ext cx="852487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 b="1"/>
              <a:t>Semantic Concept 1</a:t>
            </a:r>
          </a:p>
        </p:txBody>
      </p:sp>
      <p:sp>
        <p:nvSpPr>
          <p:cNvPr id="122" name="TextBox 121"/>
          <p:cNvSpPr txBox="1">
            <a:spLocks noChangeArrowheads="1"/>
          </p:cNvSpPr>
          <p:nvPr/>
        </p:nvSpPr>
        <p:spPr bwMode="auto">
          <a:xfrm>
            <a:off x="5573713" y="5667375"/>
            <a:ext cx="852487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 b="1"/>
              <a:t>Semantic Concept 2</a:t>
            </a:r>
          </a:p>
        </p:txBody>
      </p:sp>
      <p:sp>
        <p:nvSpPr>
          <p:cNvPr id="123" name="TextBox 122"/>
          <p:cNvSpPr txBox="1">
            <a:spLocks noChangeArrowheads="1"/>
          </p:cNvSpPr>
          <p:nvPr/>
        </p:nvSpPr>
        <p:spPr bwMode="auto">
          <a:xfrm>
            <a:off x="6985000" y="5091112"/>
            <a:ext cx="854075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 b="1"/>
              <a:t>Semantic Concept V</a:t>
            </a:r>
          </a:p>
        </p:txBody>
      </p:sp>
      <p:grpSp>
        <p:nvGrpSpPr>
          <p:cNvPr id="6" name="Group 345"/>
          <p:cNvGrpSpPr>
            <a:grpSpLocks/>
          </p:cNvGrpSpPr>
          <p:nvPr/>
        </p:nvGrpSpPr>
        <p:grpSpPr bwMode="auto">
          <a:xfrm>
            <a:off x="4983163" y="4879975"/>
            <a:ext cx="303212" cy="125412"/>
            <a:chOff x="5410200" y="4733925"/>
            <a:chExt cx="352425" cy="152400"/>
          </a:xfrm>
        </p:grpSpPr>
        <p:cxnSp>
          <p:nvCxnSpPr>
            <p:cNvPr id="128" name="Straight Connector 127"/>
            <p:cNvCxnSpPr/>
            <p:nvPr/>
          </p:nvCxnSpPr>
          <p:spPr>
            <a:xfrm>
              <a:off x="5410200" y="4733925"/>
              <a:ext cx="35242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5410200" y="4811090"/>
              <a:ext cx="35242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5410200" y="4886325"/>
              <a:ext cx="35242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292"/>
          <p:cNvGrpSpPr>
            <a:grpSpLocks/>
          </p:cNvGrpSpPr>
          <p:nvPr/>
        </p:nvGrpSpPr>
        <p:grpSpPr bwMode="auto">
          <a:xfrm>
            <a:off x="3162300" y="3989387"/>
            <a:ext cx="1282700" cy="639763"/>
            <a:chOff x="3270320" y="1895751"/>
            <a:chExt cx="1282942" cy="639357"/>
          </a:xfrm>
        </p:grpSpPr>
        <p:grpSp>
          <p:nvGrpSpPr>
            <p:cNvPr id="8" name="Group 146"/>
            <p:cNvGrpSpPr>
              <a:grpSpLocks/>
            </p:cNvGrpSpPr>
            <p:nvPr/>
          </p:nvGrpSpPr>
          <p:grpSpPr bwMode="auto">
            <a:xfrm>
              <a:off x="3348123" y="1895751"/>
              <a:ext cx="1130514" cy="639357"/>
              <a:chOff x="3385165" y="3736181"/>
              <a:chExt cx="1313223" cy="777678"/>
            </a:xfrm>
          </p:grpSpPr>
          <p:sp>
            <p:nvSpPr>
              <p:cNvPr id="92" name="Rectangle 38"/>
              <p:cNvSpPr>
                <a:spLocks noChangeArrowheads="1"/>
              </p:cNvSpPr>
              <p:nvPr/>
            </p:nvSpPr>
            <p:spPr bwMode="auto">
              <a:xfrm>
                <a:off x="3385165" y="4230189"/>
                <a:ext cx="90376" cy="28367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9050" cap="flat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3" name="Rectangle 39"/>
              <p:cNvSpPr>
                <a:spLocks noChangeArrowheads="1"/>
              </p:cNvSpPr>
              <p:nvPr/>
            </p:nvSpPr>
            <p:spPr bwMode="auto">
              <a:xfrm>
                <a:off x="3521652" y="4400005"/>
                <a:ext cx="90376" cy="113854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9050" cap="flat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defRPr/>
                </a:pPr>
                <a:endParaRPr lang="en-US"/>
              </a:p>
            </p:txBody>
          </p:sp>
          <p:sp>
            <p:nvSpPr>
              <p:cNvPr id="94" name="Rectangle 40"/>
              <p:cNvSpPr>
                <a:spLocks noChangeArrowheads="1"/>
              </p:cNvSpPr>
              <p:nvPr/>
            </p:nvSpPr>
            <p:spPr bwMode="auto">
              <a:xfrm>
                <a:off x="3656293" y="4245627"/>
                <a:ext cx="92221" cy="26823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9050" cap="flat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5" name="Rectangle 41"/>
              <p:cNvSpPr>
                <a:spLocks noChangeArrowheads="1"/>
              </p:cNvSpPr>
              <p:nvPr/>
            </p:nvSpPr>
            <p:spPr bwMode="auto">
              <a:xfrm>
                <a:off x="3792780" y="4400005"/>
                <a:ext cx="90377" cy="113854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9050" cap="flat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defRPr/>
                </a:pPr>
                <a:endParaRPr lang="en-US"/>
              </a:p>
            </p:txBody>
          </p:sp>
          <p:sp>
            <p:nvSpPr>
              <p:cNvPr id="96" name="Rectangle 42"/>
              <p:cNvSpPr>
                <a:spLocks noChangeArrowheads="1"/>
              </p:cNvSpPr>
              <p:nvPr/>
            </p:nvSpPr>
            <p:spPr bwMode="auto">
              <a:xfrm>
                <a:off x="3929266" y="4299659"/>
                <a:ext cx="90377" cy="21420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9050" cap="flat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7" name="Rectangle 43"/>
              <p:cNvSpPr>
                <a:spLocks noChangeArrowheads="1"/>
              </p:cNvSpPr>
              <p:nvPr/>
            </p:nvSpPr>
            <p:spPr bwMode="auto">
              <a:xfrm>
                <a:off x="4063909" y="4400005"/>
                <a:ext cx="92221" cy="113854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9050" cap="flat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defRPr/>
                </a:pPr>
                <a:endParaRPr lang="en-US"/>
              </a:p>
            </p:txBody>
          </p:sp>
          <p:sp>
            <p:nvSpPr>
              <p:cNvPr id="98" name="Rectangle 44"/>
              <p:cNvSpPr>
                <a:spLocks noChangeArrowheads="1"/>
              </p:cNvSpPr>
              <p:nvPr/>
            </p:nvSpPr>
            <p:spPr bwMode="auto">
              <a:xfrm>
                <a:off x="4200395" y="3940731"/>
                <a:ext cx="90376" cy="57312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9050" cap="flat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9" name="Rectangle 45"/>
              <p:cNvSpPr>
                <a:spLocks noChangeArrowheads="1"/>
              </p:cNvSpPr>
              <p:nvPr/>
            </p:nvSpPr>
            <p:spPr bwMode="auto">
              <a:xfrm>
                <a:off x="4336882" y="3736181"/>
                <a:ext cx="90376" cy="77767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9050" cap="flat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defRPr/>
                </a:pPr>
                <a:endParaRPr lang="en-US"/>
              </a:p>
            </p:txBody>
          </p:sp>
          <p:sp>
            <p:nvSpPr>
              <p:cNvPr id="100" name="Rectangle 46"/>
              <p:cNvSpPr>
                <a:spLocks noChangeArrowheads="1"/>
              </p:cNvSpPr>
              <p:nvPr/>
            </p:nvSpPr>
            <p:spPr bwMode="auto">
              <a:xfrm>
                <a:off x="4471523" y="4442459"/>
                <a:ext cx="92221" cy="7140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9050" cap="flat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1" name="Rectangle 47"/>
              <p:cNvSpPr>
                <a:spLocks noChangeArrowheads="1"/>
              </p:cNvSpPr>
              <p:nvPr/>
            </p:nvSpPr>
            <p:spPr bwMode="auto">
              <a:xfrm>
                <a:off x="4608010" y="4133703"/>
                <a:ext cx="90377" cy="380156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9050" cap="flat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defRPr/>
                </a:pPr>
                <a:endParaRPr lang="en-US"/>
              </a:p>
            </p:txBody>
          </p:sp>
        </p:grpSp>
        <p:cxnSp>
          <p:nvCxnSpPr>
            <p:cNvPr id="264" name="Straight Connector 263"/>
            <p:cNvCxnSpPr/>
            <p:nvPr/>
          </p:nvCxnSpPr>
          <p:spPr>
            <a:xfrm flipV="1">
              <a:off x="3270320" y="2533521"/>
              <a:ext cx="1282942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294"/>
          <p:cNvGrpSpPr>
            <a:grpSpLocks/>
          </p:cNvGrpSpPr>
          <p:nvPr/>
        </p:nvGrpSpPr>
        <p:grpSpPr bwMode="auto">
          <a:xfrm>
            <a:off x="3105150" y="4579937"/>
            <a:ext cx="1414463" cy="1338263"/>
            <a:chOff x="3212066" y="2487308"/>
            <a:chExt cx="1415494" cy="1337888"/>
          </a:xfrm>
        </p:grpSpPr>
        <p:grpSp>
          <p:nvGrpSpPr>
            <p:cNvPr id="10" name="Group 293"/>
            <p:cNvGrpSpPr>
              <a:grpSpLocks/>
            </p:cNvGrpSpPr>
            <p:nvPr/>
          </p:nvGrpSpPr>
          <p:grpSpPr bwMode="auto">
            <a:xfrm>
              <a:off x="3275613" y="3124497"/>
              <a:ext cx="1282047" cy="700699"/>
              <a:chOff x="3275614" y="3124496"/>
              <a:chExt cx="1282047" cy="700699"/>
            </a:xfrm>
          </p:grpSpPr>
          <p:sp>
            <p:nvSpPr>
              <p:cNvPr id="20518" name="Rectangle 38"/>
              <p:cNvSpPr>
                <a:spLocks noChangeArrowheads="1"/>
              </p:cNvSpPr>
              <p:nvPr/>
            </p:nvSpPr>
            <p:spPr bwMode="auto">
              <a:xfrm>
                <a:off x="3347098" y="3756838"/>
                <a:ext cx="77993" cy="68357"/>
              </a:xfrm>
              <a:prstGeom prst="rect">
                <a:avLst/>
              </a:prstGeom>
              <a:solidFill>
                <a:srgbClr val="B24340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20519" name="Rectangle 39"/>
              <p:cNvSpPr>
                <a:spLocks noChangeArrowheads="1"/>
              </p:cNvSpPr>
              <p:nvPr/>
            </p:nvSpPr>
            <p:spPr bwMode="auto">
              <a:xfrm>
                <a:off x="3464089" y="3424026"/>
                <a:ext cx="77993" cy="401169"/>
              </a:xfrm>
              <a:prstGeom prst="rect">
                <a:avLst/>
              </a:prstGeom>
              <a:solidFill>
                <a:srgbClr val="B24340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endParaRPr 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20520" name="Rectangle 40"/>
              <p:cNvSpPr>
                <a:spLocks noChangeArrowheads="1"/>
              </p:cNvSpPr>
              <p:nvPr/>
            </p:nvSpPr>
            <p:spPr bwMode="auto">
              <a:xfrm>
                <a:off x="3581078" y="3486673"/>
                <a:ext cx="77993" cy="338522"/>
              </a:xfrm>
              <a:prstGeom prst="rect">
                <a:avLst/>
              </a:prstGeom>
              <a:solidFill>
                <a:srgbClr val="B24340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20521" name="Rectangle 41"/>
              <p:cNvSpPr>
                <a:spLocks noChangeArrowheads="1"/>
              </p:cNvSpPr>
              <p:nvPr/>
            </p:nvSpPr>
            <p:spPr bwMode="auto">
              <a:xfrm>
                <a:off x="3698069" y="3782288"/>
                <a:ext cx="77993" cy="42907"/>
              </a:xfrm>
              <a:prstGeom prst="rect">
                <a:avLst/>
              </a:prstGeom>
              <a:solidFill>
                <a:srgbClr val="B24340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endParaRPr 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20522" name="Rectangle 42"/>
              <p:cNvSpPr>
                <a:spLocks noChangeArrowheads="1"/>
              </p:cNvSpPr>
              <p:nvPr/>
            </p:nvSpPr>
            <p:spPr bwMode="auto">
              <a:xfrm>
                <a:off x="3815058" y="3711810"/>
                <a:ext cx="77993" cy="113385"/>
              </a:xfrm>
              <a:prstGeom prst="rect">
                <a:avLst/>
              </a:prstGeom>
              <a:solidFill>
                <a:srgbClr val="B24340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20523" name="Rectangle 43"/>
              <p:cNvSpPr>
                <a:spLocks noChangeArrowheads="1"/>
              </p:cNvSpPr>
              <p:nvPr/>
            </p:nvSpPr>
            <p:spPr bwMode="auto">
              <a:xfrm>
                <a:off x="3932049" y="3731665"/>
                <a:ext cx="77993" cy="93530"/>
              </a:xfrm>
              <a:prstGeom prst="rect">
                <a:avLst/>
              </a:prstGeom>
              <a:solidFill>
                <a:srgbClr val="B24340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endParaRPr 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20524" name="Rectangle 44"/>
              <p:cNvSpPr>
                <a:spLocks noChangeArrowheads="1"/>
              </p:cNvSpPr>
              <p:nvPr/>
            </p:nvSpPr>
            <p:spPr bwMode="auto">
              <a:xfrm>
                <a:off x="4049038" y="3523869"/>
                <a:ext cx="77993" cy="301325"/>
              </a:xfrm>
              <a:prstGeom prst="rect">
                <a:avLst/>
              </a:prstGeom>
              <a:solidFill>
                <a:srgbClr val="B24340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20525" name="Rectangle 45"/>
              <p:cNvSpPr>
                <a:spLocks noChangeArrowheads="1"/>
              </p:cNvSpPr>
              <p:nvPr/>
            </p:nvSpPr>
            <p:spPr bwMode="auto">
              <a:xfrm>
                <a:off x="4166029" y="3124496"/>
                <a:ext cx="77993" cy="700699"/>
              </a:xfrm>
              <a:prstGeom prst="rect">
                <a:avLst/>
              </a:prstGeom>
              <a:solidFill>
                <a:srgbClr val="B24340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endParaRPr 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20526" name="Rectangle 46"/>
              <p:cNvSpPr>
                <a:spLocks noChangeArrowheads="1"/>
              </p:cNvSpPr>
              <p:nvPr/>
            </p:nvSpPr>
            <p:spPr bwMode="auto">
              <a:xfrm>
                <a:off x="4283019" y="3725514"/>
                <a:ext cx="77993" cy="99681"/>
              </a:xfrm>
              <a:prstGeom prst="rect">
                <a:avLst/>
              </a:prstGeom>
              <a:solidFill>
                <a:srgbClr val="B24340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20527" name="Rectangle 47"/>
              <p:cNvSpPr>
                <a:spLocks noChangeArrowheads="1"/>
              </p:cNvSpPr>
              <p:nvPr/>
            </p:nvSpPr>
            <p:spPr bwMode="auto">
              <a:xfrm>
                <a:off x="4400010" y="3621755"/>
                <a:ext cx="77993" cy="203440"/>
              </a:xfrm>
              <a:prstGeom prst="rect">
                <a:avLst/>
              </a:prstGeom>
              <a:solidFill>
                <a:srgbClr val="B24340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endParaRPr lang="en-US">
                  <a:solidFill>
                    <a:srgbClr val="C00000"/>
                  </a:solidFill>
                </a:endParaRPr>
              </a:p>
            </p:txBody>
          </p:sp>
          <p:cxnSp>
            <p:nvCxnSpPr>
              <p:cNvPr id="265" name="Straight Connector 264"/>
              <p:cNvCxnSpPr/>
              <p:nvPr/>
            </p:nvCxnSpPr>
            <p:spPr>
              <a:xfrm flipV="1">
                <a:off x="3275613" y="3818847"/>
                <a:ext cx="1282047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3" name="TextBox 112"/>
            <p:cNvSpPr txBox="1"/>
            <p:nvPr/>
          </p:nvSpPr>
          <p:spPr>
            <a:xfrm>
              <a:off x="3212066" y="2487308"/>
              <a:ext cx="1415494" cy="798289"/>
            </a:xfrm>
            <a:prstGeom prst="rect">
              <a:avLst/>
            </a:prstGeom>
            <a:noFill/>
          </p:spPr>
          <p:txBody>
            <a:bodyPr vert="vert" anchor="b">
              <a:spAutoFit/>
            </a:bodyPr>
            <a:lstStyle/>
            <a:p>
              <a:pPr algn="ctr">
                <a:defRPr/>
              </a:pPr>
              <a:r>
                <a:rPr lang="en-US" sz="800" b="1" dirty="0"/>
                <a:t>Art</a:t>
              </a:r>
            </a:p>
            <a:p>
              <a:pPr algn="ctr">
                <a:defRPr/>
              </a:pPr>
              <a:r>
                <a:rPr lang="en-US" sz="800" b="1" dirty="0"/>
                <a:t>Biology</a:t>
              </a:r>
            </a:p>
            <a:p>
              <a:pPr algn="ctr">
                <a:defRPr/>
              </a:pPr>
              <a:r>
                <a:rPr lang="en-US" sz="800" b="1" dirty="0"/>
                <a:t>Places</a:t>
              </a:r>
            </a:p>
            <a:p>
              <a:pPr algn="ctr">
                <a:defRPr/>
              </a:pPr>
              <a:r>
                <a:rPr lang="en-US" sz="800" b="1" dirty="0"/>
                <a:t>History</a:t>
              </a:r>
            </a:p>
            <a:p>
              <a:pPr algn="ctr">
                <a:defRPr/>
              </a:pPr>
              <a:r>
                <a:rPr lang="en-US" sz="800" b="1" dirty="0"/>
                <a:t>Literature</a:t>
              </a:r>
            </a:p>
            <a:p>
              <a:pPr algn="ctr">
                <a:defRPr/>
              </a:pPr>
              <a:r>
                <a:rPr lang="en-US" sz="800" b="1" dirty="0"/>
                <a:t>…</a:t>
              </a:r>
            </a:p>
            <a:p>
              <a:pPr algn="ctr">
                <a:defRPr/>
              </a:pPr>
              <a:r>
                <a:rPr lang="en-US" sz="800" b="1" dirty="0"/>
                <a:t>…</a:t>
              </a:r>
            </a:p>
            <a:p>
              <a:pPr algn="ctr">
                <a:defRPr/>
              </a:pPr>
              <a:r>
                <a:rPr lang="en-US" sz="800" b="1" dirty="0"/>
                <a:t>…</a:t>
              </a:r>
            </a:p>
            <a:p>
              <a:pPr algn="ctr">
                <a:defRPr/>
              </a:pPr>
              <a:r>
                <a:rPr lang="en-US" sz="800" b="1" dirty="0"/>
                <a:t>…</a:t>
              </a:r>
            </a:p>
            <a:p>
              <a:pPr algn="ctr">
                <a:defRPr/>
              </a:pPr>
              <a:r>
                <a:rPr lang="en-US" sz="800" b="1" dirty="0"/>
                <a:t>Warfare</a:t>
              </a:r>
            </a:p>
          </p:txBody>
        </p:sp>
      </p:grpSp>
      <p:sp>
        <p:nvSpPr>
          <p:cNvPr id="87" name="TextBox 86"/>
          <p:cNvSpPr txBox="1">
            <a:spLocks noChangeArrowheads="1"/>
          </p:cNvSpPr>
          <p:nvPr/>
        </p:nvSpPr>
        <p:spPr bwMode="auto">
          <a:xfrm>
            <a:off x="7372350" y="4251325"/>
            <a:ext cx="476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chemeClr val="tx2"/>
                </a:solidFill>
                <a:latin typeface="Lucida Calligraphy" pitchFamily="66" charset="0"/>
              </a:rPr>
              <a:t>S</a:t>
            </a:r>
            <a:r>
              <a:rPr lang="en-US" sz="2000" b="1">
                <a:solidFill>
                  <a:schemeClr val="tx2"/>
                </a:solidFill>
                <a:latin typeface="Lucida Handwriting" pitchFamily="66" charset="0"/>
              </a:rPr>
              <a:t> </a:t>
            </a:r>
            <a:endParaRPr lang="en-US" sz="2000" b="1" baseline="5000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61" grpId="0" animBg="1"/>
      <p:bldP spid="75" grpId="0"/>
      <p:bldP spid="76" grpId="0"/>
      <p:bldP spid="77" grpId="0" animBg="1"/>
      <p:bldP spid="78" grpId="0"/>
      <p:bldP spid="80" grpId="0"/>
      <p:bldP spid="114" grpId="0"/>
      <p:bldP spid="121" grpId="0"/>
      <p:bldP spid="122" grpId="0"/>
      <p:bldP spid="123" grpId="0"/>
      <p:bldP spid="8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Cross Modal Retrieval</a:t>
            </a:r>
          </a:p>
        </p:txBody>
      </p:sp>
      <p:sp>
        <p:nvSpPr>
          <p:cNvPr id="72" name="Content Placeholder 2"/>
          <p:cNvSpPr txBox="1">
            <a:spLocks/>
          </p:cNvSpPr>
          <p:nvPr/>
        </p:nvSpPr>
        <p:spPr bwMode="auto">
          <a:xfrm>
            <a:off x="357188" y="1219200"/>
            <a:ext cx="8462962" cy="520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0" hangingPunct="0">
              <a:spcBef>
                <a:spcPct val="20000"/>
              </a:spcBef>
            </a:pPr>
            <a:r>
              <a:rPr lang="en-US" sz="2000" i="0" dirty="0" smtClean="0">
                <a:solidFill>
                  <a:srgbClr val="990000"/>
                </a:solidFill>
                <a:latin typeface="Verdana" pitchFamily="-111" charset="0"/>
              </a:rPr>
              <a:t/>
            </a:r>
            <a:br>
              <a:rPr lang="en-US" sz="2000" i="0" dirty="0" smtClean="0">
                <a:solidFill>
                  <a:srgbClr val="990000"/>
                </a:solidFill>
                <a:latin typeface="Verdana" pitchFamily="-111" charset="0"/>
              </a:rPr>
            </a:br>
            <a:endParaRPr lang="en-US" sz="2000" i="0" dirty="0" smtClean="0">
              <a:solidFill>
                <a:srgbClr val="990000"/>
              </a:solidFill>
              <a:latin typeface="Verdana" pitchFamily="-111" charset="0"/>
            </a:endParaRPr>
          </a:p>
          <a:p>
            <a:pPr marL="228600" indent="-228600" eaLnBrk="0" hangingPunct="0">
              <a:spcBef>
                <a:spcPct val="20000"/>
              </a:spcBef>
            </a:pPr>
            <a:endParaRPr lang="en-US" sz="2000" i="0" dirty="0" smtClean="0">
              <a:solidFill>
                <a:srgbClr val="990000"/>
              </a:solidFill>
              <a:latin typeface="Verdana" pitchFamily="-111" charset="0"/>
            </a:endParaRPr>
          </a:p>
          <a:p>
            <a:pPr marL="228600" indent="-228600" eaLnBrk="0" hangingPunct="0">
              <a:spcBef>
                <a:spcPct val="20000"/>
              </a:spcBef>
              <a:buFontTx/>
              <a:buChar char="•"/>
            </a:pPr>
            <a:endParaRPr lang="en-US" sz="2000" i="0" dirty="0" smtClean="0">
              <a:solidFill>
                <a:srgbClr val="990000"/>
              </a:solidFill>
              <a:latin typeface="Verdana" pitchFamily="-111" charset="0"/>
            </a:endParaRPr>
          </a:p>
          <a:p>
            <a:pPr marL="228600" indent="-228600" eaLnBrk="0" hangingPunct="0">
              <a:spcBef>
                <a:spcPct val="20000"/>
              </a:spcBef>
              <a:buFontTx/>
              <a:buChar char="•"/>
            </a:pPr>
            <a:endParaRPr lang="en-US" sz="2000" i="0" dirty="0" smtClean="0">
              <a:solidFill>
                <a:srgbClr val="990000"/>
              </a:solidFill>
              <a:latin typeface="Verdana" pitchFamily="-111" charset="0"/>
            </a:endParaRPr>
          </a:p>
          <a:p>
            <a:pPr marL="228600" indent="-228600" eaLnBrk="0" hangingPunct="0">
              <a:spcBef>
                <a:spcPct val="20000"/>
              </a:spcBef>
              <a:buFontTx/>
              <a:buChar char="•"/>
            </a:pPr>
            <a:endParaRPr lang="en-US" sz="2000" i="0" dirty="0" smtClean="0">
              <a:solidFill>
                <a:srgbClr val="990000"/>
              </a:solidFill>
              <a:latin typeface="Verdana" pitchFamily="-111" charset="0"/>
            </a:endParaRPr>
          </a:p>
          <a:p>
            <a:pPr marL="228600" indent="-228600" eaLnBrk="0" hangingPunct="0">
              <a:spcBef>
                <a:spcPct val="20000"/>
              </a:spcBef>
              <a:buFontTx/>
              <a:buChar char="•"/>
            </a:pPr>
            <a:endParaRPr lang="en-US" sz="2000" i="0" dirty="0" smtClean="0">
              <a:solidFill>
                <a:srgbClr val="990000"/>
              </a:solidFill>
              <a:latin typeface="Verdana" pitchFamily="-111" charset="0"/>
            </a:endParaRPr>
          </a:p>
          <a:p>
            <a:pPr marL="228600" indent="-228600" eaLnBrk="0" hangingPunct="0">
              <a:spcBef>
                <a:spcPct val="20000"/>
              </a:spcBef>
              <a:buFontTx/>
              <a:buChar char="•"/>
            </a:pPr>
            <a:endParaRPr lang="en-US" sz="2000" i="0" dirty="0" smtClean="0">
              <a:solidFill>
                <a:srgbClr val="990000"/>
              </a:solidFill>
              <a:latin typeface="Verdana" pitchFamily="-111" charset="0"/>
            </a:endParaRPr>
          </a:p>
          <a:p>
            <a:pPr marL="228600" indent="-228600" eaLnBrk="0" hangingPunct="0">
              <a:spcBef>
                <a:spcPct val="20000"/>
              </a:spcBef>
              <a:buFontTx/>
              <a:buChar char="•"/>
            </a:pPr>
            <a:endParaRPr lang="en-US" sz="2000" i="0" dirty="0" smtClean="0">
              <a:solidFill>
                <a:srgbClr val="990000"/>
              </a:solidFill>
              <a:latin typeface="Verdana" pitchFamily="-111" charset="0"/>
            </a:endParaRPr>
          </a:p>
          <a:p>
            <a:pPr marL="228600" indent="-228600" eaLnBrk="0" hangingPunct="0">
              <a:spcBef>
                <a:spcPct val="20000"/>
              </a:spcBef>
              <a:buFontTx/>
              <a:buChar char="•"/>
            </a:pPr>
            <a:endParaRPr lang="en-US" sz="2000" i="0" dirty="0" smtClean="0">
              <a:solidFill>
                <a:srgbClr val="990000"/>
              </a:solidFill>
              <a:latin typeface="Verdana" pitchFamily="-111" charset="0"/>
            </a:endParaRPr>
          </a:p>
          <a:p>
            <a:pPr marL="228600" indent="-228600" eaLnBrk="0" hangingPunct="0">
              <a:spcBef>
                <a:spcPct val="20000"/>
              </a:spcBef>
              <a:buFontTx/>
              <a:buChar char="•"/>
            </a:pPr>
            <a:endParaRPr lang="en-US" sz="2000" i="0" dirty="0" smtClean="0">
              <a:solidFill>
                <a:srgbClr val="990000"/>
              </a:solidFill>
              <a:latin typeface="Verdana" pitchFamily="-111" charset="0"/>
            </a:endParaRPr>
          </a:p>
          <a:p>
            <a:pPr marL="228600" indent="-228600" eaLnBrk="0" hangingPunct="0">
              <a:spcBef>
                <a:spcPct val="20000"/>
              </a:spcBef>
              <a:buFontTx/>
              <a:buChar char="•"/>
            </a:pPr>
            <a:endParaRPr lang="en-US" sz="2000" i="0" dirty="0" smtClean="0">
              <a:solidFill>
                <a:srgbClr val="990000"/>
              </a:solidFill>
              <a:latin typeface="Verdana" pitchFamily="-111" charset="0"/>
            </a:endParaRPr>
          </a:p>
          <a:p>
            <a:pPr marL="228600" indent="-228600" eaLnBrk="0" hangingPunct="0">
              <a:spcBef>
                <a:spcPct val="20000"/>
              </a:spcBef>
              <a:buFontTx/>
              <a:buChar char="•"/>
            </a:pPr>
            <a:r>
              <a:rPr lang="en-US" sz="2000" i="0" dirty="0" smtClean="0">
                <a:solidFill>
                  <a:srgbClr val="990000"/>
                </a:solidFill>
                <a:latin typeface="Verdana" pitchFamily="-111" charset="0"/>
              </a:rPr>
              <a:t>Ranking </a:t>
            </a:r>
            <a:r>
              <a:rPr lang="en-US" sz="2000" i="0" dirty="0" smtClean="0">
                <a:latin typeface="Verdana" pitchFamily="-111" charset="0"/>
              </a:rPr>
              <a:t>is based on a suitable similarity function</a:t>
            </a:r>
            <a:endParaRPr lang="en-US" sz="2000" i="0" dirty="0">
              <a:latin typeface="Verdana" pitchFamily="-111" charset="0"/>
            </a:endParaRPr>
          </a:p>
        </p:txBody>
      </p:sp>
      <p:sp>
        <p:nvSpPr>
          <p:cNvPr id="73" name="TextBox 8"/>
          <p:cNvSpPr txBox="1">
            <a:spLocks noChangeArrowheads="1"/>
          </p:cNvSpPr>
          <p:nvPr/>
        </p:nvSpPr>
        <p:spPr bwMode="auto">
          <a:xfrm>
            <a:off x="304800" y="1447800"/>
            <a:ext cx="41052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0" dirty="0" smtClean="0"/>
              <a:t>Text </a:t>
            </a:r>
            <a:r>
              <a:rPr lang="en-US" i="0" dirty="0"/>
              <a:t>to images </a:t>
            </a:r>
            <a:r>
              <a:rPr lang="en-US" i="0" dirty="0">
                <a:solidFill>
                  <a:srgbClr val="990000"/>
                </a:solidFill>
              </a:rPr>
              <a:t>retrieval using </a:t>
            </a:r>
            <a:r>
              <a:rPr lang="en-US" i="0" dirty="0" smtClean="0">
                <a:solidFill>
                  <a:srgbClr val="990000"/>
                </a:solidFill>
              </a:rPr>
              <a:t>SM</a:t>
            </a:r>
            <a:endParaRPr lang="en-US" i="0" dirty="0">
              <a:solidFill>
                <a:srgbClr val="990000"/>
              </a:solidFill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501990" y="1827689"/>
            <a:ext cx="3960813" cy="3243262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9050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cxnSp>
        <p:nvCxnSpPr>
          <p:cNvPr id="76" name="Straight Arrow Connector 75"/>
          <p:cNvCxnSpPr/>
          <p:nvPr/>
        </p:nvCxnSpPr>
        <p:spPr bwMode="auto">
          <a:xfrm>
            <a:off x="1814853" y="3878739"/>
            <a:ext cx="16192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 bwMode="auto">
          <a:xfrm rot="5400000" flipH="1" flipV="1">
            <a:off x="1090953" y="3154839"/>
            <a:ext cx="1447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 bwMode="auto">
          <a:xfrm rot="5400000">
            <a:off x="859972" y="4003357"/>
            <a:ext cx="1081088" cy="8223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Isosceles Triangle 78"/>
          <p:cNvSpPr/>
          <p:nvPr/>
        </p:nvSpPr>
        <p:spPr bwMode="auto">
          <a:xfrm rot="20321833">
            <a:off x="1024278" y="3011964"/>
            <a:ext cx="1849437" cy="1239837"/>
          </a:xfrm>
          <a:prstGeom prst="triangle">
            <a:avLst>
              <a:gd name="adj" fmla="val 56273"/>
            </a:avLst>
          </a:prstGeom>
          <a:solidFill>
            <a:srgbClr val="A497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9754" name="TextBox 79"/>
          <p:cNvSpPr txBox="1">
            <a:spLocks noChangeArrowheads="1"/>
          </p:cNvSpPr>
          <p:nvPr/>
        </p:nvSpPr>
        <p:spPr bwMode="auto">
          <a:xfrm>
            <a:off x="1825586" y="4535935"/>
            <a:ext cx="2438439" cy="338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/>
              <a:t>Semantic Space</a:t>
            </a:r>
          </a:p>
        </p:txBody>
      </p:sp>
      <p:sp>
        <p:nvSpPr>
          <p:cNvPr id="81" name="Donut 80"/>
          <p:cNvSpPr/>
          <p:nvPr/>
        </p:nvSpPr>
        <p:spPr bwMode="auto">
          <a:xfrm>
            <a:off x="1616415" y="3726339"/>
            <a:ext cx="152400" cy="152400"/>
          </a:xfrm>
          <a:prstGeom prst="donu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2" name="Donut 81"/>
          <p:cNvSpPr/>
          <p:nvPr/>
        </p:nvSpPr>
        <p:spPr bwMode="auto">
          <a:xfrm>
            <a:off x="1673565" y="4188301"/>
            <a:ext cx="152400" cy="152400"/>
          </a:xfrm>
          <a:prstGeom prst="donu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9757" name="TextBox 82"/>
          <p:cNvSpPr txBox="1">
            <a:spLocks noChangeArrowheads="1"/>
          </p:cNvSpPr>
          <p:nvPr/>
        </p:nvSpPr>
        <p:spPr bwMode="auto">
          <a:xfrm>
            <a:off x="435315" y="4264536"/>
            <a:ext cx="9906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 smtClean="0"/>
              <a:t>Concept </a:t>
            </a:r>
            <a:r>
              <a:rPr lang="en-US" sz="1200" b="1" dirty="0"/>
              <a:t>2</a:t>
            </a:r>
          </a:p>
        </p:txBody>
      </p:sp>
      <p:sp>
        <p:nvSpPr>
          <p:cNvPr id="29758" name="TextBox 83"/>
          <p:cNvSpPr txBox="1">
            <a:spLocks noChangeArrowheads="1"/>
          </p:cNvSpPr>
          <p:nvPr/>
        </p:nvSpPr>
        <p:spPr bwMode="auto">
          <a:xfrm>
            <a:off x="2816202" y="3883999"/>
            <a:ext cx="9906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 smtClean="0"/>
              <a:t>Concept L</a:t>
            </a:r>
            <a:endParaRPr lang="en-US" sz="1200" b="1" dirty="0"/>
          </a:p>
        </p:txBody>
      </p:sp>
      <p:sp>
        <p:nvSpPr>
          <p:cNvPr id="29759" name="TextBox 84"/>
          <p:cNvSpPr txBox="1">
            <a:spLocks noChangeArrowheads="1"/>
          </p:cNvSpPr>
          <p:nvPr/>
        </p:nvSpPr>
        <p:spPr bwMode="auto">
          <a:xfrm>
            <a:off x="911172" y="2512630"/>
            <a:ext cx="9906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 smtClean="0"/>
              <a:t>Concept </a:t>
            </a:r>
            <a:r>
              <a:rPr lang="en-US" sz="1200" b="1" dirty="0"/>
              <a:t>1</a:t>
            </a:r>
          </a:p>
        </p:txBody>
      </p:sp>
      <p:sp>
        <p:nvSpPr>
          <p:cNvPr id="86" name="Donut 85"/>
          <p:cNvSpPr/>
          <p:nvPr/>
        </p:nvSpPr>
        <p:spPr bwMode="auto">
          <a:xfrm>
            <a:off x="2511765" y="3807301"/>
            <a:ext cx="152400" cy="152400"/>
          </a:xfrm>
          <a:prstGeom prst="donu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8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5365" y="3045301"/>
            <a:ext cx="441325" cy="649288"/>
          </a:xfrm>
          <a:prstGeom prst="rect">
            <a:avLst/>
          </a:prstGeom>
          <a:noFill/>
          <a:ln w="28575">
            <a:solidFill>
              <a:schemeClr val="accent6"/>
            </a:solidFill>
            <a:miter lim="800000"/>
            <a:headEnd/>
            <a:tailEnd/>
          </a:ln>
          <a:effectLst/>
        </p:spPr>
      </p:pic>
      <p:sp>
        <p:nvSpPr>
          <p:cNvPr id="88" name="TextBox 87"/>
          <p:cNvSpPr txBox="1"/>
          <p:nvPr/>
        </p:nvSpPr>
        <p:spPr bwMode="auto">
          <a:xfrm>
            <a:off x="2283165" y="2435701"/>
            <a:ext cx="1447800" cy="53975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/>
          <a:p>
            <a:pPr algn="just">
              <a:defRPr/>
            </a:pPr>
            <a:r>
              <a:rPr lang="en-US" sz="500" dirty="0"/>
              <a:t>Like most of the UK, the Manchester area </a:t>
            </a:r>
            <a:r>
              <a:rPr lang="en-US" sz="500" dirty="0" err="1"/>
              <a:t>mobilised</a:t>
            </a:r>
            <a:r>
              <a:rPr lang="en-US" sz="500" dirty="0"/>
              <a:t> extensively during World War II. For example, casting and machining expertise at Beyer, Peacock and Company's locomotive works in Gorton was switched to bomb making; Dunlop's rubber works in </a:t>
            </a:r>
            <a:r>
              <a:rPr lang="en-US" sz="500" dirty="0" err="1"/>
              <a:t>Chorlton</a:t>
            </a:r>
            <a:r>
              <a:rPr lang="en-US" sz="500" dirty="0"/>
              <a:t>-on-Medlock made barrage balloons;</a:t>
            </a:r>
            <a:endParaRPr lang="en-US" sz="200" dirty="0"/>
          </a:p>
        </p:txBody>
      </p:sp>
      <p:sp>
        <p:nvSpPr>
          <p:cNvPr id="89" name="TextBox 88"/>
          <p:cNvSpPr txBox="1"/>
          <p:nvPr/>
        </p:nvSpPr>
        <p:spPr bwMode="auto">
          <a:xfrm>
            <a:off x="2435565" y="2588101"/>
            <a:ext cx="1447800" cy="53975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/>
          <a:p>
            <a:pPr algn="just">
              <a:defRPr/>
            </a:pPr>
            <a:r>
              <a:rPr lang="en-US" sz="500" dirty="0"/>
              <a:t>Like most of the UK, the Manchester area </a:t>
            </a:r>
            <a:r>
              <a:rPr lang="en-US" sz="500" dirty="0" err="1"/>
              <a:t>mobilised</a:t>
            </a:r>
            <a:r>
              <a:rPr lang="en-US" sz="500" dirty="0"/>
              <a:t> extensively during World War II. For example, casting and machining expertise at Beyer, Peacock and Company's locomotive works in Gorton was switched to bomb making; Dunlop's rubber works in </a:t>
            </a:r>
            <a:r>
              <a:rPr lang="en-US" sz="500" dirty="0" err="1"/>
              <a:t>Chorlton</a:t>
            </a:r>
            <a:r>
              <a:rPr lang="en-US" sz="500" dirty="0"/>
              <a:t>-on-Medlock made barrage balloons;</a:t>
            </a:r>
            <a:endParaRPr lang="en-US" sz="200" dirty="0"/>
          </a:p>
        </p:txBody>
      </p:sp>
      <p:sp>
        <p:nvSpPr>
          <p:cNvPr id="90" name="TextBox 89"/>
          <p:cNvSpPr txBox="1"/>
          <p:nvPr/>
        </p:nvSpPr>
        <p:spPr bwMode="auto">
          <a:xfrm>
            <a:off x="2587965" y="2740501"/>
            <a:ext cx="1447800" cy="53975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/>
          <a:p>
            <a:pPr algn="just">
              <a:defRPr/>
            </a:pPr>
            <a:r>
              <a:rPr lang="en-US" sz="500" dirty="0"/>
              <a:t>Like most of the UK, the Manchester area </a:t>
            </a:r>
            <a:r>
              <a:rPr lang="en-US" sz="500" dirty="0" err="1"/>
              <a:t>mobilised</a:t>
            </a:r>
            <a:r>
              <a:rPr lang="en-US" sz="500" dirty="0"/>
              <a:t> extensively during World War II. For example, casting and machining expertise at Beyer, Peacock and Company's locomotive works in Gorton was switched to bomb making; Dunlop's rubber works in </a:t>
            </a:r>
            <a:r>
              <a:rPr lang="en-US" sz="500" dirty="0" err="1"/>
              <a:t>Chorlton</a:t>
            </a:r>
            <a:r>
              <a:rPr lang="en-US" sz="500" dirty="0"/>
              <a:t>-on-Medlock made barrage balloons;</a:t>
            </a:r>
            <a:endParaRPr lang="en-US" sz="200" dirty="0"/>
          </a:p>
        </p:txBody>
      </p:sp>
      <p:sp>
        <p:nvSpPr>
          <p:cNvPr id="91" name="TextBox 90"/>
          <p:cNvSpPr txBox="1"/>
          <p:nvPr/>
        </p:nvSpPr>
        <p:spPr bwMode="auto">
          <a:xfrm>
            <a:off x="2740365" y="2892901"/>
            <a:ext cx="1447800" cy="53975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/>
          <a:p>
            <a:pPr algn="just">
              <a:defRPr/>
            </a:pPr>
            <a:r>
              <a:rPr lang="en-US" sz="500" dirty="0"/>
              <a:t>Like most of the UK, the Manchester area </a:t>
            </a:r>
            <a:r>
              <a:rPr lang="en-US" sz="500" dirty="0" err="1"/>
              <a:t>mobilised</a:t>
            </a:r>
            <a:r>
              <a:rPr lang="en-US" sz="500" dirty="0"/>
              <a:t> extensively during World War II. For example, casting and machining expertise at Beyer, Peacock and Company's locomotive works in Gorton was switched to bomb making; Dunlop's rubber works in </a:t>
            </a:r>
            <a:r>
              <a:rPr lang="en-US" sz="500" dirty="0" err="1"/>
              <a:t>Chorlton</a:t>
            </a:r>
            <a:r>
              <a:rPr lang="en-US" sz="500" dirty="0"/>
              <a:t>-on-Medlock made barrage balloons;</a:t>
            </a:r>
            <a:endParaRPr lang="en-US" sz="200" dirty="0"/>
          </a:p>
        </p:txBody>
      </p:sp>
      <p:sp>
        <p:nvSpPr>
          <p:cNvPr id="92" name="TextBox 91"/>
          <p:cNvSpPr txBox="1"/>
          <p:nvPr/>
        </p:nvSpPr>
        <p:spPr bwMode="auto">
          <a:xfrm>
            <a:off x="2892765" y="3045301"/>
            <a:ext cx="1447800" cy="53975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/>
          <a:p>
            <a:pPr algn="just">
              <a:defRPr/>
            </a:pPr>
            <a:r>
              <a:rPr lang="en-US" sz="500" dirty="0"/>
              <a:t>Like most of the UK, the Manchester area </a:t>
            </a:r>
            <a:r>
              <a:rPr lang="en-US" sz="500" dirty="0" err="1"/>
              <a:t>mobilised</a:t>
            </a:r>
            <a:r>
              <a:rPr lang="en-US" sz="500" dirty="0"/>
              <a:t> extensively during World War II. For example, casting and machining expertise at Beyer, Peacock and Company's locomotive works in Gorton was switched to bomb making; Dunlop's rubber works in </a:t>
            </a:r>
            <a:r>
              <a:rPr lang="en-US" sz="500" dirty="0" err="1"/>
              <a:t>Chorlton</a:t>
            </a:r>
            <a:r>
              <a:rPr lang="en-US" sz="500" dirty="0"/>
              <a:t>-on-Medlock made barrage balloons;</a:t>
            </a:r>
            <a:endParaRPr lang="en-US" sz="200" dirty="0"/>
          </a:p>
        </p:txBody>
      </p:sp>
      <p:cxnSp>
        <p:nvCxnSpPr>
          <p:cNvPr id="93" name="Straight Arrow Connector 92"/>
          <p:cNvCxnSpPr>
            <a:stCxn id="88" idx="1"/>
            <a:endCxn id="100" idx="0"/>
          </p:cNvCxnSpPr>
          <p:nvPr/>
        </p:nvCxnSpPr>
        <p:spPr bwMode="auto">
          <a:xfrm rot="10800000" flipV="1">
            <a:off x="1902165" y="2705576"/>
            <a:ext cx="381000" cy="568325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89" idx="1"/>
            <a:endCxn id="81" idx="7"/>
          </p:cNvCxnSpPr>
          <p:nvPr/>
        </p:nvCxnSpPr>
        <p:spPr bwMode="auto">
          <a:xfrm rot="10800000" flipV="1">
            <a:off x="1746590" y="2857976"/>
            <a:ext cx="688975" cy="890588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90" idx="1"/>
            <a:endCxn id="99" idx="7"/>
          </p:cNvCxnSpPr>
          <p:nvPr/>
        </p:nvCxnSpPr>
        <p:spPr bwMode="auto">
          <a:xfrm rot="10800000" flipV="1">
            <a:off x="2108540" y="3010376"/>
            <a:ext cx="479425" cy="66675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91" idx="1"/>
            <a:endCxn id="82" idx="6"/>
          </p:cNvCxnSpPr>
          <p:nvPr/>
        </p:nvCxnSpPr>
        <p:spPr bwMode="auto">
          <a:xfrm rot="10800000" flipV="1">
            <a:off x="1825965" y="3162776"/>
            <a:ext cx="914400" cy="1101725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92" idx="1"/>
            <a:endCxn id="86" idx="6"/>
          </p:cNvCxnSpPr>
          <p:nvPr/>
        </p:nvCxnSpPr>
        <p:spPr bwMode="auto">
          <a:xfrm rot="10800000" flipV="1">
            <a:off x="2664165" y="3315176"/>
            <a:ext cx="228600" cy="568325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87" idx="3"/>
          </p:cNvCxnSpPr>
          <p:nvPr/>
        </p:nvCxnSpPr>
        <p:spPr bwMode="auto">
          <a:xfrm>
            <a:off x="1276690" y="3370739"/>
            <a:ext cx="549275" cy="131762"/>
          </a:xfrm>
          <a:prstGeom prst="straightConnector1">
            <a:avLst/>
          </a:prstGeom>
          <a:ln w="28575">
            <a:solidFill>
              <a:schemeClr val="accent6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Donut 98"/>
          <p:cNvSpPr/>
          <p:nvPr/>
        </p:nvSpPr>
        <p:spPr bwMode="auto">
          <a:xfrm>
            <a:off x="1978365" y="3654901"/>
            <a:ext cx="152400" cy="152400"/>
          </a:xfrm>
          <a:prstGeom prst="donu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00" name="Donut 99"/>
          <p:cNvSpPr/>
          <p:nvPr/>
        </p:nvSpPr>
        <p:spPr bwMode="auto">
          <a:xfrm>
            <a:off x="1825965" y="3273901"/>
            <a:ext cx="152400" cy="152400"/>
          </a:xfrm>
          <a:prstGeom prst="donu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01" name="Frame 100"/>
          <p:cNvSpPr/>
          <p:nvPr/>
        </p:nvSpPr>
        <p:spPr bwMode="auto">
          <a:xfrm>
            <a:off x="1749765" y="3426301"/>
            <a:ext cx="152400" cy="152400"/>
          </a:xfrm>
          <a:prstGeom prst="fram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02" name="Shape 147"/>
          <p:cNvCxnSpPr>
            <a:stCxn id="29777" idx="1"/>
            <a:endCxn id="88" idx="1"/>
          </p:cNvCxnSpPr>
          <p:nvPr/>
        </p:nvCxnSpPr>
        <p:spPr bwMode="auto">
          <a:xfrm rot="10800000" flipV="1">
            <a:off x="2283165" y="2134076"/>
            <a:ext cx="304800" cy="571500"/>
          </a:xfrm>
          <a:prstGeom prst="curvedConnector3">
            <a:avLst>
              <a:gd name="adj1" fmla="val 175000"/>
            </a:avLst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77" name="TextBox 102"/>
          <p:cNvSpPr txBox="1">
            <a:spLocks noChangeArrowheads="1"/>
          </p:cNvSpPr>
          <p:nvPr/>
        </p:nvSpPr>
        <p:spPr bwMode="auto">
          <a:xfrm>
            <a:off x="2587599" y="1903132"/>
            <a:ext cx="1600226" cy="46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990000"/>
                </a:solidFill>
              </a:rPr>
              <a:t>Closest Text to the  Query Image</a:t>
            </a:r>
          </a:p>
        </p:txBody>
      </p:sp>
      <p:grpSp>
        <p:nvGrpSpPr>
          <p:cNvPr id="85" name="Group 84"/>
          <p:cNvGrpSpPr/>
          <p:nvPr/>
        </p:nvGrpSpPr>
        <p:grpSpPr>
          <a:xfrm>
            <a:off x="1443378" y="3135789"/>
            <a:ext cx="738187" cy="730250"/>
            <a:chOff x="1319213" y="3235325"/>
            <a:chExt cx="738187" cy="730250"/>
          </a:xfrm>
        </p:grpSpPr>
        <p:sp>
          <p:nvSpPr>
            <p:cNvPr id="115" name="Left-Right Arrow 114"/>
            <p:cNvSpPr/>
            <p:nvPr/>
          </p:nvSpPr>
          <p:spPr bwMode="auto">
            <a:xfrm>
              <a:off x="1319213" y="3576637"/>
              <a:ext cx="287337" cy="46038"/>
            </a:xfrm>
            <a:prstGeom prst="left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6" name="Left-Right Arrow 115"/>
            <p:cNvSpPr/>
            <p:nvPr/>
          </p:nvSpPr>
          <p:spPr bwMode="auto">
            <a:xfrm rot="5400000">
              <a:off x="1543050" y="3355975"/>
              <a:ext cx="287337" cy="46038"/>
            </a:xfrm>
            <a:prstGeom prst="left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7" name="Left-Right Arrow 116"/>
            <p:cNvSpPr/>
            <p:nvPr/>
          </p:nvSpPr>
          <p:spPr bwMode="auto">
            <a:xfrm rot="8100000">
              <a:off x="1719263" y="3414712"/>
              <a:ext cx="287337" cy="46038"/>
            </a:xfrm>
            <a:prstGeom prst="left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8" name="Left-Right Arrow 117"/>
            <p:cNvSpPr/>
            <p:nvPr/>
          </p:nvSpPr>
          <p:spPr bwMode="auto">
            <a:xfrm rot="2700000">
              <a:off x="1391444" y="3418681"/>
              <a:ext cx="287338" cy="44450"/>
            </a:xfrm>
            <a:prstGeom prst="left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9" name="Left-Right Arrow 118"/>
            <p:cNvSpPr/>
            <p:nvPr/>
          </p:nvSpPr>
          <p:spPr bwMode="auto">
            <a:xfrm>
              <a:off x="1770063" y="3573462"/>
              <a:ext cx="287337" cy="44450"/>
            </a:xfrm>
            <a:prstGeom prst="left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0" name="Left-Right Arrow 119"/>
            <p:cNvSpPr/>
            <p:nvPr/>
          </p:nvSpPr>
          <p:spPr bwMode="auto">
            <a:xfrm rot="5400000">
              <a:off x="1549400" y="3798887"/>
              <a:ext cx="287338" cy="46038"/>
            </a:xfrm>
            <a:prstGeom prst="left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1" name="Left-Right Arrow 120"/>
            <p:cNvSpPr/>
            <p:nvPr/>
          </p:nvSpPr>
          <p:spPr bwMode="auto">
            <a:xfrm rot="8100000">
              <a:off x="1397000" y="3717925"/>
              <a:ext cx="287338" cy="46037"/>
            </a:xfrm>
            <a:prstGeom prst="left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2" name="Left-Right Arrow 121"/>
            <p:cNvSpPr/>
            <p:nvPr/>
          </p:nvSpPr>
          <p:spPr bwMode="auto">
            <a:xfrm rot="2700000">
              <a:off x="1704975" y="3727450"/>
              <a:ext cx="287337" cy="46038"/>
            </a:xfrm>
            <a:prstGeom prst="left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10" name="Group 209"/>
          <p:cNvGrpSpPr/>
          <p:nvPr/>
        </p:nvGrpSpPr>
        <p:grpSpPr>
          <a:xfrm>
            <a:off x="4648200" y="1447800"/>
            <a:ext cx="4343400" cy="3613989"/>
            <a:chOff x="4648200" y="1447800"/>
            <a:chExt cx="4343400" cy="3613989"/>
          </a:xfrm>
        </p:grpSpPr>
        <p:sp>
          <p:nvSpPr>
            <p:cNvPr id="157" name="Rectangle 156"/>
            <p:cNvSpPr/>
            <p:nvPr/>
          </p:nvSpPr>
          <p:spPr bwMode="auto">
            <a:xfrm>
              <a:off x="4772365" y="1818527"/>
              <a:ext cx="3960813" cy="3243262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9050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cxnSp>
          <p:nvCxnSpPr>
            <p:cNvPr id="158" name="Straight Arrow Connector 157"/>
            <p:cNvCxnSpPr/>
            <p:nvPr/>
          </p:nvCxnSpPr>
          <p:spPr bwMode="auto">
            <a:xfrm>
              <a:off x="6542428" y="3869577"/>
              <a:ext cx="161925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Arrow Connector 158"/>
            <p:cNvCxnSpPr/>
            <p:nvPr/>
          </p:nvCxnSpPr>
          <p:spPr bwMode="auto">
            <a:xfrm rot="5400000" flipH="1" flipV="1">
              <a:off x="5818528" y="3145677"/>
              <a:ext cx="14478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Arrow Connector 159"/>
            <p:cNvCxnSpPr/>
            <p:nvPr/>
          </p:nvCxnSpPr>
          <p:spPr bwMode="auto">
            <a:xfrm rot="5400000">
              <a:off x="5587547" y="3994195"/>
              <a:ext cx="1081088" cy="82232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Isosceles Triangle 160"/>
            <p:cNvSpPr/>
            <p:nvPr/>
          </p:nvSpPr>
          <p:spPr bwMode="auto">
            <a:xfrm rot="20321833">
              <a:off x="5751853" y="3002802"/>
              <a:ext cx="1849437" cy="1239837"/>
            </a:xfrm>
            <a:prstGeom prst="triangle">
              <a:avLst>
                <a:gd name="adj" fmla="val 56273"/>
              </a:avLst>
            </a:prstGeom>
            <a:solidFill>
              <a:srgbClr val="A497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2" name="TextBox 79"/>
            <p:cNvSpPr txBox="1">
              <a:spLocks noChangeArrowheads="1"/>
            </p:cNvSpPr>
            <p:nvPr/>
          </p:nvSpPr>
          <p:spPr bwMode="auto">
            <a:xfrm>
              <a:off x="6553161" y="4526773"/>
              <a:ext cx="2438439" cy="338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b="1"/>
                <a:t>Semantic Space</a:t>
              </a:r>
            </a:p>
          </p:txBody>
        </p:sp>
        <p:sp>
          <p:nvSpPr>
            <p:cNvPr id="165" name="TextBox 82"/>
            <p:cNvSpPr txBox="1">
              <a:spLocks noChangeArrowheads="1"/>
            </p:cNvSpPr>
            <p:nvPr/>
          </p:nvSpPr>
          <p:spPr bwMode="auto">
            <a:xfrm>
              <a:off x="5162890" y="4255374"/>
              <a:ext cx="99061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dirty="0" smtClean="0"/>
                <a:t>Concept </a:t>
              </a:r>
              <a:r>
                <a:rPr lang="en-US" sz="1200" b="1" dirty="0"/>
                <a:t>2</a:t>
              </a:r>
            </a:p>
          </p:txBody>
        </p:sp>
        <p:sp>
          <p:nvSpPr>
            <p:cNvPr id="166" name="TextBox 83"/>
            <p:cNvSpPr txBox="1">
              <a:spLocks noChangeArrowheads="1"/>
            </p:cNvSpPr>
            <p:nvPr/>
          </p:nvSpPr>
          <p:spPr bwMode="auto">
            <a:xfrm>
              <a:off x="7543777" y="3874837"/>
              <a:ext cx="99061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dirty="0" smtClean="0"/>
                <a:t>Concept L</a:t>
              </a:r>
              <a:endParaRPr lang="en-US" sz="1200" b="1" dirty="0"/>
            </a:p>
          </p:txBody>
        </p:sp>
        <p:sp>
          <p:nvSpPr>
            <p:cNvPr id="167" name="TextBox 84"/>
            <p:cNvSpPr txBox="1">
              <a:spLocks noChangeArrowheads="1"/>
            </p:cNvSpPr>
            <p:nvPr/>
          </p:nvSpPr>
          <p:spPr bwMode="auto">
            <a:xfrm>
              <a:off x="5638747" y="2503468"/>
              <a:ext cx="99061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dirty="0" smtClean="0"/>
                <a:t>Concept </a:t>
              </a:r>
              <a:r>
                <a:rPr lang="en-US" sz="1200" b="1" dirty="0"/>
                <a:t>1</a:t>
              </a:r>
            </a:p>
          </p:txBody>
        </p:sp>
        <p:cxnSp>
          <p:nvCxnSpPr>
            <p:cNvPr id="180" name="Straight Arrow Connector 179"/>
            <p:cNvCxnSpPr/>
            <p:nvPr/>
          </p:nvCxnSpPr>
          <p:spPr bwMode="auto">
            <a:xfrm>
              <a:off x="6004265" y="3360783"/>
              <a:ext cx="520700" cy="654481"/>
            </a:xfrm>
            <a:prstGeom prst="straightConnector1">
              <a:avLst/>
            </a:prstGeom>
            <a:ln w="28575">
              <a:solidFill>
                <a:schemeClr val="accent6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5" name="TextBox 102"/>
            <p:cNvSpPr txBox="1">
              <a:spLocks noChangeArrowheads="1"/>
            </p:cNvSpPr>
            <p:nvPr/>
          </p:nvSpPr>
          <p:spPr bwMode="auto">
            <a:xfrm>
              <a:off x="5000965" y="1881664"/>
              <a:ext cx="1600226" cy="461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990000"/>
                  </a:solidFill>
                </a:rPr>
                <a:t>Closest Text to the  Query Image</a:t>
              </a:r>
            </a:p>
          </p:txBody>
        </p:sp>
        <p:pic>
          <p:nvPicPr>
            <p:cNvPr id="19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982165" y="2245201"/>
              <a:ext cx="766762" cy="528638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</p:pic>
        <p:pic>
          <p:nvPicPr>
            <p:cNvPr id="196" name="Picture 2"/>
            <p:cNvPicPr>
              <a:picLocks noChangeAspect="1" noChangeArrowheads="1"/>
            </p:cNvPicPr>
            <p:nvPr/>
          </p:nvPicPr>
          <p:blipFill>
            <a:blip r:embed="rId4" cstate="print">
              <a:lum bright="40000" contrast="40000"/>
            </a:blip>
            <a:srcRect/>
            <a:stretch>
              <a:fillRect/>
            </a:stretch>
          </p:blipFill>
          <p:spPr bwMode="auto">
            <a:xfrm>
              <a:off x="7134565" y="2397601"/>
              <a:ext cx="766762" cy="528638"/>
            </a:xfrm>
            <a:prstGeom prst="rect">
              <a:avLst/>
            </a:prstGeom>
            <a:noFill/>
            <a:ln w="28575">
              <a:solidFill>
                <a:srgbClr val="7F7F7F"/>
              </a:solidFill>
              <a:miter lim="800000"/>
              <a:headEnd/>
              <a:tailEnd/>
            </a:ln>
          </p:spPr>
        </p:pic>
        <p:pic>
          <p:nvPicPr>
            <p:cNvPr id="197" name="Picture 2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  <a:biLevel thresh="50000"/>
            </a:blip>
            <a:srcRect/>
            <a:stretch>
              <a:fillRect/>
            </a:stretch>
          </p:blipFill>
          <p:spPr bwMode="auto">
            <a:xfrm>
              <a:off x="7286965" y="2550001"/>
              <a:ext cx="766762" cy="528638"/>
            </a:xfrm>
            <a:prstGeom prst="rect">
              <a:avLst/>
            </a:prstGeom>
            <a:noFill/>
            <a:ln w="28575">
              <a:solidFill>
                <a:srgbClr val="7F7F7F"/>
              </a:solidFill>
              <a:miter lim="800000"/>
              <a:headEnd/>
              <a:tailEnd/>
            </a:ln>
          </p:spPr>
        </p:pic>
        <p:pic>
          <p:nvPicPr>
            <p:cNvPr id="198" name="Picture 2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439687" y="2702277"/>
              <a:ext cx="766141" cy="528637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</p:pic>
        <p:pic>
          <p:nvPicPr>
            <p:cNvPr id="199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591765" y="2854801"/>
              <a:ext cx="717550" cy="538163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</p:pic>
        <p:sp>
          <p:nvSpPr>
            <p:cNvPr id="200" name="Frame 199"/>
            <p:cNvSpPr/>
            <p:nvPr/>
          </p:nvSpPr>
          <p:spPr bwMode="auto">
            <a:xfrm>
              <a:off x="6448765" y="4167664"/>
              <a:ext cx="152400" cy="152400"/>
            </a:xfrm>
            <a:prstGeom prst="frame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1" name="Donut 200"/>
            <p:cNvSpPr/>
            <p:nvPr/>
          </p:nvSpPr>
          <p:spPr bwMode="auto">
            <a:xfrm>
              <a:off x="6448765" y="3945051"/>
              <a:ext cx="152400" cy="152400"/>
            </a:xfrm>
            <a:prstGeom prst="donu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2" name="Frame 201"/>
            <p:cNvSpPr/>
            <p:nvPr/>
          </p:nvSpPr>
          <p:spPr bwMode="auto">
            <a:xfrm>
              <a:off x="7286965" y="3786664"/>
              <a:ext cx="152400" cy="152400"/>
            </a:xfrm>
            <a:prstGeom prst="frame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3" name="Frame 202"/>
            <p:cNvSpPr/>
            <p:nvPr/>
          </p:nvSpPr>
          <p:spPr bwMode="auto">
            <a:xfrm>
              <a:off x="6753565" y="3634264"/>
              <a:ext cx="152400" cy="152400"/>
            </a:xfrm>
            <a:prstGeom prst="frame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4" name="Frame 203"/>
            <p:cNvSpPr/>
            <p:nvPr/>
          </p:nvSpPr>
          <p:spPr bwMode="auto">
            <a:xfrm>
              <a:off x="6372565" y="3710464"/>
              <a:ext cx="152400" cy="152400"/>
            </a:xfrm>
            <a:prstGeom prst="frame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5" name="Frame 204"/>
            <p:cNvSpPr/>
            <p:nvPr/>
          </p:nvSpPr>
          <p:spPr bwMode="auto">
            <a:xfrm>
              <a:off x="6524965" y="3177064"/>
              <a:ext cx="152400" cy="152400"/>
            </a:xfrm>
            <a:prstGeom prst="frame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86" name="Group 185"/>
            <p:cNvGrpSpPr/>
            <p:nvPr/>
          </p:nvGrpSpPr>
          <p:grpSpPr>
            <a:xfrm>
              <a:off x="6170953" y="3666014"/>
              <a:ext cx="738187" cy="730250"/>
              <a:chOff x="1319213" y="3235325"/>
              <a:chExt cx="738187" cy="730250"/>
            </a:xfrm>
          </p:grpSpPr>
          <p:sp>
            <p:nvSpPr>
              <p:cNvPr id="187" name="Left-Right Arrow 186"/>
              <p:cNvSpPr/>
              <p:nvPr/>
            </p:nvSpPr>
            <p:spPr bwMode="auto">
              <a:xfrm>
                <a:off x="1319213" y="3576637"/>
                <a:ext cx="287337" cy="46038"/>
              </a:xfrm>
              <a:prstGeom prst="leftRight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8" name="Left-Right Arrow 187"/>
              <p:cNvSpPr/>
              <p:nvPr/>
            </p:nvSpPr>
            <p:spPr bwMode="auto">
              <a:xfrm rot="5400000">
                <a:off x="1543050" y="3355975"/>
                <a:ext cx="287337" cy="46038"/>
              </a:xfrm>
              <a:prstGeom prst="leftRight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9" name="Left-Right Arrow 188"/>
              <p:cNvSpPr/>
              <p:nvPr/>
            </p:nvSpPr>
            <p:spPr bwMode="auto">
              <a:xfrm rot="8100000">
                <a:off x="1719263" y="3414712"/>
                <a:ext cx="287337" cy="46038"/>
              </a:xfrm>
              <a:prstGeom prst="leftRight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0" name="Left-Right Arrow 189"/>
              <p:cNvSpPr/>
              <p:nvPr/>
            </p:nvSpPr>
            <p:spPr bwMode="auto">
              <a:xfrm rot="2700000">
                <a:off x="1391444" y="3418681"/>
                <a:ext cx="287338" cy="44450"/>
              </a:xfrm>
              <a:prstGeom prst="leftRight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1" name="Left-Right Arrow 190"/>
              <p:cNvSpPr/>
              <p:nvPr/>
            </p:nvSpPr>
            <p:spPr bwMode="auto">
              <a:xfrm>
                <a:off x="1770063" y="3573462"/>
                <a:ext cx="287337" cy="44450"/>
              </a:xfrm>
              <a:prstGeom prst="leftRight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2" name="Left-Right Arrow 191"/>
              <p:cNvSpPr/>
              <p:nvPr/>
            </p:nvSpPr>
            <p:spPr bwMode="auto">
              <a:xfrm rot="5400000">
                <a:off x="1549400" y="3798887"/>
                <a:ext cx="287338" cy="46038"/>
              </a:xfrm>
              <a:prstGeom prst="leftRight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3" name="Left-Right Arrow 192"/>
              <p:cNvSpPr/>
              <p:nvPr/>
            </p:nvSpPr>
            <p:spPr bwMode="auto">
              <a:xfrm rot="8100000">
                <a:off x="1397000" y="3717925"/>
                <a:ext cx="287338" cy="46037"/>
              </a:xfrm>
              <a:prstGeom prst="leftRight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4" name="Left-Right Arrow 193"/>
              <p:cNvSpPr/>
              <p:nvPr/>
            </p:nvSpPr>
            <p:spPr bwMode="auto">
              <a:xfrm rot="2700000">
                <a:off x="1704975" y="3727450"/>
                <a:ext cx="287337" cy="46038"/>
              </a:xfrm>
              <a:prstGeom prst="leftRight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208" name="TextBox 207"/>
            <p:cNvSpPr txBox="1"/>
            <p:nvPr/>
          </p:nvSpPr>
          <p:spPr>
            <a:xfrm>
              <a:off x="4848565" y="2872264"/>
              <a:ext cx="1447800" cy="538163"/>
            </a:xfrm>
            <a:prstGeom prst="rect">
              <a:avLst/>
            </a:prstGeom>
            <a:ln w="19050">
              <a:solidFill>
                <a:srgbClr val="990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pPr algn="just">
                <a:defRPr/>
              </a:pPr>
              <a:r>
                <a:rPr lang="en-US" sz="500" dirty="0"/>
                <a:t>Like most of the UK, the Manchester area </a:t>
              </a:r>
              <a:r>
                <a:rPr lang="en-US" sz="500" dirty="0" err="1"/>
                <a:t>mobilised</a:t>
              </a:r>
              <a:r>
                <a:rPr lang="en-US" sz="500" dirty="0"/>
                <a:t> extensively during World War II. For example, casting and machining expertise at Beyer, Peacock and Company's locomotive works in Gorton was switched to bomb making; Dunlop's rubber works in </a:t>
              </a:r>
              <a:r>
                <a:rPr lang="en-US" sz="500" dirty="0" err="1"/>
                <a:t>Chorlton</a:t>
              </a:r>
              <a:r>
                <a:rPr lang="en-US" sz="500" dirty="0"/>
                <a:t>-on-Medlock made barrage balloons;</a:t>
              </a:r>
              <a:endParaRPr lang="en-US" sz="200" dirty="0"/>
            </a:p>
          </p:txBody>
        </p:sp>
        <p:cxnSp>
          <p:nvCxnSpPr>
            <p:cNvPr id="175" name="Straight Arrow Connector 174"/>
            <p:cNvCxnSpPr/>
            <p:nvPr/>
          </p:nvCxnSpPr>
          <p:spPr bwMode="auto">
            <a:xfrm rot="10800000" flipV="1">
              <a:off x="6629740" y="2696414"/>
              <a:ext cx="381000" cy="568325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Arrow Connector 175"/>
            <p:cNvCxnSpPr/>
            <p:nvPr/>
          </p:nvCxnSpPr>
          <p:spPr bwMode="auto">
            <a:xfrm rot="10800000" flipV="1">
              <a:off x="6474165" y="2848814"/>
              <a:ext cx="688975" cy="890588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Arrow Connector 176"/>
            <p:cNvCxnSpPr/>
            <p:nvPr/>
          </p:nvCxnSpPr>
          <p:spPr bwMode="auto">
            <a:xfrm rot="10800000" flipV="1">
              <a:off x="6836115" y="3001214"/>
              <a:ext cx="479425" cy="666750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Arrow Connector 177"/>
            <p:cNvCxnSpPr/>
            <p:nvPr/>
          </p:nvCxnSpPr>
          <p:spPr bwMode="auto">
            <a:xfrm rot="10800000" flipV="1">
              <a:off x="6553540" y="3153614"/>
              <a:ext cx="914400" cy="1101725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Arrow Connector 178"/>
            <p:cNvCxnSpPr/>
            <p:nvPr/>
          </p:nvCxnSpPr>
          <p:spPr bwMode="auto">
            <a:xfrm rot="10800000" flipV="1">
              <a:off x="7391740" y="3306014"/>
              <a:ext cx="228600" cy="568325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9" name="TextBox 8"/>
            <p:cNvSpPr txBox="1">
              <a:spLocks noChangeArrowheads="1"/>
            </p:cNvSpPr>
            <p:nvPr/>
          </p:nvSpPr>
          <p:spPr bwMode="auto">
            <a:xfrm>
              <a:off x="4648200" y="1447800"/>
              <a:ext cx="410527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i="0" dirty="0" smtClean="0"/>
                <a:t>Images to text </a:t>
              </a:r>
              <a:r>
                <a:rPr lang="en-US" i="0" dirty="0">
                  <a:solidFill>
                    <a:srgbClr val="990000"/>
                  </a:solidFill>
                </a:rPr>
                <a:t>retrieval using </a:t>
              </a:r>
              <a:r>
                <a:rPr lang="en-US" i="0" dirty="0" smtClean="0">
                  <a:solidFill>
                    <a:srgbClr val="990000"/>
                  </a:solidFill>
                </a:rPr>
                <a:t>SM</a:t>
              </a:r>
              <a:endParaRPr lang="en-US" i="0" dirty="0">
                <a:solidFill>
                  <a:srgbClr val="990000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10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Semantic Matching (SM)</a:t>
            </a:r>
          </a:p>
        </p:txBody>
      </p:sp>
      <p:sp>
        <p:nvSpPr>
          <p:cNvPr id="922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1" indent="-228600">
              <a:buFontTx/>
              <a:buChar char="•"/>
            </a:pPr>
            <a:r>
              <a:rPr lang="en-US" dirty="0" smtClean="0"/>
              <a:t>We use </a:t>
            </a:r>
            <a:r>
              <a:rPr lang="en-US" dirty="0" smtClean="0">
                <a:solidFill>
                  <a:schemeClr val="accent1"/>
                </a:solidFill>
              </a:rPr>
              <a:t>bag-of-words</a:t>
            </a:r>
            <a:r>
              <a:rPr lang="en-US" dirty="0" smtClean="0"/>
              <a:t> for both image and text representation</a:t>
            </a:r>
          </a:p>
          <a:p>
            <a:pPr marL="228600" lvl="1" indent="-228600">
              <a:buNone/>
            </a:pPr>
            <a:r>
              <a:rPr lang="en-US" dirty="0" smtClean="0"/>
              <a:t> </a:t>
            </a:r>
          </a:p>
          <a:p>
            <a:pPr marL="228600" lvl="1" indent="-228600">
              <a:buFontTx/>
              <a:buChar char="•"/>
            </a:pPr>
            <a:r>
              <a:rPr lang="en-US" dirty="0" smtClean="0"/>
              <a:t>Different possible classifiers: </a:t>
            </a:r>
            <a:r>
              <a:rPr lang="en-US" dirty="0" smtClean="0">
                <a:solidFill>
                  <a:srgbClr val="990000"/>
                </a:solidFill>
              </a:rPr>
              <a:t>SVM, Logistic Regression, Bayes Classifier.</a:t>
            </a:r>
          </a:p>
          <a:p>
            <a:pPr marL="228600" lvl="1" indent="-228600">
              <a:buNone/>
            </a:pPr>
            <a:endParaRPr lang="en-US" dirty="0" smtClean="0"/>
          </a:p>
          <a:p>
            <a:r>
              <a:rPr lang="en-US" sz="2000" dirty="0" smtClean="0"/>
              <a:t>We use </a:t>
            </a:r>
            <a:r>
              <a:rPr lang="en-US" sz="2000" dirty="0" smtClean="0">
                <a:solidFill>
                  <a:schemeClr val="accent1"/>
                </a:solidFill>
              </a:rPr>
              <a:t>multiclass logistic regression </a:t>
            </a:r>
            <a:r>
              <a:rPr lang="en-US" sz="2000" dirty="0" smtClean="0"/>
              <a:t>to classify both text and images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The </a:t>
            </a:r>
            <a:r>
              <a:rPr lang="en-US" sz="2000" dirty="0" smtClean="0">
                <a:solidFill>
                  <a:schemeClr val="accent1"/>
                </a:solidFill>
              </a:rPr>
              <a:t>posterior probability under the learned classifiers </a:t>
            </a:r>
            <a:r>
              <a:rPr lang="en-US" sz="2000" dirty="0" smtClean="0"/>
              <a:t>serves as the semantic representation </a:t>
            </a:r>
          </a:p>
          <a:p>
            <a:endParaRPr lang="en-US" dirty="0" smtClean="0"/>
          </a:p>
        </p:txBody>
      </p:sp>
      <p:grpSp>
        <p:nvGrpSpPr>
          <p:cNvPr id="2" name="Group 89"/>
          <p:cNvGrpSpPr>
            <a:grpSpLocks/>
          </p:cNvGrpSpPr>
          <p:nvPr/>
        </p:nvGrpSpPr>
        <p:grpSpPr bwMode="auto">
          <a:xfrm>
            <a:off x="1981200" y="5029200"/>
            <a:ext cx="3857625" cy="865188"/>
            <a:chOff x="1214414" y="5429264"/>
            <a:chExt cx="4143404" cy="928694"/>
          </a:xfrm>
        </p:grpSpPr>
        <p:sp>
          <p:nvSpPr>
            <p:cNvPr id="5" name="Rectangle 4"/>
            <p:cNvSpPr/>
            <p:nvPr/>
          </p:nvSpPr>
          <p:spPr>
            <a:xfrm>
              <a:off x="1214414" y="5429264"/>
              <a:ext cx="4143404" cy="928694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9050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aphicFrame>
          <p:nvGraphicFramePr>
            <p:cNvPr id="47116" name="Object 10"/>
            <p:cNvGraphicFramePr>
              <a:graphicFrameLocks noChangeAspect="1"/>
            </p:cNvGraphicFramePr>
            <p:nvPr/>
          </p:nvGraphicFramePr>
          <p:xfrm>
            <a:off x="1285852" y="5429264"/>
            <a:ext cx="4056062" cy="923925"/>
          </p:xfrm>
          <a:graphic>
            <a:graphicData uri="http://schemas.openxmlformats.org/presentationml/2006/ole">
              <p:oleObj spid="_x0000_s365570" name="Equation" r:id="rId3" imgW="2222280" imgH="507960" progId="Equation.3">
                <p:embed/>
              </p:oleObj>
            </a:graphicData>
          </a:graphic>
        </p:graphicFrame>
      </p:grpSp>
      <p:sp>
        <p:nvSpPr>
          <p:cNvPr id="7" name="TextBox 6"/>
          <p:cNvSpPr txBox="1"/>
          <p:nvPr/>
        </p:nvSpPr>
        <p:spPr>
          <a:xfrm>
            <a:off x="5345113" y="4721225"/>
            <a:ext cx="175577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Text/Image features</a:t>
            </a:r>
          </a:p>
        </p:txBody>
      </p:sp>
      <p:cxnSp>
        <p:nvCxnSpPr>
          <p:cNvPr id="8" name="Straight Arrow Connector 7"/>
          <p:cNvCxnSpPr>
            <a:stCxn id="7" idx="1"/>
          </p:cNvCxnSpPr>
          <p:nvPr/>
        </p:nvCxnSpPr>
        <p:spPr>
          <a:xfrm rot="10800000" flipV="1">
            <a:off x="4770438" y="4875213"/>
            <a:ext cx="574675" cy="27781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634038" y="5080000"/>
            <a:ext cx="179387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Learned parameters</a:t>
            </a:r>
          </a:p>
        </p:txBody>
      </p:sp>
      <p:cxnSp>
        <p:nvCxnSpPr>
          <p:cNvPr id="10" name="Straight Arrow Connector 9"/>
          <p:cNvCxnSpPr>
            <a:stCxn id="9" idx="1"/>
          </p:cNvCxnSpPr>
          <p:nvPr/>
        </p:nvCxnSpPr>
        <p:spPr>
          <a:xfrm rot="10800000" flipV="1">
            <a:off x="5129213" y="5233988"/>
            <a:ext cx="504825" cy="6191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057775" y="5800725"/>
            <a:ext cx="206375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number of classes</a:t>
            </a:r>
          </a:p>
        </p:txBody>
      </p:sp>
      <p:cxnSp>
        <p:nvCxnSpPr>
          <p:cNvPr id="12" name="Straight Arrow Connector 11"/>
          <p:cNvCxnSpPr>
            <a:stCxn id="11" idx="1"/>
          </p:cNvCxnSpPr>
          <p:nvPr/>
        </p:nvCxnSpPr>
        <p:spPr>
          <a:xfrm rot="10800000">
            <a:off x="4481513" y="5513388"/>
            <a:ext cx="576262" cy="44132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uiExpand="1" build="p"/>
      <p:bldP spid="7" grpId="0"/>
      <p:bldP spid="9" grpId="0"/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Dataset?</a:t>
            </a:r>
          </a:p>
          <a:p>
            <a:pPr lvl="1"/>
            <a:r>
              <a:rPr lang="en-US" sz="1800" dirty="0" smtClean="0"/>
              <a:t>Wikipedia Featured Articles [Novel]</a:t>
            </a:r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r>
              <a:rPr lang="en-US" sz="1800" dirty="0" err="1" smtClean="0"/>
              <a:t>TVGraz</a:t>
            </a:r>
            <a:r>
              <a:rPr lang="en-US" sz="1800" dirty="0" smtClean="0"/>
              <a:t> [Khan et al’09]</a:t>
            </a:r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r>
              <a:rPr lang="en-US" sz="1800" dirty="0" smtClean="0"/>
              <a:t>Both datasets have 10 classes and about 3000 image-text pairs. </a:t>
            </a:r>
          </a:p>
          <a:p>
            <a:pPr lvl="1"/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F00A7D-EED9-415A-BBAE-CC95195CB6AF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1" y="2057400"/>
            <a:ext cx="6858000" cy="1569660"/>
          </a:xfrm>
          <a:prstGeom prst="rect">
            <a:avLst/>
          </a:prstGeom>
          <a:ln w="12700">
            <a:solidFill>
              <a:srgbClr val="8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1200" dirty="0" smtClean="0"/>
              <a:t>Around 850, out of obscurity rose </a:t>
            </a:r>
            <a:r>
              <a:rPr lang="en-US" sz="1200" dirty="0" err="1" smtClean="0"/>
              <a:t>Vijayalaya</a:t>
            </a:r>
            <a:r>
              <a:rPr lang="en-US" sz="1200" dirty="0" smtClean="0"/>
              <a:t>, made use of an opportunity arising out of a conflict between </a:t>
            </a:r>
            <a:r>
              <a:rPr lang="en-US" sz="1200" dirty="0" err="1" smtClean="0"/>
              <a:t>Pandyas</a:t>
            </a:r>
            <a:r>
              <a:rPr lang="en-US" sz="1200" dirty="0" smtClean="0"/>
              <a:t> and </a:t>
            </a:r>
            <a:r>
              <a:rPr lang="en-US" sz="1200" dirty="0" err="1" smtClean="0"/>
              <a:t>Pallavas</a:t>
            </a:r>
            <a:r>
              <a:rPr lang="en-US" sz="1200" dirty="0" smtClean="0"/>
              <a:t>, captured </a:t>
            </a:r>
            <a:r>
              <a:rPr lang="en-US" sz="1200" dirty="0" err="1" smtClean="0"/>
              <a:t>Thanjavur</a:t>
            </a:r>
            <a:r>
              <a:rPr lang="en-US" sz="1200" dirty="0" smtClean="0"/>
              <a:t> and eventually established the imperial line of the medieval Cholas. </a:t>
            </a:r>
            <a:r>
              <a:rPr lang="en-US" sz="1200" dirty="0" err="1" smtClean="0"/>
              <a:t>Vijayalaya</a:t>
            </a:r>
            <a:r>
              <a:rPr lang="en-US" sz="1200" dirty="0" smtClean="0"/>
              <a:t> revived the </a:t>
            </a:r>
            <a:r>
              <a:rPr lang="en-US" sz="1200" dirty="0" err="1" smtClean="0"/>
              <a:t>Chola</a:t>
            </a:r>
            <a:r>
              <a:rPr lang="en-US" sz="1200" dirty="0" smtClean="0"/>
              <a:t> dynasty and his son </a:t>
            </a:r>
            <a:r>
              <a:rPr lang="en-US" sz="1200" dirty="0" err="1" smtClean="0"/>
              <a:t>Aditya</a:t>
            </a:r>
            <a:r>
              <a:rPr lang="en-US" sz="1200" dirty="0" smtClean="0"/>
              <a:t> I helped establish their independence. </a:t>
            </a:r>
            <a:r>
              <a:rPr lang="en-US" sz="1200" b="1" dirty="0" smtClean="0">
                <a:solidFill>
                  <a:srgbClr val="800000"/>
                </a:solidFill>
              </a:rPr>
              <a:t>He invaded </a:t>
            </a:r>
            <a:r>
              <a:rPr lang="en-US" sz="1200" b="1" dirty="0" err="1" smtClean="0">
                <a:solidFill>
                  <a:srgbClr val="800000"/>
                </a:solidFill>
              </a:rPr>
              <a:t>Pallava</a:t>
            </a:r>
            <a:r>
              <a:rPr lang="en-US" sz="1200" b="1" dirty="0" smtClean="0">
                <a:solidFill>
                  <a:srgbClr val="800000"/>
                </a:solidFill>
              </a:rPr>
              <a:t> kingdom in 903 </a:t>
            </a:r>
            <a:r>
              <a:rPr lang="en-US" sz="1200" dirty="0" smtClean="0"/>
              <a:t> and killed the </a:t>
            </a:r>
            <a:r>
              <a:rPr lang="en-US" sz="1200" dirty="0" err="1" smtClean="0"/>
              <a:t>Pallava</a:t>
            </a:r>
            <a:r>
              <a:rPr lang="en-US" sz="1200" dirty="0" smtClean="0"/>
              <a:t> king </a:t>
            </a:r>
            <a:r>
              <a:rPr lang="en-US" sz="1200" dirty="0" err="1" smtClean="0"/>
              <a:t>Aparajita</a:t>
            </a:r>
            <a:r>
              <a:rPr lang="en-US" sz="1200" dirty="0" smtClean="0"/>
              <a:t> in battle, ending the </a:t>
            </a:r>
            <a:r>
              <a:rPr lang="en-US" sz="1200" dirty="0" err="1" smtClean="0"/>
              <a:t>Pallava</a:t>
            </a:r>
            <a:r>
              <a:rPr lang="en-US" sz="1200" dirty="0" smtClean="0"/>
              <a:t> reign. K.A.N. </a:t>
            </a:r>
            <a:r>
              <a:rPr lang="en-US" sz="1200" dirty="0" err="1" smtClean="0"/>
              <a:t>Sastri</a:t>
            </a:r>
            <a:r>
              <a:rPr lang="en-US" sz="1200" dirty="0" smtClean="0"/>
              <a:t>, '</a:t>
            </a:r>
            <a:r>
              <a:rPr lang="en-US" sz="1200" b="1" dirty="0" smtClean="0">
                <a:solidFill>
                  <a:srgbClr val="990000"/>
                </a:solidFill>
              </a:rPr>
              <a:t>'A History of South India</a:t>
            </a:r>
            <a:r>
              <a:rPr lang="en-US" sz="1200" dirty="0" smtClean="0"/>
              <a:t>‘’…</a:t>
            </a:r>
          </a:p>
          <a:p>
            <a:pPr algn="just">
              <a:defRPr/>
            </a:pPr>
            <a:endParaRPr lang="en-US" sz="1200" dirty="0" smtClean="0"/>
          </a:p>
          <a:p>
            <a:pPr algn="just">
              <a:defRPr/>
            </a:pPr>
            <a:r>
              <a:rPr lang="en-US" sz="1200" b="1" i="0" dirty="0" smtClean="0"/>
              <a:t>Source: http://en.wikipedia.org/wiki/History_of_Tamil_Nadu#Cholas</a:t>
            </a:r>
            <a:endParaRPr lang="en-US" sz="1200" b="1" i="0" dirty="0"/>
          </a:p>
        </p:txBody>
      </p:sp>
      <p:pic>
        <p:nvPicPr>
          <p:cNvPr id="64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757877"/>
            <a:ext cx="190500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52400" y="4343400"/>
            <a:ext cx="6858000" cy="1200329"/>
          </a:xfrm>
          <a:prstGeom prst="rect">
            <a:avLst/>
          </a:prstGeom>
          <a:ln w="12700">
            <a:solidFill>
              <a:srgbClr val="8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/>
              <a:t>On the Nature Trail behind the </a:t>
            </a:r>
            <a:r>
              <a:rPr lang="en-US" sz="1200" dirty="0" err="1"/>
              <a:t>Bathabara</a:t>
            </a:r>
            <a:r>
              <a:rPr lang="en-US" sz="1200" dirty="0"/>
              <a:t> Church ,there are </a:t>
            </a:r>
            <a:r>
              <a:rPr lang="en-US" sz="1200" b="1" dirty="0">
                <a:solidFill>
                  <a:srgbClr val="990000"/>
                </a:solidFill>
              </a:rPr>
              <a:t>numerous wild flowers </a:t>
            </a:r>
            <a:r>
              <a:rPr lang="en-US" sz="1200" dirty="0"/>
              <a:t>and plants blooming, that attract a variety of </a:t>
            </a:r>
            <a:r>
              <a:rPr lang="en-US" sz="1200" dirty="0" err="1"/>
              <a:t>insects,bees</a:t>
            </a:r>
            <a:r>
              <a:rPr lang="en-US" sz="1200" dirty="0"/>
              <a:t> and birds. Here a </a:t>
            </a:r>
            <a:r>
              <a:rPr lang="en-US" sz="1200" b="1" dirty="0">
                <a:solidFill>
                  <a:srgbClr val="990000"/>
                </a:solidFill>
              </a:rPr>
              <a:t>beautiful Butterfly </a:t>
            </a:r>
            <a:r>
              <a:rPr lang="en-US" sz="1200" dirty="0"/>
              <a:t>is attracted to the blooms of the Joe </a:t>
            </a:r>
            <a:r>
              <a:rPr lang="en-US" sz="1200" dirty="0" err="1"/>
              <a:t>Pye</a:t>
            </a:r>
            <a:r>
              <a:rPr lang="en-US" sz="1200" dirty="0"/>
              <a:t> Weed</a:t>
            </a:r>
            <a:r>
              <a:rPr lang="en-US" sz="1200" dirty="0" smtClean="0"/>
              <a:t>.</a:t>
            </a:r>
          </a:p>
          <a:p>
            <a:pPr>
              <a:defRPr/>
            </a:pPr>
            <a:endParaRPr lang="en-US" sz="1200" dirty="0" smtClean="0"/>
          </a:p>
          <a:p>
            <a:pPr>
              <a:defRPr/>
            </a:pPr>
            <a:r>
              <a:rPr lang="en-US" sz="1200" b="1" dirty="0" smtClean="0"/>
              <a:t>Source: www2.journalnow.com/ugc/snap/community-events/beautiful-butterfly/1528/</a:t>
            </a:r>
            <a:endParaRPr lang="en-US" sz="1200" b="1" dirty="0"/>
          </a:p>
        </p:txBody>
      </p:sp>
      <p:pic>
        <p:nvPicPr>
          <p:cNvPr id="64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9893" y="4011304"/>
            <a:ext cx="187701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to Image Query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9200" y="1219200"/>
            <a:ext cx="6926262" cy="2548005"/>
          </a:xfrm>
          <a:prstGeom prst="rect">
            <a:avLst/>
          </a:prstGeom>
          <a:ln>
            <a:solidFill>
              <a:srgbClr val="8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sz="1200" dirty="0"/>
              <a:t>Around 850, out of obscurity rose </a:t>
            </a:r>
            <a:r>
              <a:rPr lang="en-US" sz="1200" dirty="0" err="1"/>
              <a:t>Vijayalaya</a:t>
            </a:r>
            <a:r>
              <a:rPr lang="en-US" sz="1200" dirty="0"/>
              <a:t>, made use of an opportunity arising out of a conflict between </a:t>
            </a:r>
            <a:r>
              <a:rPr lang="en-US" sz="1200" dirty="0" err="1"/>
              <a:t>Pandyas</a:t>
            </a:r>
            <a:r>
              <a:rPr lang="en-US" sz="1200" dirty="0"/>
              <a:t> and </a:t>
            </a:r>
            <a:r>
              <a:rPr lang="en-US" sz="1200" dirty="0" err="1"/>
              <a:t>Pallavas</a:t>
            </a:r>
            <a:r>
              <a:rPr lang="en-US" sz="1200" dirty="0"/>
              <a:t>, captured </a:t>
            </a:r>
            <a:r>
              <a:rPr lang="en-US" sz="1200" dirty="0" err="1"/>
              <a:t>Thanjavur</a:t>
            </a:r>
            <a:r>
              <a:rPr lang="en-US" sz="1200" dirty="0"/>
              <a:t> and eventually established the imperial line of the medieval Cholas. </a:t>
            </a:r>
            <a:r>
              <a:rPr lang="en-US" sz="1200" dirty="0" err="1"/>
              <a:t>Vijayalaya</a:t>
            </a:r>
            <a:r>
              <a:rPr lang="en-US" sz="1200" dirty="0"/>
              <a:t> revived the </a:t>
            </a:r>
            <a:r>
              <a:rPr lang="en-US" sz="1200" dirty="0" err="1"/>
              <a:t>Chola</a:t>
            </a:r>
            <a:r>
              <a:rPr lang="en-US" sz="1200" dirty="0"/>
              <a:t> dynasty and his son </a:t>
            </a:r>
            <a:r>
              <a:rPr lang="en-US" sz="1200" dirty="0" err="1"/>
              <a:t>Aditya</a:t>
            </a:r>
            <a:r>
              <a:rPr lang="en-US" sz="1200" dirty="0"/>
              <a:t> I helped establish their independence. </a:t>
            </a:r>
            <a:r>
              <a:rPr lang="en-US" sz="1200" b="1" dirty="0">
                <a:solidFill>
                  <a:srgbClr val="800000"/>
                </a:solidFill>
              </a:rPr>
              <a:t>He invaded </a:t>
            </a:r>
            <a:r>
              <a:rPr lang="en-US" sz="1200" b="1" dirty="0" err="1">
                <a:solidFill>
                  <a:srgbClr val="800000"/>
                </a:solidFill>
              </a:rPr>
              <a:t>Pallava</a:t>
            </a:r>
            <a:r>
              <a:rPr lang="en-US" sz="1200" b="1" dirty="0">
                <a:solidFill>
                  <a:srgbClr val="800000"/>
                </a:solidFill>
              </a:rPr>
              <a:t> kingdom in 903 </a:t>
            </a:r>
            <a:r>
              <a:rPr lang="en-US" sz="1200" dirty="0"/>
              <a:t> and killed the </a:t>
            </a:r>
            <a:r>
              <a:rPr lang="en-US" sz="1200" dirty="0" err="1"/>
              <a:t>Pallava</a:t>
            </a:r>
            <a:r>
              <a:rPr lang="en-US" sz="1200" dirty="0"/>
              <a:t> king </a:t>
            </a:r>
            <a:r>
              <a:rPr lang="en-US" sz="1200" dirty="0" err="1"/>
              <a:t>Aparajita</a:t>
            </a:r>
            <a:r>
              <a:rPr lang="en-US" sz="1200" dirty="0"/>
              <a:t> in battle, ending the </a:t>
            </a:r>
            <a:r>
              <a:rPr lang="en-US" sz="1200" dirty="0" err="1"/>
              <a:t>Pallava</a:t>
            </a:r>
            <a:r>
              <a:rPr lang="en-US" sz="1200" dirty="0"/>
              <a:t> reign. K.A.N. </a:t>
            </a:r>
            <a:r>
              <a:rPr lang="en-US" sz="1200" dirty="0" err="1"/>
              <a:t>Sastri</a:t>
            </a:r>
            <a:r>
              <a:rPr lang="en-US" sz="1200" dirty="0"/>
              <a:t>, '</a:t>
            </a:r>
            <a:r>
              <a:rPr lang="en-US" sz="1200" b="1" dirty="0">
                <a:solidFill>
                  <a:srgbClr val="990000"/>
                </a:solidFill>
              </a:rPr>
              <a:t>'A History of South India</a:t>
            </a:r>
            <a:r>
              <a:rPr lang="en-US" sz="1200" dirty="0"/>
              <a:t>'' p 159 The </a:t>
            </a:r>
            <a:r>
              <a:rPr lang="en-US" sz="1200" dirty="0" err="1"/>
              <a:t>Chola</a:t>
            </a:r>
            <a:r>
              <a:rPr lang="en-US" sz="1200" dirty="0"/>
              <a:t> kingdom under </a:t>
            </a:r>
            <a:r>
              <a:rPr lang="en-US" sz="1200" dirty="0" err="1"/>
              <a:t>Parantaka</a:t>
            </a:r>
            <a:r>
              <a:rPr lang="en-US" sz="1200" dirty="0"/>
              <a:t> I expanded to cover the entire </a:t>
            </a:r>
            <a:r>
              <a:rPr lang="en-US" sz="1200" dirty="0" err="1"/>
              <a:t>Pandya</a:t>
            </a:r>
            <a:r>
              <a:rPr lang="en-US" sz="1200" dirty="0"/>
              <a:t> country. However towards the end of his reign he suffered several reverses by the </a:t>
            </a:r>
            <a:r>
              <a:rPr lang="en-US" sz="1200" dirty="0" err="1"/>
              <a:t>Rashtrakutas</a:t>
            </a:r>
            <a:r>
              <a:rPr lang="en-US" sz="1200" dirty="0"/>
              <a:t> who had extended their territories well into the </a:t>
            </a:r>
            <a:r>
              <a:rPr lang="en-US" sz="1200" dirty="0" err="1"/>
              <a:t>Chola</a:t>
            </a:r>
            <a:r>
              <a:rPr lang="en-US" sz="1200" dirty="0"/>
              <a:t> kingdom…</a:t>
            </a:r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2" cstate="print"/>
          <a:srcRect l="25000" t="49524" r="6429" b="33905"/>
          <a:stretch>
            <a:fillRect/>
          </a:stretch>
        </p:blipFill>
        <p:spPr bwMode="auto">
          <a:xfrm>
            <a:off x="357188" y="4786313"/>
            <a:ext cx="8359775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3" name="TextBox 8"/>
          <p:cNvSpPr txBox="1">
            <a:spLocks noChangeArrowheads="1"/>
          </p:cNvSpPr>
          <p:nvPr/>
        </p:nvSpPr>
        <p:spPr bwMode="auto">
          <a:xfrm>
            <a:off x="3340100" y="4357688"/>
            <a:ext cx="23510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800000"/>
                </a:solidFill>
              </a:rPr>
              <a:t>Top 5 Retrieved Images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8"/>
          <p:cNvSpPr txBox="1">
            <a:spLocks noChangeArrowheads="1"/>
          </p:cNvSpPr>
          <p:nvPr/>
        </p:nvSpPr>
        <p:spPr bwMode="auto">
          <a:xfrm>
            <a:off x="3340100" y="3733800"/>
            <a:ext cx="23510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90000"/>
                </a:solidFill>
              </a:rPr>
              <a:t>Top 5 Retrieved Images</a:t>
            </a:r>
          </a:p>
        </p:txBody>
      </p:sp>
      <p:sp>
        <p:nvSpPr>
          <p:cNvPr id="55299" name="Title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792163"/>
          </a:xfrm>
        </p:spPr>
        <p:txBody>
          <a:bodyPr/>
          <a:lstStyle/>
          <a:p>
            <a:r>
              <a:rPr lang="en-US" sz="3200" dirty="0" smtClean="0"/>
              <a:t>Text to Image Query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2913" y="1676400"/>
            <a:ext cx="8145462" cy="12001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On the Nature Trail behind the </a:t>
            </a:r>
            <a:r>
              <a:rPr lang="en-US" dirty="0" err="1"/>
              <a:t>Bathabara</a:t>
            </a:r>
            <a:r>
              <a:rPr lang="en-US" dirty="0"/>
              <a:t> Church ,there are </a:t>
            </a:r>
            <a:r>
              <a:rPr lang="en-US" b="1" dirty="0">
                <a:solidFill>
                  <a:srgbClr val="990000"/>
                </a:solidFill>
              </a:rPr>
              <a:t>numerous wild flowers </a:t>
            </a:r>
            <a:r>
              <a:rPr lang="en-US" dirty="0"/>
              <a:t>and plants blooming, that attract a variety of </a:t>
            </a:r>
            <a:r>
              <a:rPr lang="en-US" dirty="0" err="1"/>
              <a:t>insects,bees</a:t>
            </a:r>
            <a:r>
              <a:rPr lang="en-US" dirty="0"/>
              <a:t> and birds. Here a </a:t>
            </a:r>
            <a:r>
              <a:rPr lang="en-US" b="1" dirty="0">
                <a:solidFill>
                  <a:srgbClr val="990000"/>
                </a:solidFill>
              </a:rPr>
              <a:t>beautiful Butterfly </a:t>
            </a:r>
            <a:r>
              <a:rPr lang="en-US" dirty="0"/>
              <a:t>is attracted to the blooms of the Joe </a:t>
            </a:r>
            <a:r>
              <a:rPr lang="en-US" dirty="0" err="1"/>
              <a:t>Pye</a:t>
            </a:r>
            <a:r>
              <a:rPr lang="en-US" dirty="0"/>
              <a:t> Weed.</a:t>
            </a:r>
          </a:p>
        </p:txBody>
      </p:sp>
      <p:pic>
        <p:nvPicPr>
          <p:cNvPr id="5530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4286250"/>
            <a:ext cx="9015412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Content Placeholder 2"/>
          <p:cNvSpPr>
            <a:spLocks noGrp="1"/>
          </p:cNvSpPr>
          <p:nvPr>
            <p:ph idx="1"/>
          </p:nvPr>
        </p:nvSpPr>
        <p:spPr>
          <a:xfrm>
            <a:off x="571500" y="785813"/>
            <a:ext cx="8229600" cy="5105400"/>
          </a:xfrm>
        </p:spPr>
        <p:txBody>
          <a:bodyPr/>
          <a:lstStyle/>
          <a:p>
            <a:endParaRPr lang="en-US" sz="2000" smtClean="0"/>
          </a:p>
          <a:p>
            <a:r>
              <a:rPr lang="en-US" sz="2000" smtClean="0"/>
              <a:t>Ground truth image corresponding to the retrieved text is shown</a:t>
            </a:r>
            <a:endParaRPr lang="en-US" smtClean="0"/>
          </a:p>
        </p:txBody>
      </p:sp>
      <p:pic>
        <p:nvPicPr>
          <p:cNvPr id="563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2081213"/>
            <a:ext cx="8372475" cy="391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4" name="Title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792163"/>
          </a:xfrm>
        </p:spPr>
        <p:txBody>
          <a:bodyPr/>
          <a:lstStyle/>
          <a:p>
            <a:r>
              <a:rPr lang="en-US" sz="3200" smtClean="0"/>
              <a:t>Text to Image Retrieval Example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4724400" y="914400"/>
            <a:ext cx="3124200" cy="5638800"/>
          </a:xfrm>
          <a:prstGeom prst="rect">
            <a:avLst/>
          </a:prstGeom>
          <a:solidFill>
            <a:srgbClr val="E4E4E4"/>
          </a:solidFill>
          <a:ln w="19050">
            <a:solidFill>
              <a:srgbClr val="800000"/>
            </a:solidFill>
            <a:prstDash val="lg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Retrieval Performance</a:t>
            </a:r>
          </a:p>
        </p:txBody>
      </p:sp>
      <p:sp>
        <p:nvSpPr>
          <p:cNvPr id="50211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4267200" cy="5257800"/>
          </a:xfrm>
        </p:spPr>
        <p:txBody>
          <a:bodyPr/>
          <a:lstStyle/>
          <a:p>
            <a:r>
              <a:rPr lang="en-US" sz="2000" dirty="0" smtClean="0">
                <a:solidFill>
                  <a:srgbClr val="990000"/>
                </a:solidFill>
              </a:rPr>
              <a:t>Chance: </a:t>
            </a:r>
            <a:r>
              <a:rPr lang="en-US" sz="2000" dirty="0" smtClean="0"/>
              <a:t>Random chance performance</a:t>
            </a:r>
          </a:p>
          <a:p>
            <a:endParaRPr lang="en-US" sz="2000" dirty="0" smtClean="0">
              <a:solidFill>
                <a:srgbClr val="990000"/>
              </a:solidFill>
            </a:endParaRPr>
          </a:p>
          <a:p>
            <a:r>
              <a:rPr lang="en-US" sz="2000" dirty="0" smtClean="0">
                <a:solidFill>
                  <a:srgbClr val="990000"/>
                </a:solidFill>
              </a:rPr>
              <a:t>Correlation Matching (CM):</a:t>
            </a:r>
          </a:p>
          <a:p>
            <a:pPr lvl="1"/>
            <a:r>
              <a:rPr lang="en-US" sz="1800" dirty="0" smtClean="0"/>
              <a:t>Learn intermediate spaces by maximizing correlation between different modalities. </a:t>
            </a:r>
          </a:p>
          <a:p>
            <a:pPr lvl="1"/>
            <a:r>
              <a:rPr lang="en-US" sz="1800" dirty="0" smtClean="0"/>
              <a:t>A low-level approach</a:t>
            </a:r>
          </a:p>
          <a:p>
            <a:endParaRPr lang="en-US" sz="2000" dirty="0" smtClean="0">
              <a:solidFill>
                <a:schemeClr val="accent1"/>
              </a:solidFill>
            </a:endParaRPr>
          </a:p>
          <a:p>
            <a:r>
              <a:rPr lang="en-US" sz="2000" dirty="0" smtClean="0">
                <a:solidFill>
                  <a:schemeClr val="accent1"/>
                </a:solidFill>
              </a:rPr>
              <a:t>SM performs better </a:t>
            </a:r>
            <a:r>
              <a:rPr lang="en-US" sz="2000" dirty="0" smtClean="0"/>
              <a:t>than CM </a:t>
            </a:r>
            <a:endParaRPr lang="en-US" dirty="0" smtClean="0"/>
          </a:p>
          <a:p>
            <a:pPr lvl="1"/>
            <a:r>
              <a:rPr lang="en-US" sz="1800" dirty="0" smtClean="0"/>
              <a:t>Across both queries</a:t>
            </a:r>
          </a:p>
          <a:p>
            <a:pPr lvl="1"/>
            <a:r>
              <a:rPr lang="en-US" sz="1800" dirty="0" smtClean="0"/>
              <a:t>Across both datasets</a:t>
            </a:r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000" dirty="0" smtClean="0"/>
          </a:p>
        </p:txBody>
      </p:sp>
      <p:sp>
        <p:nvSpPr>
          <p:cNvPr id="50212" name="Rectangle 4"/>
          <p:cNvSpPr>
            <a:spLocks noChangeArrowheads="1"/>
          </p:cNvSpPr>
          <p:nvPr/>
        </p:nvSpPr>
        <p:spPr bwMode="auto">
          <a:xfrm>
            <a:off x="5243512" y="914400"/>
            <a:ext cx="26812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Mean Average Precision</a:t>
            </a:r>
          </a:p>
        </p:txBody>
      </p:sp>
      <p:sp>
        <p:nvSpPr>
          <p:cNvPr id="50247" name="TextBox 11"/>
          <p:cNvSpPr txBox="1">
            <a:spLocks noChangeArrowheads="1"/>
          </p:cNvSpPr>
          <p:nvPr/>
        </p:nvSpPr>
        <p:spPr bwMode="auto">
          <a:xfrm>
            <a:off x="6500813" y="1214438"/>
            <a:ext cx="24288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b="1"/>
              <a:t>TVGraz</a:t>
            </a:r>
          </a:p>
        </p:txBody>
      </p:sp>
      <p:sp>
        <p:nvSpPr>
          <p:cNvPr id="50248" name="TextBox 12"/>
          <p:cNvSpPr txBox="1">
            <a:spLocks noChangeArrowheads="1"/>
          </p:cNvSpPr>
          <p:nvPr/>
        </p:nvSpPr>
        <p:spPr bwMode="auto">
          <a:xfrm>
            <a:off x="6500813" y="3857625"/>
            <a:ext cx="24288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b="1" dirty="0"/>
              <a:t>Wikipedia</a:t>
            </a:r>
          </a:p>
        </p:txBody>
      </p:sp>
      <p:graphicFrame>
        <p:nvGraphicFramePr>
          <p:cNvPr id="12" name="Chart 11"/>
          <p:cNvGraphicFramePr/>
          <p:nvPr/>
        </p:nvGraphicFramePr>
        <p:xfrm>
          <a:off x="4876800" y="1066800"/>
          <a:ext cx="42672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12"/>
          <p:cNvGraphicFramePr/>
          <p:nvPr/>
        </p:nvGraphicFramePr>
        <p:xfrm>
          <a:off x="4876800" y="3810000"/>
          <a:ext cx="4267200" cy="279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 smtClean="0"/>
              <a:t>Internet in Numbers</a:t>
            </a:r>
            <a:endParaRPr lang="en-US" sz="2000" b="1" dirty="0" smtClean="0"/>
          </a:p>
          <a:p>
            <a:pPr lvl="1">
              <a:lnSpc>
                <a:spcPct val="150000"/>
              </a:lnSpc>
            </a:pPr>
            <a:r>
              <a:rPr lang="en-US" sz="1600" b="1" dirty="0" smtClean="0"/>
              <a:t>5,000,000,000</a:t>
            </a:r>
            <a:r>
              <a:rPr lang="en-US" sz="1600" dirty="0" smtClean="0"/>
              <a:t> – Photos hosted by </a:t>
            </a:r>
            <a:r>
              <a:rPr lang="en-US" sz="1600" dirty="0" err="1" smtClean="0"/>
              <a:t>Flickr</a:t>
            </a:r>
            <a:r>
              <a:rPr lang="en-US" sz="1600" dirty="0" smtClean="0"/>
              <a:t> (Sept’ 2010).</a:t>
            </a:r>
          </a:p>
          <a:p>
            <a:pPr lvl="1">
              <a:lnSpc>
                <a:spcPct val="150000"/>
              </a:lnSpc>
            </a:pPr>
            <a:r>
              <a:rPr lang="en-US" sz="1600" b="1" dirty="0" smtClean="0"/>
              <a:t>3000+</a:t>
            </a:r>
            <a:r>
              <a:rPr lang="en-US" sz="1600" dirty="0" smtClean="0"/>
              <a:t> – Photos uploaded </a:t>
            </a:r>
            <a:r>
              <a:rPr lang="en-US" sz="1600" b="1" dirty="0" smtClean="0">
                <a:solidFill>
                  <a:srgbClr val="800000"/>
                </a:solidFill>
              </a:rPr>
              <a:t>per minute</a:t>
            </a:r>
            <a:r>
              <a:rPr lang="en-US" sz="1600" b="1" dirty="0" smtClean="0"/>
              <a:t> </a:t>
            </a:r>
            <a:r>
              <a:rPr lang="en-US" sz="1600" dirty="0" smtClean="0"/>
              <a:t>to </a:t>
            </a:r>
            <a:r>
              <a:rPr lang="en-US" sz="1600" dirty="0" err="1" smtClean="0"/>
              <a:t>Flickr</a:t>
            </a:r>
            <a:r>
              <a:rPr lang="en-US" sz="1600" dirty="0" smtClean="0"/>
              <a:t>.</a:t>
            </a:r>
          </a:p>
          <a:p>
            <a:pPr lvl="1">
              <a:lnSpc>
                <a:spcPct val="150000"/>
              </a:lnSpc>
            </a:pPr>
            <a:r>
              <a:rPr lang="en-US" sz="1600" b="1" dirty="0" smtClean="0"/>
              <a:t>3,000,000,000</a:t>
            </a:r>
            <a:r>
              <a:rPr lang="en-US" sz="1600" dirty="0" smtClean="0"/>
              <a:t> – Photos uploaded </a:t>
            </a:r>
            <a:r>
              <a:rPr lang="en-US" sz="1600" b="1" dirty="0" smtClean="0">
                <a:solidFill>
                  <a:srgbClr val="800000"/>
                </a:solidFill>
              </a:rPr>
              <a:t>per month</a:t>
            </a:r>
            <a:r>
              <a:rPr lang="en-US" sz="1600" b="1" dirty="0" smtClean="0"/>
              <a:t> </a:t>
            </a:r>
            <a:r>
              <a:rPr lang="en-US" sz="1600" dirty="0" smtClean="0"/>
              <a:t>to </a:t>
            </a:r>
            <a:r>
              <a:rPr lang="en-US" sz="1600" dirty="0" err="1" smtClean="0"/>
              <a:t>Facebook</a:t>
            </a:r>
            <a:r>
              <a:rPr lang="en-US" sz="1600" dirty="0" smtClean="0"/>
              <a:t>.</a:t>
            </a:r>
          </a:p>
          <a:p>
            <a:pPr lvl="1">
              <a:lnSpc>
                <a:spcPct val="150000"/>
              </a:lnSpc>
            </a:pPr>
            <a:r>
              <a:rPr lang="en-US" sz="1600" b="1" dirty="0" smtClean="0"/>
              <a:t>20,000,000</a:t>
            </a:r>
            <a:r>
              <a:rPr lang="en-US" sz="1600" dirty="0" smtClean="0"/>
              <a:t> – Videos uploaded to </a:t>
            </a:r>
            <a:r>
              <a:rPr lang="en-US" sz="1600" dirty="0" err="1" smtClean="0"/>
              <a:t>Facebook</a:t>
            </a:r>
            <a:r>
              <a:rPr lang="en-US" sz="1600" dirty="0" smtClean="0"/>
              <a:t> </a:t>
            </a:r>
            <a:r>
              <a:rPr lang="en-US" sz="1600" b="1" dirty="0" smtClean="0">
                <a:solidFill>
                  <a:srgbClr val="800000"/>
                </a:solidFill>
              </a:rPr>
              <a:t>per month</a:t>
            </a:r>
            <a:r>
              <a:rPr lang="en-US" sz="1600" dirty="0" smtClean="0"/>
              <a:t>.</a:t>
            </a:r>
          </a:p>
          <a:p>
            <a:pPr lvl="1">
              <a:lnSpc>
                <a:spcPct val="150000"/>
              </a:lnSpc>
            </a:pPr>
            <a:r>
              <a:rPr lang="en-US" sz="1600" b="1" dirty="0" smtClean="0"/>
              <a:t>2,000,000,000</a:t>
            </a:r>
            <a:r>
              <a:rPr lang="en-US" sz="1600" dirty="0" smtClean="0"/>
              <a:t> – Videos watched </a:t>
            </a:r>
            <a:r>
              <a:rPr lang="en-US" sz="1600" b="1" dirty="0" smtClean="0">
                <a:solidFill>
                  <a:srgbClr val="800000"/>
                </a:solidFill>
              </a:rPr>
              <a:t>per day </a:t>
            </a:r>
            <a:r>
              <a:rPr lang="en-US" sz="1600" dirty="0" smtClean="0"/>
              <a:t>on YouTube.</a:t>
            </a:r>
          </a:p>
          <a:p>
            <a:pPr lvl="1">
              <a:lnSpc>
                <a:spcPct val="150000"/>
              </a:lnSpc>
            </a:pPr>
            <a:r>
              <a:rPr lang="en-US" sz="1600" b="1" dirty="0" smtClean="0"/>
              <a:t>35</a:t>
            </a:r>
            <a:r>
              <a:rPr lang="en-US" sz="1600" dirty="0" smtClean="0"/>
              <a:t> – Hours of video uploaded to YouTube </a:t>
            </a:r>
            <a:r>
              <a:rPr lang="en-US" sz="1600" b="1" dirty="0" smtClean="0">
                <a:solidFill>
                  <a:srgbClr val="800000"/>
                </a:solidFill>
              </a:rPr>
              <a:t>every minute</a:t>
            </a:r>
            <a:r>
              <a:rPr lang="en-US" sz="1600" dirty="0" smtClean="0"/>
              <a:t>.</a:t>
            </a:r>
          </a:p>
          <a:p>
            <a:pPr lvl="1">
              <a:lnSpc>
                <a:spcPct val="150000"/>
              </a:lnSpc>
            </a:pPr>
            <a:r>
              <a:rPr lang="en-US" sz="1200" dirty="0" smtClean="0"/>
              <a:t>Source: </a:t>
            </a:r>
            <a:r>
              <a:rPr lang="en-US" sz="1200" dirty="0" smtClean="0">
                <a:hlinkClick r:id="rId2"/>
              </a:rPr>
              <a:t>http://www.cbsnews.com/8301-501465_162-20028418-501465.html</a:t>
            </a:r>
            <a:r>
              <a:rPr lang="en-US" sz="1200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Several other sources of visual content</a:t>
            </a:r>
          </a:p>
          <a:p>
            <a:pPr lvl="1">
              <a:lnSpc>
                <a:spcPct val="150000"/>
              </a:lnSpc>
            </a:pPr>
            <a:r>
              <a:rPr lang="en-US" sz="1600" dirty="0" smtClean="0"/>
              <a:t>Printed media, surveillance, medical imaging, movies, robots, other automated machines, etc.</a:t>
            </a:r>
          </a:p>
          <a:p>
            <a:pPr>
              <a:lnSpc>
                <a:spcPct val="150000"/>
              </a:lnSpc>
              <a:buNone/>
            </a:pPr>
            <a:endParaRPr lang="en-US" sz="1200" dirty="0" smtClean="0"/>
          </a:p>
          <a:p>
            <a:pPr>
              <a:lnSpc>
                <a:spcPct val="150000"/>
              </a:lnSpc>
              <a:buNone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F00A7D-EED9-415A-BBAE-CC95195CB6A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" y="5955268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0" dirty="0" smtClean="0">
                <a:solidFill>
                  <a:srgbClr val="990000"/>
                </a:solidFill>
              </a:rPr>
              <a:t>…manual processing of the visual content is prohibitive.</a:t>
            </a:r>
            <a:endParaRPr lang="en-US" b="1" i="0" dirty="0">
              <a:solidFill>
                <a:srgbClr val="99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105400"/>
          </a:xfrm>
        </p:spPr>
        <p:txBody>
          <a:bodyPr/>
          <a:lstStyle/>
          <a:p>
            <a:r>
              <a:rPr lang="en-US" sz="2000" dirty="0" smtClean="0">
                <a:solidFill>
                  <a:srgbClr val="800000"/>
                </a:solidFill>
              </a:rPr>
              <a:t>Semantic Image Representation</a:t>
            </a:r>
          </a:p>
          <a:p>
            <a:pPr lvl="1"/>
            <a:r>
              <a:rPr lang="en-US" sz="1800" dirty="0" smtClean="0"/>
              <a:t>Appearance Based Image Representation</a:t>
            </a:r>
          </a:p>
          <a:p>
            <a:pPr lvl="1"/>
            <a:r>
              <a:rPr lang="en-US" sz="1800" dirty="0" smtClean="0">
                <a:solidFill>
                  <a:srgbClr val="800000"/>
                </a:solidFill>
              </a:rPr>
              <a:t>Semantic Multinomial </a:t>
            </a:r>
            <a:r>
              <a:rPr lang="en-US" sz="1800" dirty="0" smtClean="0">
                <a:solidFill>
                  <a:srgbClr val="0070C0"/>
                </a:solidFill>
              </a:rPr>
              <a:t>[Contribution]</a:t>
            </a:r>
          </a:p>
          <a:p>
            <a:pPr lvl="1"/>
            <a:endParaRPr lang="en-US" dirty="0" smtClean="0">
              <a:solidFill>
                <a:srgbClr val="0070C0"/>
              </a:solidFill>
            </a:endParaRPr>
          </a:p>
          <a:p>
            <a:r>
              <a:rPr lang="en-US" sz="2000" dirty="0" smtClean="0">
                <a:solidFill>
                  <a:srgbClr val="800000"/>
                </a:solidFill>
              </a:rPr>
              <a:t>Benefits for Visual Recognition</a:t>
            </a:r>
            <a:endParaRPr lang="en-US" sz="2000" dirty="0" smtClean="0">
              <a:solidFill>
                <a:srgbClr val="0070C0"/>
              </a:solidFill>
            </a:endParaRPr>
          </a:p>
          <a:p>
            <a:pPr lvl="1"/>
            <a:r>
              <a:rPr lang="en-US" sz="1800" dirty="0" smtClean="0"/>
              <a:t>Abstraction: </a:t>
            </a:r>
            <a:r>
              <a:rPr lang="en-US" sz="1800" dirty="0" smtClean="0">
                <a:solidFill>
                  <a:srgbClr val="800000"/>
                </a:solidFill>
              </a:rPr>
              <a:t>Bridging the Semantic Gap (QBSE) </a:t>
            </a:r>
            <a:r>
              <a:rPr lang="en-US" sz="1800" dirty="0" smtClean="0">
                <a:solidFill>
                  <a:srgbClr val="0070C0"/>
                </a:solidFill>
              </a:rPr>
              <a:t>[Contribution]</a:t>
            </a:r>
            <a:endParaRPr lang="en-US" sz="1800" dirty="0" smtClean="0"/>
          </a:p>
          <a:p>
            <a:pPr lvl="1"/>
            <a:r>
              <a:rPr lang="en-US" sz="1800" dirty="0" smtClean="0"/>
              <a:t>Sensory Integration: </a:t>
            </a:r>
            <a:r>
              <a:rPr lang="en-US" sz="1800" dirty="0" smtClean="0">
                <a:solidFill>
                  <a:srgbClr val="800000"/>
                </a:solidFill>
              </a:rPr>
              <a:t>Cross-modal Retrieval </a:t>
            </a:r>
            <a:r>
              <a:rPr lang="en-US" sz="1800" dirty="0" smtClean="0">
                <a:solidFill>
                  <a:srgbClr val="0070C0"/>
                </a:solidFill>
              </a:rPr>
              <a:t>[Contribution]</a:t>
            </a:r>
            <a:endParaRPr lang="en-US" sz="1800" dirty="0" smtClean="0"/>
          </a:p>
          <a:p>
            <a:pPr lvl="1"/>
            <a:r>
              <a:rPr lang="en-US" sz="1800" dirty="0" smtClean="0"/>
              <a:t>Context: </a:t>
            </a:r>
            <a:r>
              <a:rPr lang="en-US" sz="1800" dirty="0" smtClean="0">
                <a:solidFill>
                  <a:srgbClr val="800000"/>
                </a:solidFill>
              </a:rPr>
              <a:t>Holistic Context Models </a:t>
            </a:r>
            <a:r>
              <a:rPr lang="en-US" sz="1800" dirty="0" smtClean="0">
                <a:solidFill>
                  <a:srgbClr val="0070C0"/>
                </a:solidFill>
              </a:rPr>
              <a:t>[Contribution]</a:t>
            </a:r>
          </a:p>
          <a:p>
            <a:pPr lvl="1"/>
            <a:endParaRPr lang="en-US" dirty="0" smtClean="0"/>
          </a:p>
          <a:p>
            <a:r>
              <a:rPr lang="en-US" sz="2000" dirty="0" smtClean="0">
                <a:solidFill>
                  <a:srgbClr val="800000"/>
                </a:solidFill>
              </a:rPr>
              <a:t>Connections to the literature</a:t>
            </a:r>
          </a:p>
          <a:p>
            <a:pPr lvl="1"/>
            <a:r>
              <a:rPr lang="en-US" sz="1800" dirty="0" smtClean="0"/>
              <a:t>Topic Models: Latent </a:t>
            </a:r>
            <a:r>
              <a:rPr lang="en-US" sz="1800" dirty="0" err="1" smtClean="0"/>
              <a:t>Dirichlet</a:t>
            </a:r>
            <a:r>
              <a:rPr lang="en-US" sz="1800" dirty="0" smtClean="0"/>
              <a:t> Allocation</a:t>
            </a:r>
          </a:p>
          <a:p>
            <a:pPr lvl="1"/>
            <a:r>
              <a:rPr lang="en-US" sz="1800" dirty="0" smtClean="0"/>
              <a:t>Text </a:t>
            </a:r>
            <a:r>
              <a:rPr lang="en-US" sz="1800" dirty="0" err="1" smtClean="0"/>
              <a:t>vs</a:t>
            </a:r>
            <a:r>
              <a:rPr lang="en-US" sz="1800" dirty="0" smtClean="0"/>
              <a:t> Images</a:t>
            </a:r>
          </a:p>
          <a:p>
            <a:pPr lvl="1"/>
            <a:r>
              <a:rPr lang="en-US" sz="1800" dirty="0" smtClean="0"/>
              <a:t>Importance of Supervision:</a:t>
            </a:r>
            <a:r>
              <a:rPr lang="en-US" sz="1800" dirty="0" smtClean="0">
                <a:solidFill>
                  <a:srgbClr val="800000"/>
                </a:solidFill>
              </a:rPr>
              <a:t> Topic-supervised Latent Dirichlet Allocation (ts LDA) </a:t>
            </a:r>
            <a:r>
              <a:rPr lang="en-US" sz="1800" dirty="0" smtClean="0">
                <a:solidFill>
                  <a:srgbClr val="0070C0"/>
                </a:solidFill>
              </a:rPr>
              <a:t>[Contribution]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F00A7D-EED9-415A-BBAE-CC95195CB6AF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Revisit Bag-of-features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3810000" cy="5105400"/>
          </a:xfrm>
        </p:spPr>
        <p:txBody>
          <a:bodyPr/>
          <a:lstStyle/>
          <a:p>
            <a:r>
              <a:rPr lang="en-US" dirty="0" smtClean="0"/>
              <a:t>Certain </a:t>
            </a:r>
            <a:r>
              <a:rPr lang="en-US" dirty="0" smtClean="0">
                <a:solidFill>
                  <a:srgbClr val="990000"/>
                </a:solidFill>
              </a:rPr>
              <a:t>inherent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990000"/>
                </a:solidFill>
              </a:rPr>
              <a:t>issues</a:t>
            </a:r>
            <a:r>
              <a:rPr lang="en-US" dirty="0" smtClean="0"/>
              <a:t> with bag-of-features model</a:t>
            </a:r>
          </a:p>
          <a:p>
            <a:r>
              <a:rPr lang="en-US" dirty="0" smtClean="0"/>
              <a:t>In </a:t>
            </a:r>
            <a:r>
              <a:rPr lang="en-US" dirty="0" smtClean="0">
                <a:solidFill>
                  <a:srgbClr val="990000"/>
                </a:solidFill>
              </a:rPr>
              <a:t>isolation</a:t>
            </a:r>
            <a:r>
              <a:rPr lang="en-US" dirty="0" smtClean="0"/>
              <a:t> the feature might </a:t>
            </a:r>
            <a:r>
              <a:rPr lang="en-US" dirty="0" smtClean="0">
                <a:solidFill>
                  <a:srgbClr val="990000"/>
                </a:solidFill>
              </a:rPr>
              <a:t>not</a:t>
            </a:r>
            <a:r>
              <a:rPr lang="en-US" dirty="0" smtClean="0"/>
              <a:t> be </a:t>
            </a:r>
            <a:r>
              <a:rPr lang="en-US" dirty="0" smtClean="0">
                <a:solidFill>
                  <a:srgbClr val="990000"/>
                </a:solidFill>
              </a:rPr>
              <a:t>informative enough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problem of</a:t>
            </a:r>
          </a:p>
          <a:p>
            <a:pPr lvl="1"/>
            <a:r>
              <a:rPr lang="en-US" dirty="0" err="1" smtClean="0">
                <a:solidFill>
                  <a:srgbClr val="990000"/>
                </a:solidFill>
              </a:rPr>
              <a:t>Polysemy</a:t>
            </a:r>
            <a:r>
              <a:rPr lang="en-US" dirty="0" smtClean="0">
                <a:solidFill>
                  <a:srgbClr val="990000"/>
                </a:solidFill>
              </a:rPr>
              <a:t>: </a:t>
            </a:r>
            <a:r>
              <a:rPr lang="en-US" dirty="0" smtClean="0"/>
              <a:t>one word can have multiple meanings </a:t>
            </a:r>
          </a:p>
          <a:p>
            <a:pPr lvl="1"/>
            <a:r>
              <a:rPr lang="en-US" dirty="0" smtClean="0">
                <a:solidFill>
                  <a:srgbClr val="990000"/>
                </a:solidFill>
              </a:rPr>
              <a:t>Synonymy: </a:t>
            </a:r>
            <a:r>
              <a:rPr lang="en-US" dirty="0" smtClean="0"/>
              <a:t>multiple words have the same meaning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F00A7D-EED9-415A-BBAE-CC95195CB6AF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pic>
        <p:nvPicPr>
          <p:cNvPr id="8" name="Picture 100" descr="Z:\Publications\ongoing\nikux\MIR\figures\street\MITstreet_0278.jp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 l="47170" t="37736" r="20755" b="33962"/>
          <a:stretch>
            <a:fillRect/>
          </a:stretch>
        </p:blipFill>
        <p:spPr bwMode="auto">
          <a:xfrm>
            <a:off x="4467225" y="1638301"/>
            <a:ext cx="4419600" cy="38996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grpSp>
        <p:nvGrpSpPr>
          <p:cNvPr id="5" name="Group 14"/>
          <p:cNvGrpSpPr/>
          <p:nvPr/>
        </p:nvGrpSpPr>
        <p:grpSpPr>
          <a:xfrm>
            <a:off x="4448175" y="1628776"/>
            <a:ext cx="4467225" cy="3933824"/>
            <a:chOff x="3657600" y="1981200"/>
            <a:chExt cx="4467225" cy="3933824"/>
          </a:xfrm>
        </p:grpSpPr>
        <p:sp>
          <p:nvSpPr>
            <p:cNvPr id="10" name="Flowchart: Process 9"/>
            <p:cNvSpPr/>
            <p:nvPr/>
          </p:nvSpPr>
          <p:spPr bwMode="auto">
            <a:xfrm>
              <a:off x="3657600" y="1981200"/>
              <a:ext cx="4457700" cy="1905000"/>
            </a:xfrm>
            <a:prstGeom prst="flowChartProcess">
              <a:avLst/>
            </a:prstGeom>
            <a:solidFill>
              <a:schemeClr val="bg2">
                <a:lumMod val="40000"/>
                <a:lumOff val="6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Flowchart: Process 10"/>
            <p:cNvSpPr/>
            <p:nvPr/>
          </p:nvSpPr>
          <p:spPr bwMode="auto">
            <a:xfrm>
              <a:off x="3667125" y="4581525"/>
              <a:ext cx="4457700" cy="1333499"/>
            </a:xfrm>
            <a:prstGeom prst="flowChartProcess">
              <a:avLst/>
            </a:prstGeom>
            <a:solidFill>
              <a:schemeClr val="bg2">
                <a:lumMod val="40000"/>
                <a:lumOff val="6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Flowchart: Process 11"/>
            <p:cNvSpPr/>
            <p:nvPr/>
          </p:nvSpPr>
          <p:spPr bwMode="auto">
            <a:xfrm>
              <a:off x="3657600" y="3743325"/>
              <a:ext cx="2609850" cy="1333499"/>
            </a:xfrm>
            <a:prstGeom prst="flowChartProcess">
              <a:avLst/>
            </a:prstGeom>
            <a:solidFill>
              <a:schemeClr val="bg2">
                <a:lumMod val="40000"/>
                <a:lumOff val="6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Flowchart: Process 12"/>
            <p:cNvSpPr/>
            <p:nvPr/>
          </p:nvSpPr>
          <p:spPr bwMode="auto">
            <a:xfrm>
              <a:off x="7115176" y="3743325"/>
              <a:ext cx="1000124" cy="1333499"/>
            </a:xfrm>
            <a:prstGeom prst="flowChartProcess">
              <a:avLst/>
            </a:prstGeom>
            <a:solidFill>
              <a:schemeClr val="bg2">
                <a:lumMod val="40000"/>
                <a:lumOff val="6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7" descr="Z:\Publications\ongoing\nikux\MIR-Accepted\figures\Stree_QUals\vcm_MITstreet_0278.png"/>
          <p:cNvPicPr>
            <a:picLocks noChangeAspect="1" noChangeArrowheads="1"/>
          </p:cNvPicPr>
          <p:nvPr/>
        </p:nvPicPr>
        <p:blipFill>
          <a:blip r:embed="rId2" cstate="print"/>
          <a:srcRect l="3952" t="2632" r="7122"/>
          <a:stretch>
            <a:fillRect/>
          </a:stretch>
        </p:blipFill>
        <p:spPr bwMode="auto">
          <a:xfrm>
            <a:off x="5257800" y="1143000"/>
            <a:ext cx="3810000" cy="3132667"/>
          </a:xfrm>
          <a:prstGeom prst="rect">
            <a:avLst/>
          </a:prstGeom>
          <a:noFill/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04800" y="4343400"/>
            <a:ext cx="8458200" cy="1828800"/>
          </a:xfrm>
          <a:prstGeom prst="rect">
            <a:avLst/>
          </a:prstGeom>
          <a:solidFill>
            <a:srgbClr val="E4E4E4"/>
          </a:solidFill>
          <a:ln w="19050">
            <a:solidFill>
              <a:srgbClr val="800000"/>
            </a:solidFill>
            <a:prstDash val="lg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Contextual Noise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334000"/>
          </a:xfrm>
        </p:spPr>
        <p:txBody>
          <a:bodyPr/>
          <a:lstStyle/>
          <a:p>
            <a:r>
              <a:rPr lang="en-US" dirty="0" smtClean="0">
                <a:solidFill>
                  <a:srgbClr val="990000"/>
                </a:solidFill>
              </a:rPr>
              <a:t>Mountain, Forest, Coast			</a:t>
            </a:r>
          </a:p>
          <a:p>
            <a:pPr lvl="1"/>
            <a:r>
              <a:rPr lang="en-US" dirty="0" smtClean="0"/>
              <a:t>No probability</a:t>
            </a:r>
          </a:p>
          <a:p>
            <a:r>
              <a:rPr lang="en-US" dirty="0" err="1" smtClean="0">
                <a:solidFill>
                  <a:srgbClr val="990000"/>
                </a:solidFill>
              </a:rPr>
              <a:t>Livingroom</a:t>
            </a:r>
            <a:r>
              <a:rPr lang="en-US" dirty="0" smtClean="0">
                <a:solidFill>
                  <a:srgbClr val="990000"/>
                </a:solidFill>
              </a:rPr>
              <a:t>, Bedroom, Kitchen</a:t>
            </a:r>
          </a:p>
          <a:p>
            <a:pPr lvl="1"/>
            <a:r>
              <a:rPr lang="en-US" b="1" dirty="0" smtClean="0">
                <a:solidFill>
                  <a:srgbClr val="990000"/>
                </a:solidFill>
              </a:rPr>
              <a:t>Ambiguity</a:t>
            </a:r>
            <a:r>
              <a:rPr lang="en-US" dirty="0" smtClean="0"/>
              <a:t> co-occurrence</a:t>
            </a:r>
          </a:p>
          <a:p>
            <a:pPr lvl="1"/>
            <a:r>
              <a:rPr lang="en-US" dirty="0" smtClean="0"/>
              <a:t>Problem of Polysemy</a:t>
            </a:r>
          </a:p>
          <a:p>
            <a:r>
              <a:rPr lang="en-US" dirty="0" smtClean="0">
                <a:solidFill>
                  <a:srgbClr val="990000"/>
                </a:solidFill>
              </a:rPr>
              <a:t>Inside city, street, buildings</a:t>
            </a:r>
            <a:r>
              <a:rPr lang="en-US" dirty="0" smtClean="0"/>
              <a:t>. </a:t>
            </a:r>
          </a:p>
          <a:p>
            <a:pPr lvl="1"/>
            <a:r>
              <a:rPr lang="en-US" b="1" dirty="0" smtClean="0">
                <a:solidFill>
                  <a:srgbClr val="990000"/>
                </a:solidFill>
              </a:rPr>
              <a:t>Contextual</a:t>
            </a:r>
            <a:r>
              <a:rPr lang="en-US" dirty="0" smtClean="0"/>
              <a:t> Co-occurrence</a:t>
            </a:r>
          </a:p>
          <a:p>
            <a:pPr lvl="1"/>
            <a:r>
              <a:rPr lang="en-US" dirty="0" smtClean="0"/>
              <a:t>Problem of Synonymy</a:t>
            </a:r>
          </a:p>
          <a:p>
            <a:pPr lvl="0">
              <a:defRPr/>
            </a:pPr>
            <a:r>
              <a:rPr lang="en-US" dirty="0" smtClean="0">
                <a:solidFill>
                  <a:srgbClr val="990000"/>
                </a:solidFill>
              </a:rPr>
              <a:t>Contextual</a:t>
            </a:r>
            <a:r>
              <a:rPr lang="en-US" dirty="0" smtClean="0"/>
              <a:t> co-occurrences are </a:t>
            </a:r>
            <a:r>
              <a:rPr lang="en-US" dirty="0" smtClean="0">
                <a:solidFill>
                  <a:srgbClr val="990000"/>
                </a:solidFill>
              </a:rPr>
              <a:t>benevolent</a:t>
            </a:r>
          </a:p>
          <a:p>
            <a:pPr lvl="1">
              <a:defRPr/>
            </a:pPr>
            <a:r>
              <a:rPr lang="en-US" dirty="0" smtClean="0"/>
              <a:t>Expected to be </a:t>
            </a:r>
            <a:r>
              <a:rPr lang="en-US" dirty="0" smtClean="0">
                <a:solidFill>
                  <a:srgbClr val="990000"/>
                </a:solidFill>
              </a:rPr>
              <a:t>found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990000"/>
                </a:solidFill>
              </a:rPr>
              <a:t>in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990000"/>
                </a:solidFill>
              </a:rPr>
              <a:t>most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990000"/>
                </a:solidFill>
              </a:rPr>
              <a:t>images</a:t>
            </a:r>
            <a:r>
              <a:rPr lang="en-US" dirty="0" smtClean="0"/>
              <a:t> of a given class</a:t>
            </a:r>
          </a:p>
          <a:p>
            <a:r>
              <a:rPr lang="en-US" dirty="0" smtClean="0">
                <a:solidFill>
                  <a:srgbClr val="990000"/>
                </a:solidFill>
              </a:rPr>
              <a:t>Ambiguity</a:t>
            </a:r>
            <a:r>
              <a:rPr lang="en-US" dirty="0" smtClean="0"/>
              <a:t> co-occurrences are </a:t>
            </a:r>
            <a:r>
              <a:rPr lang="en-US" dirty="0" smtClean="0">
                <a:solidFill>
                  <a:srgbClr val="990000"/>
                </a:solidFill>
              </a:rPr>
              <a:t>malevolent</a:t>
            </a:r>
          </a:p>
          <a:p>
            <a:pPr lvl="1"/>
            <a:r>
              <a:rPr lang="en-US" dirty="0" smtClean="0"/>
              <a:t>However, they might </a:t>
            </a:r>
            <a:r>
              <a:rPr lang="en-US" dirty="0" smtClean="0">
                <a:solidFill>
                  <a:srgbClr val="990000"/>
                </a:solidFill>
              </a:rPr>
              <a:t>not</a:t>
            </a:r>
            <a:r>
              <a:rPr lang="en-US" dirty="0" smtClean="0"/>
              <a:t> be </a:t>
            </a:r>
            <a:r>
              <a:rPr lang="en-US" dirty="0" smtClean="0">
                <a:solidFill>
                  <a:srgbClr val="990000"/>
                </a:solidFill>
              </a:rPr>
              <a:t>consistent</a:t>
            </a:r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F00A7D-EED9-415A-BBAE-CC95195CB6AF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pic>
        <p:nvPicPr>
          <p:cNvPr id="6" name="Picture 29" descr="Z:\Publications\ongoing\nikux\MIR-Accepted\figures\Stree_QUals\MITstreet_02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228600"/>
            <a:ext cx="2057400" cy="2057400"/>
          </a:xfrm>
          <a:prstGeom prst="rect">
            <a:avLst/>
          </a:prstGeom>
          <a:noFill/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81000" y="4419600"/>
            <a:ext cx="876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7850" marR="0" lvl="1" indent="-230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6524625" y="3352800"/>
            <a:ext cx="533400" cy="609600"/>
          </a:xfrm>
          <a:prstGeom prst="roundRect">
            <a:avLst/>
          </a:prstGeom>
          <a:solidFill>
            <a:schemeClr val="accent1">
              <a:alpha val="18000"/>
            </a:schemeClr>
          </a:solidFill>
          <a:ln w="190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7362825" y="3352800"/>
            <a:ext cx="381000" cy="609600"/>
          </a:xfrm>
          <a:prstGeom prst="roundRect">
            <a:avLst/>
          </a:prstGeom>
          <a:solidFill>
            <a:schemeClr val="accent1">
              <a:alpha val="18000"/>
            </a:schemeClr>
          </a:solidFill>
          <a:ln w="190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6076950" y="3200400"/>
            <a:ext cx="609600" cy="762000"/>
          </a:xfrm>
          <a:prstGeom prst="roundRect">
            <a:avLst/>
          </a:prstGeom>
          <a:solidFill>
            <a:schemeClr val="accent1">
              <a:alpha val="18000"/>
            </a:schemeClr>
          </a:solidFill>
          <a:ln w="190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5657850" y="3200400"/>
            <a:ext cx="381000" cy="762000"/>
          </a:xfrm>
          <a:prstGeom prst="roundRect">
            <a:avLst/>
          </a:prstGeom>
          <a:solidFill>
            <a:schemeClr val="accent1">
              <a:alpha val="18000"/>
            </a:schemeClr>
          </a:solidFill>
          <a:ln w="190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7677150" y="2286000"/>
            <a:ext cx="609600" cy="1676400"/>
          </a:xfrm>
          <a:prstGeom prst="roundRect">
            <a:avLst/>
          </a:prstGeom>
          <a:solidFill>
            <a:schemeClr val="accent1">
              <a:alpha val="18000"/>
            </a:schemeClr>
          </a:solidFill>
          <a:ln w="190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7105650" y="2590800"/>
            <a:ext cx="381000" cy="1371600"/>
          </a:xfrm>
          <a:prstGeom prst="roundRect">
            <a:avLst/>
          </a:prstGeom>
          <a:solidFill>
            <a:schemeClr val="accent1">
              <a:alpha val="18000"/>
            </a:schemeClr>
          </a:solidFill>
          <a:ln w="190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9" name="Group 38"/>
          <p:cNvGrpSpPr/>
          <p:nvPr/>
        </p:nvGrpSpPr>
        <p:grpSpPr>
          <a:xfrm>
            <a:off x="6096000" y="381000"/>
            <a:ext cx="2362200" cy="1896533"/>
            <a:chOff x="4191000" y="2819400"/>
            <a:chExt cx="1981200" cy="1551709"/>
          </a:xfrm>
        </p:grpSpPr>
        <p:pic>
          <p:nvPicPr>
            <p:cNvPr id="24" name="Picture 100" descr="Z:\Publications\ongoing\nikux\MIR\figures\street\MITstreet_0278.jpg"/>
            <p:cNvPicPr>
              <a:picLocks noChangeAspect="1" noChangeArrowheads="1"/>
            </p:cNvPicPr>
            <p:nvPr/>
          </p:nvPicPr>
          <p:blipFill>
            <a:blip r:embed="rId3" cstate="print">
              <a:lum bright="10000" contrast="10000"/>
            </a:blip>
            <a:srcRect l="70588" r="5883" b="76471"/>
            <a:stretch>
              <a:fillRect/>
            </a:stretch>
          </p:blipFill>
          <p:spPr bwMode="auto">
            <a:xfrm>
              <a:off x="4191000" y="3048000"/>
              <a:ext cx="304800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25" name="Picture 100" descr="Z:\Publications\ongoing\nikux\MIR\figures\street\MITstreet_0278.jpg"/>
            <p:cNvPicPr>
              <a:picLocks noChangeAspect="1" noChangeArrowheads="1"/>
            </p:cNvPicPr>
            <p:nvPr/>
          </p:nvPicPr>
          <p:blipFill>
            <a:blip r:embed="rId3" cstate="print">
              <a:lum bright="10000" contrast="10000"/>
            </a:blip>
            <a:srcRect r="76471" b="76471"/>
            <a:stretch>
              <a:fillRect/>
            </a:stretch>
          </p:blipFill>
          <p:spPr bwMode="auto">
            <a:xfrm>
              <a:off x="4572000" y="2819400"/>
              <a:ext cx="304800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26" name="Picture 100" descr="Z:\Publications\ongoing\nikux\MIR\figures\street\MITstreet_0278.jpg"/>
            <p:cNvPicPr>
              <a:picLocks noChangeAspect="1" noChangeArrowheads="1"/>
            </p:cNvPicPr>
            <p:nvPr/>
          </p:nvPicPr>
          <p:blipFill>
            <a:blip r:embed="rId3" cstate="print">
              <a:lum bright="10000" contrast="10000"/>
            </a:blip>
            <a:srcRect t="23529" r="76471" b="52941"/>
            <a:stretch>
              <a:fillRect/>
            </a:stretch>
          </p:blipFill>
          <p:spPr bwMode="auto">
            <a:xfrm>
              <a:off x="4724400" y="3124200"/>
              <a:ext cx="304800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27" name="Picture 100" descr="Z:\Publications\ongoing\nikux\MIR\figures\street\MITstreet_0278.jpg"/>
            <p:cNvPicPr>
              <a:picLocks noChangeAspect="1" noChangeArrowheads="1"/>
            </p:cNvPicPr>
            <p:nvPr/>
          </p:nvPicPr>
          <p:blipFill>
            <a:blip r:embed="rId3" cstate="print">
              <a:lum bright="10000" contrast="10000"/>
            </a:blip>
            <a:srcRect t="47059" r="76471" b="29412"/>
            <a:stretch>
              <a:fillRect/>
            </a:stretch>
          </p:blipFill>
          <p:spPr bwMode="auto">
            <a:xfrm>
              <a:off x="5257800" y="3276600"/>
              <a:ext cx="304800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28" name="Picture 100" descr="Z:\Publications\ongoing\nikux\MIR\figures\street\MITstreet_0278.jpg"/>
            <p:cNvPicPr>
              <a:picLocks noChangeAspect="1" noChangeArrowheads="1"/>
            </p:cNvPicPr>
            <p:nvPr/>
          </p:nvPicPr>
          <p:blipFill>
            <a:blip r:embed="rId3" cstate="print">
              <a:lum bright="10000" contrast="10000"/>
            </a:blip>
            <a:srcRect t="70588" r="76471" b="5882"/>
            <a:stretch>
              <a:fillRect/>
            </a:stretch>
          </p:blipFill>
          <p:spPr bwMode="auto">
            <a:xfrm>
              <a:off x="5181600" y="3581400"/>
              <a:ext cx="304800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29" name="Picture 100" descr="Z:\Publications\ongoing\nikux\MIR\figures\street\MITstreet_0278.jpg"/>
            <p:cNvPicPr>
              <a:picLocks noChangeAspect="1" noChangeArrowheads="1"/>
            </p:cNvPicPr>
            <p:nvPr/>
          </p:nvPicPr>
          <p:blipFill>
            <a:blip r:embed="rId3" cstate="print">
              <a:lum bright="10000" contrast="10000"/>
            </a:blip>
            <a:srcRect l="47059" r="29411" b="76471"/>
            <a:stretch>
              <a:fillRect/>
            </a:stretch>
          </p:blipFill>
          <p:spPr bwMode="auto">
            <a:xfrm>
              <a:off x="4800600" y="3733800"/>
              <a:ext cx="304800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30" name="Picture 100" descr="Z:\Publications\ongoing\nikux\MIR\figures\street\MITstreet_0278.jpg"/>
            <p:cNvPicPr>
              <a:picLocks noChangeAspect="1" noChangeArrowheads="1"/>
            </p:cNvPicPr>
            <p:nvPr/>
          </p:nvPicPr>
          <p:blipFill>
            <a:blip r:embed="rId3" cstate="print">
              <a:lum bright="10000" contrast="10000"/>
            </a:blip>
            <a:srcRect l="23529" r="52941" b="76471"/>
            <a:stretch>
              <a:fillRect/>
            </a:stretch>
          </p:blipFill>
          <p:spPr bwMode="auto">
            <a:xfrm>
              <a:off x="5181600" y="2819400"/>
              <a:ext cx="304800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31" name="Picture 100" descr="Z:\Publications\ongoing\nikux\MIR\figures\street\MITstreet_0278.jpg"/>
            <p:cNvPicPr>
              <a:picLocks noChangeAspect="1" noChangeArrowheads="1"/>
            </p:cNvPicPr>
            <p:nvPr/>
          </p:nvPicPr>
          <p:blipFill>
            <a:blip r:embed="rId3" cstate="print">
              <a:lum bright="10000" contrast="10000"/>
            </a:blip>
            <a:srcRect l="23529" t="23529" r="52941" b="52941"/>
            <a:stretch>
              <a:fillRect/>
            </a:stretch>
          </p:blipFill>
          <p:spPr bwMode="auto">
            <a:xfrm>
              <a:off x="5486400" y="2895600"/>
              <a:ext cx="304800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32" name="Picture 100" descr="Z:\Publications\ongoing\nikux\MIR\figures\street\MITstreet_0278.jpg"/>
            <p:cNvPicPr>
              <a:picLocks noChangeAspect="1" noChangeArrowheads="1"/>
            </p:cNvPicPr>
            <p:nvPr/>
          </p:nvPicPr>
          <p:blipFill>
            <a:blip r:embed="rId3" cstate="print">
              <a:lum bright="10000" contrast="10000"/>
            </a:blip>
            <a:srcRect l="23529" t="47059" r="52941" b="29412"/>
            <a:stretch>
              <a:fillRect/>
            </a:stretch>
          </p:blipFill>
          <p:spPr bwMode="auto">
            <a:xfrm>
              <a:off x="5410200" y="3886200"/>
              <a:ext cx="304800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33" name="Picture 100" descr="Z:\Publications\ongoing\nikux\MIR\figures\street\MITstreet_0278.jpg"/>
            <p:cNvPicPr>
              <a:picLocks noChangeAspect="1" noChangeArrowheads="1"/>
            </p:cNvPicPr>
            <p:nvPr/>
          </p:nvPicPr>
          <p:blipFill>
            <a:blip r:embed="rId3" cstate="print">
              <a:lum bright="10000" contrast="10000"/>
            </a:blip>
            <a:srcRect l="23529" t="70588" r="52941" b="5882"/>
            <a:stretch>
              <a:fillRect/>
            </a:stretch>
          </p:blipFill>
          <p:spPr bwMode="auto">
            <a:xfrm>
              <a:off x="4766187" y="4066309"/>
              <a:ext cx="304800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34" name="Picture 100" descr="Z:\Publications\ongoing\nikux\MIR\figures\street\MITstreet_0278.jpg"/>
            <p:cNvPicPr>
              <a:picLocks noChangeAspect="1" noChangeArrowheads="1"/>
            </p:cNvPicPr>
            <p:nvPr/>
          </p:nvPicPr>
          <p:blipFill>
            <a:blip r:embed="rId3" cstate="print">
              <a:lum bright="10000" contrast="10000"/>
            </a:blip>
            <a:srcRect l="47059" t="23529" r="29411" b="52941"/>
            <a:stretch>
              <a:fillRect/>
            </a:stretch>
          </p:blipFill>
          <p:spPr bwMode="auto">
            <a:xfrm>
              <a:off x="5791200" y="3200400"/>
              <a:ext cx="304800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35" name="Picture 100" descr="Z:\Publications\ongoing\nikux\MIR\figures\street\MITstreet_0278.jpg"/>
            <p:cNvPicPr>
              <a:picLocks noChangeAspect="1" noChangeArrowheads="1"/>
            </p:cNvPicPr>
            <p:nvPr/>
          </p:nvPicPr>
          <p:blipFill>
            <a:blip r:embed="rId3" cstate="print">
              <a:lum bright="10000" contrast="10000"/>
            </a:blip>
            <a:srcRect l="47059" t="47059" r="29411" b="29412"/>
            <a:stretch>
              <a:fillRect/>
            </a:stretch>
          </p:blipFill>
          <p:spPr bwMode="auto">
            <a:xfrm>
              <a:off x="5562600" y="3505200"/>
              <a:ext cx="304800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36" name="Picture 100" descr="Z:\Publications\ongoing\nikux\MIR\figures\street\MITstreet_0278.jpg"/>
            <p:cNvPicPr>
              <a:picLocks noChangeAspect="1" noChangeArrowheads="1"/>
            </p:cNvPicPr>
            <p:nvPr/>
          </p:nvPicPr>
          <p:blipFill>
            <a:blip r:embed="rId3" cstate="print">
              <a:lum bright="10000" contrast="10000"/>
            </a:blip>
            <a:srcRect l="47059" t="70588" r="29411" b="5882"/>
            <a:stretch>
              <a:fillRect/>
            </a:stretch>
          </p:blipFill>
          <p:spPr bwMode="auto">
            <a:xfrm>
              <a:off x="5867400" y="3733800"/>
              <a:ext cx="304800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37" name="Picture 100" descr="Z:\Publications\ongoing\nikux\MIR\figures\street\MITstreet_0278.jpg"/>
            <p:cNvPicPr>
              <a:picLocks noChangeAspect="1" noChangeArrowheads="1"/>
            </p:cNvPicPr>
            <p:nvPr/>
          </p:nvPicPr>
          <p:blipFill>
            <a:blip r:embed="rId3" cstate="print">
              <a:lum bright="10000" contrast="10000"/>
            </a:blip>
            <a:srcRect l="70588" t="23529" r="5883" b="52941"/>
            <a:stretch>
              <a:fillRect/>
            </a:stretch>
          </p:blipFill>
          <p:spPr bwMode="auto">
            <a:xfrm>
              <a:off x="4830097" y="3442855"/>
              <a:ext cx="304800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38" name="Picture 100" descr="Z:\Publications\ongoing\nikux\MIR\figures\street\MITstreet_0278.jpg"/>
            <p:cNvPicPr>
              <a:picLocks noChangeAspect="1" noChangeArrowheads="1"/>
            </p:cNvPicPr>
            <p:nvPr/>
          </p:nvPicPr>
          <p:blipFill>
            <a:blip r:embed="rId3" cstate="print">
              <a:lum bright="10000" contrast="10000"/>
            </a:blip>
            <a:srcRect l="70588" t="47059" r="5883" b="29412"/>
            <a:stretch>
              <a:fillRect/>
            </a:stretch>
          </p:blipFill>
          <p:spPr bwMode="auto">
            <a:xfrm>
              <a:off x="4267200" y="3505200"/>
              <a:ext cx="304800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39" name="Picture 100" descr="Z:\Publications\ongoing\nikux\MIR\figures\street\MITstreet_0278.jpg"/>
            <p:cNvPicPr>
              <a:picLocks noChangeAspect="1" noChangeArrowheads="1"/>
            </p:cNvPicPr>
            <p:nvPr/>
          </p:nvPicPr>
          <p:blipFill>
            <a:blip r:embed="rId3" cstate="print">
              <a:lum bright="10000" contrast="10000"/>
            </a:blip>
            <a:srcRect l="70588" t="70588" r="5883" b="5882"/>
            <a:stretch>
              <a:fillRect/>
            </a:stretch>
          </p:blipFill>
          <p:spPr bwMode="auto">
            <a:xfrm>
              <a:off x="4419600" y="3810000"/>
              <a:ext cx="304800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uiExpand="1" build="p"/>
      <p:bldP spid="13" grpId="0" uiExpand="1" animBg="1"/>
      <p:bldP spid="13" grpId="1" uiExpand="1" animBg="1"/>
      <p:bldP spid="15" grpId="0" uiExpand="1" animBg="1"/>
      <p:bldP spid="15" grpId="1" uiExpand="1" animBg="1"/>
      <p:bldP spid="17" grpId="0" uiExpand="1" animBg="1"/>
      <p:bldP spid="17" grpId="1" uiExpand="1" animBg="1"/>
      <p:bldP spid="20" grpId="0" uiExpand="1" animBg="1"/>
      <p:bldP spid="20" grpId="1" uiExpand="1" animBg="1"/>
      <p:bldP spid="21" grpId="0" uiExpand="1" animBg="1"/>
      <p:bldP spid="21" grpId="1" uiExpand="1" animBg="1"/>
      <p:bldP spid="22" grpId="0" uiExpand="1" animBg="1"/>
      <p:bldP spid="22" grpId="1" uiExpan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Second Semantic Level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Introduce a </a:t>
            </a:r>
            <a:r>
              <a:rPr lang="en-US" dirty="0" smtClean="0">
                <a:solidFill>
                  <a:srgbClr val="990000"/>
                </a:solidFill>
              </a:rPr>
              <a:t>second level </a:t>
            </a:r>
            <a:r>
              <a:rPr lang="en-US" dirty="0" smtClean="0"/>
              <a:t>of </a:t>
            </a:r>
            <a:r>
              <a:rPr lang="en-US" dirty="0" smtClean="0">
                <a:solidFill>
                  <a:srgbClr val="990000"/>
                </a:solidFill>
              </a:rPr>
              <a:t>semantic representation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990000"/>
                </a:solidFill>
              </a:rPr>
              <a:t>Model</a:t>
            </a:r>
            <a:r>
              <a:rPr lang="en-US" dirty="0" smtClean="0"/>
              <a:t> the concepts on the </a:t>
            </a:r>
            <a:r>
              <a:rPr lang="en-US" dirty="0" smtClean="0">
                <a:solidFill>
                  <a:srgbClr val="990000"/>
                </a:solidFill>
              </a:rPr>
              <a:t>semantic space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Such that,</a:t>
            </a:r>
          </a:p>
          <a:p>
            <a:pPr lvl="1"/>
            <a:r>
              <a:rPr lang="en-US" dirty="0" smtClean="0"/>
              <a:t>It </a:t>
            </a:r>
            <a:r>
              <a:rPr lang="en-US" dirty="0" smtClean="0">
                <a:solidFill>
                  <a:srgbClr val="990000"/>
                </a:solidFill>
              </a:rPr>
              <a:t>promotes contextual </a:t>
            </a:r>
            <a:r>
              <a:rPr lang="en-US" dirty="0" smtClean="0"/>
              <a:t>co-occurrences</a:t>
            </a:r>
          </a:p>
          <a:p>
            <a:pPr lvl="1"/>
            <a:r>
              <a:rPr lang="en-US" dirty="0" smtClean="0"/>
              <a:t>And, </a:t>
            </a:r>
            <a:r>
              <a:rPr lang="en-US" dirty="0" smtClean="0">
                <a:solidFill>
                  <a:srgbClr val="990000"/>
                </a:solidFill>
              </a:rPr>
              <a:t>demotes ambiguity </a:t>
            </a:r>
            <a:r>
              <a:rPr lang="en-US" dirty="0" smtClean="0"/>
              <a:t>co-occurrences 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F00A7D-EED9-415A-BBAE-CC95195CB6AF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16" name="Picture 917" descr="mountain5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3505200" y="2667000"/>
            <a:ext cx="1516240" cy="99004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7" name="Picture 919" descr="mountain3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4876800" y="3048000"/>
            <a:ext cx="1516243" cy="99004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8" name="Picture 918" descr="mountain1"/>
          <p:cNvPicPr>
            <a:picLocks noChangeAspect="1" noChangeArrowheads="1"/>
          </p:cNvPicPr>
          <p:nvPr/>
        </p:nvPicPr>
        <p:blipFill>
          <a:blip r:embed="rId4" cstate="print">
            <a:lum/>
          </a:blip>
          <a:srcRect/>
          <a:stretch>
            <a:fillRect/>
          </a:stretch>
        </p:blipFill>
        <p:spPr bwMode="auto">
          <a:xfrm>
            <a:off x="2590800" y="3505200"/>
            <a:ext cx="1518293" cy="99210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9" name="Picture 176" descr="mountain5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4038600" y="4038600"/>
            <a:ext cx="1405514" cy="10140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grpSp>
        <p:nvGrpSpPr>
          <p:cNvPr id="94" name="Group 93"/>
          <p:cNvGrpSpPr/>
          <p:nvPr/>
        </p:nvGrpSpPr>
        <p:grpSpPr>
          <a:xfrm>
            <a:off x="2819400" y="2743200"/>
            <a:ext cx="3429000" cy="2172976"/>
            <a:chOff x="2819400" y="3771758"/>
            <a:chExt cx="3429000" cy="2172976"/>
          </a:xfrm>
        </p:grpSpPr>
        <p:pic>
          <p:nvPicPr>
            <p:cNvPr id="90" name="Picture 4" descr="Z:\Publications\ongoing\nikux\MIR-Accepted\figures\Stree_QUals\vcm_MITstreet_0019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76800" y="4228958"/>
              <a:ext cx="1371600" cy="1029976"/>
            </a:xfrm>
            <a:prstGeom prst="rect">
              <a:avLst/>
            </a:prstGeom>
            <a:noFill/>
          </p:spPr>
        </p:pic>
        <p:pic>
          <p:nvPicPr>
            <p:cNvPr id="91" name="Picture 5" descr="Z:\Publications\ongoing\nikux\MIR-Accepted\figures\Stree_QUals\vcm_MITstreet_0024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886200" y="4914758"/>
              <a:ext cx="1371600" cy="1029976"/>
            </a:xfrm>
            <a:prstGeom prst="rect">
              <a:avLst/>
            </a:prstGeom>
            <a:noFill/>
          </p:spPr>
        </p:pic>
        <p:pic>
          <p:nvPicPr>
            <p:cNvPr id="92" name="Picture 6" descr="Z:\Publications\ongoing\nikux\MIR-Accepted\figures\Stree_QUals\vcm_MITstreet_0257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819400" y="4533758"/>
              <a:ext cx="1371600" cy="1029976"/>
            </a:xfrm>
            <a:prstGeom prst="rect">
              <a:avLst/>
            </a:prstGeom>
            <a:noFill/>
          </p:spPr>
        </p:pic>
        <p:pic>
          <p:nvPicPr>
            <p:cNvPr id="93" name="Picture 7" descr="Z:\Publications\ongoing\nikux\MIR-Accepted\figures\Stree_QUals\vcm_MITstreet_0278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581400" y="3771758"/>
              <a:ext cx="1371600" cy="1029976"/>
            </a:xfrm>
            <a:prstGeom prst="rect">
              <a:avLst/>
            </a:prstGeom>
            <a:noFill/>
          </p:spPr>
        </p:pic>
      </p:grpSp>
      <p:sp>
        <p:nvSpPr>
          <p:cNvPr id="89" name="Rounded Rectangle 88"/>
          <p:cNvSpPr/>
          <p:nvPr/>
        </p:nvSpPr>
        <p:spPr bwMode="auto">
          <a:xfrm>
            <a:off x="2133600" y="2667000"/>
            <a:ext cx="4648200" cy="2590800"/>
          </a:xfrm>
          <a:prstGeom prst="roundRect">
            <a:avLst>
              <a:gd name="adj" fmla="val 50000"/>
            </a:avLst>
          </a:prstGeom>
          <a:solidFill>
            <a:schemeClr val="bg1">
              <a:alpha val="64000"/>
            </a:schemeClr>
          </a:solidFill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indent="6350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i="0" dirty="0" smtClean="0"/>
          </a:p>
          <a:p>
            <a:pPr marR="0" indent="6350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8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Mountains </a:t>
            </a:r>
            <a:endParaRPr kumimoji="0" lang="en-US" sz="44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8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2"/>
          <p:cNvSpPr>
            <a:spLocks noChangeArrowheads="1"/>
          </p:cNvSpPr>
          <p:nvPr/>
        </p:nvSpPr>
        <p:spPr bwMode="auto">
          <a:xfrm>
            <a:off x="1905000" y="2162628"/>
            <a:ext cx="5334000" cy="1447800"/>
          </a:xfrm>
          <a:prstGeom prst="rect">
            <a:avLst/>
          </a:prstGeom>
          <a:solidFill>
            <a:srgbClr val="E4E4E4"/>
          </a:solidFill>
          <a:ln w="19050">
            <a:solidFill>
              <a:srgbClr val="800000"/>
            </a:solidFill>
            <a:prstDash val="lg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105400"/>
          </a:xfrm>
        </p:spPr>
        <p:txBody>
          <a:bodyPr/>
          <a:lstStyle/>
          <a:p>
            <a:r>
              <a:rPr lang="en-US" dirty="0" smtClean="0"/>
              <a:t>SMN’s lie on a </a:t>
            </a:r>
            <a:r>
              <a:rPr lang="en-US" dirty="0" smtClean="0">
                <a:solidFill>
                  <a:srgbClr val="990000"/>
                </a:solidFill>
              </a:rPr>
              <a:t>probabilistic space</a:t>
            </a:r>
          </a:p>
          <a:p>
            <a:r>
              <a:rPr lang="en-US" dirty="0" smtClean="0"/>
              <a:t>Model concepts as </a:t>
            </a:r>
            <a:r>
              <a:rPr lang="en-US" dirty="0" smtClean="0">
                <a:solidFill>
                  <a:srgbClr val="990000"/>
                </a:solidFill>
              </a:rPr>
              <a:t>Mixture of Dirichlet Distributions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Contextual Class Modeling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88C6E73-AA6B-460F-89BB-F2ED49019A8D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84" name="Line 193"/>
          <p:cNvSpPr>
            <a:spLocks noChangeShapeType="1"/>
          </p:cNvSpPr>
          <p:nvPr/>
        </p:nvSpPr>
        <p:spPr bwMode="auto">
          <a:xfrm>
            <a:off x="2955925" y="5351270"/>
            <a:ext cx="1493838" cy="3174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5" name="Line 194"/>
          <p:cNvSpPr>
            <a:spLocks noChangeShapeType="1"/>
          </p:cNvSpPr>
          <p:nvPr/>
        </p:nvSpPr>
        <p:spPr bwMode="auto">
          <a:xfrm flipH="1">
            <a:off x="2187575" y="5351270"/>
            <a:ext cx="768350" cy="753932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6" name="Line 195"/>
          <p:cNvSpPr>
            <a:spLocks noChangeShapeType="1"/>
          </p:cNvSpPr>
          <p:nvPr/>
        </p:nvSpPr>
        <p:spPr bwMode="auto">
          <a:xfrm flipH="1" flipV="1">
            <a:off x="2941638" y="3971970"/>
            <a:ext cx="14287" cy="1379299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7" name="Text Box 198"/>
          <p:cNvSpPr txBox="1">
            <a:spLocks noChangeArrowheads="1"/>
          </p:cNvSpPr>
          <p:nvPr/>
        </p:nvSpPr>
        <p:spPr bwMode="auto">
          <a:xfrm>
            <a:off x="2089150" y="4733839"/>
            <a:ext cx="501650" cy="36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88" name="Freeform 203"/>
          <p:cNvSpPr>
            <a:spLocks/>
          </p:cNvSpPr>
          <p:nvPr/>
        </p:nvSpPr>
        <p:spPr bwMode="auto">
          <a:xfrm>
            <a:off x="2438400" y="4429091"/>
            <a:ext cx="1676399" cy="1447550"/>
          </a:xfrm>
          <a:custGeom>
            <a:avLst/>
            <a:gdLst>
              <a:gd name="T0" fmla="*/ 2147483647 w 960"/>
              <a:gd name="T1" fmla="*/ 0 h 912"/>
              <a:gd name="T2" fmla="*/ 0 w 960"/>
              <a:gd name="T3" fmla="*/ 2147483647 h 912"/>
              <a:gd name="T4" fmla="*/ 2147483647 w 960"/>
              <a:gd name="T5" fmla="*/ 2147483647 h 912"/>
              <a:gd name="T6" fmla="*/ 2147483647 w 960"/>
              <a:gd name="T7" fmla="*/ 0 h 912"/>
              <a:gd name="T8" fmla="*/ 0 60000 65536"/>
              <a:gd name="T9" fmla="*/ 0 60000 65536"/>
              <a:gd name="T10" fmla="*/ 0 60000 65536"/>
              <a:gd name="T11" fmla="*/ 0 60000 65536"/>
              <a:gd name="T12" fmla="*/ 0 w 960"/>
              <a:gd name="T13" fmla="*/ 0 h 912"/>
              <a:gd name="T14" fmla="*/ 960 w 960"/>
              <a:gd name="T15" fmla="*/ 912 h 9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0" h="912">
                <a:moveTo>
                  <a:pt x="288" y="0"/>
                </a:moveTo>
                <a:lnTo>
                  <a:pt x="0" y="912"/>
                </a:lnTo>
                <a:lnTo>
                  <a:pt x="960" y="576"/>
                </a:lnTo>
                <a:lnTo>
                  <a:pt x="288" y="0"/>
                </a:lnTo>
                <a:close/>
              </a:path>
            </a:pathLst>
          </a:custGeom>
          <a:solidFill>
            <a:srgbClr val="99CCFF">
              <a:alpha val="5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" name="Text Box 204"/>
          <p:cNvSpPr txBox="1">
            <a:spLocks noChangeArrowheads="1"/>
          </p:cNvSpPr>
          <p:nvPr/>
        </p:nvSpPr>
        <p:spPr bwMode="auto">
          <a:xfrm>
            <a:off x="3109913" y="5038586"/>
            <a:ext cx="334962" cy="36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800000"/>
                </a:solidFill>
              </a:rPr>
              <a:t>x</a:t>
            </a:r>
          </a:p>
        </p:txBody>
      </p:sp>
      <p:sp>
        <p:nvSpPr>
          <p:cNvPr id="90" name="Text Box 205"/>
          <p:cNvSpPr txBox="1">
            <a:spLocks noChangeArrowheads="1"/>
          </p:cNvSpPr>
          <p:nvPr/>
        </p:nvSpPr>
        <p:spPr bwMode="auto">
          <a:xfrm>
            <a:off x="2522538" y="3743410"/>
            <a:ext cx="838200" cy="24443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 b="1">
                <a:solidFill>
                  <a:srgbClr val="990000"/>
                </a:solidFill>
                <a:ea typeface="宋体" pitchFamily="2" charset="-122"/>
              </a:rPr>
              <a:t>Concept 1</a:t>
            </a:r>
          </a:p>
        </p:txBody>
      </p:sp>
      <p:sp>
        <p:nvSpPr>
          <p:cNvPr id="91" name="Text Box 206"/>
          <p:cNvSpPr txBox="1">
            <a:spLocks noChangeArrowheads="1"/>
          </p:cNvSpPr>
          <p:nvPr/>
        </p:nvSpPr>
        <p:spPr bwMode="auto">
          <a:xfrm>
            <a:off x="1682751" y="5708395"/>
            <a:ext cx="838200" cy="40003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 b="1">
                <a:solidFill>
                  <a:srgbClr val="990000"/>
                </a:solidFill>
                <a:ea typeface="宋体" pitchFamily="2" charset="-122"/>
              </a:rPr>
              <a:t>Concept </a:t>
            </a:r>
          </a:p>
          <a:p>
            <a:pPr algn="ctr"/>
            <a:r>
              <a:rPr lang="en-US" sz="1000" b="1">
                <a:solidFill>
                  <a:srgbClr val="990000"/>
                </a:solidFill>
                <a:ea typeface="宋体" pitchFamily="2" charset="-122"/>
              </a:rPr>
              <a:t>2</a:t>
            </a:r>
          </a:p>
        </p:txBody>
      </p:sp>
      <p:sp>
        <p:nvSpPr>
          <p:cNvPr id="92" name="Text Box 207"/>
          <p:cNvSpPr txBox="1">
            <a:spLocks noChangeArrowheads="1"/>
          </p:cNvSpPr>
          <p:nvPr/>
        </p:nvSpPr>
        <p:spPr bwMode="auto">
          <a:xfrm>
            <a:off x="3657600" y="5410200"/>
            <a:ext cx="838200" cy="24443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 b="1" dirty="0">
                <a:solidFill>
                  <a:srgbClr val="990000"/>
                </a:solidFill>
                <a:ea typeface="宋体" pitchFamily="2" charset="-122"/>
              </a:rPr>
              <a:t>Concept L</a:t>
            </a:r>
          </a:p>
        </p:txBody>
      </p:sp>
      <p:sp>
        <p:nvSpPr>
          <p:cNvPr id="93" name="Text Box 225"/>
          <p:cNvSpPr txBox="1">
            <a:spLocks noChangeArrowheads="1"/>
          </p:cNvSpPr>
          <p:nvPr/>
        </p:nvSpPr>
        <p:spPr bwMode="auto">
          <a:xfrm>
            <a:off x="2514600" y="5800454"/>
            <a:ext cx="1843087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rgbClr val="990000"/>
                </a:solidFill>
                <a:ea typeface="宋体" pitchFamily="2" charset="-122"/>
              </a:rPr>
              <a:t>Semantic Space</a:t>
            </a:r>
            <a:endParaRPr lang="en-US" sz="1400" b="1" dirty="0">
              <a:solidFill>
                <a:srgbClr val="990000"/>
              </a:solidFill>
              <a:ea typeface="宋体" pitchFamily="2" charset="-122"/>
            </a:endParaRPr>
          </a:p>
        </p:txBody>
      </p:sp>
      <p:sp>
        <p:nvSpPr>
          <p:cNvPr id="95" name="Text Box 1162"/>
          <p:cNvSpPr txBox="1">
            <a:spLocks noChangeArrowheads="1"/>
          </p:cNvSpPr>
          <p:nvPr/>
        </p:nvSpPr>
        <p:spPr bwMode="auto">
          <a:xfrm>
            <a:off x="228600" y="5876313"/>
            <a:ext cx="2141537" cy="67710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182880" tIns="91440" rIns="182880" bIns="91440">
            <a:spAutoFit/>
          </a:bodyPr>
          <a:lstStyle/>
          <a:p>
            <a:pPr algn="ctr"/>
            <a:r>
              <a:rPr lang="en-US" sz="1600" dirty="0" smtClean="0">
                <a:solidFill>
                  <a:srgbClr val="990000"/>
                </a:solidFill>
                <a:ea typeface="宋体" pitchFamily="2" charset="-122"/>
              </a:rPr>
              <a:t>Images  from a concept </a:t>
            </a:r>
            <a:endParaRPr lang="en-US" sz="1600" dirty="0">
              <a:solidFill>
                <a:srgbClr val="990000"/>
              </a:solidFill>
              <a:ea typeface="宋体" pitchFamily="2" charset="-122"/>
            </a:endParaRPr>
          </a:p>
        </p:txBody>
      </p:sp>
      <p:cxnSp>
        <p:nvCxnSpPr>
          <p:cNvPr id="96" name="Curved Connector 632"/>
          <p:cNvCxnSpPr>
            <a:cxnSpLocks noChangeShapeType="1"/>
            <a:endCxn id="89" idx="0"/>
          </p:cNvCxnSpPr>
          <p:nvPr/>
        </p:nvCxnSpPr>
        <p:spPr bwMode="auto">
          <a:xfrm>
            <a:off x="2181218" y="4212398"/>
            <a:ext cx="1096176" cy="826188"/>
          </a:xfrm>
          <a:prstGeom prst="curved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97" name="Text Box 204"/>
          <p:cNvSpPr txBox="1">
            <a:spLocks noChangeArrowheads="1"/>
          </p:cNvSpPr>
          <p:nvPr/>
        </p:nvSpPr>
        <p:spPr bwMode="auto">
          <a:xfrm>
            <a:off x="2971800" y="5114773"/>
            <a:ext cx="334962" cy="36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800000"/>
                </a:solidFill>
              </a:rPr>
              <a:t>x</a:t>
            </a:r>
          </a:p>
        </p:txBody>
      </p:sp>
      <p:sp>
        <p:nvSpPr>
          <p:cNvPr id="98" name="Text Box 204"/>
          <p:cNvSpPr txBox="1">
            <a:spLocks noChangeArrowheads="1"/>
          </p:cNvSpPr>
          <p:nvPr/>
        </p:nvSpPr>
        <p:spPr bwMode="auto">
          <a:xfrm>
            <a:off x="2819400" y="5190960"/>
            <a:ext cx="334962" cy="36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800000"/>
                </a:solidFill>
              </a:rPr>
              <a:t>x</a:t>
            </a:r>
          </a:p>
        </p:txBody>
      </p:sp>
      <p:sp>
        <p:nvSpPr>
          <p:cNvPr id="99" name="Text Box 204"/>
          <p:cNvSpPr txBox="1">
            <a:spLocks noChangeArrowheads="1"/>
          </p:cNvSpPr>
          <p:nvPr/>
        </p:nvSpPr>
        <p:spPr bwMode="auto">
          <a:xfrm>
            <a:off x="3048000" y="5267146"/>
            <a:ext cx="334962" cy="36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800000"/>
                </a:solidFill>
              </a:rPr>
              <a:t>x</a:t>
            </a:r>
          </a:p>
        </p:txBody>
      </p:sp>
      <p:sp>
        <p:nvSpPr>
          <p:cNvPr id="100" name="Text Box 204"/>
          <p:cNvSpPr txBox="1">
            <a:spLocks noChangeArrowheads="1"/>
          </p:cNvSpPr>
          <p:nvPr/>
        </p:nvSpPr>
        <p:spPr bwMode="auto">
          <a:xfrm>
            <a:off x="3276600" y="5267146"/>
            <a:ext cx="334962" cy="36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800000"/>
                </a:solidFill>
              </a:rPr>
              <a:t>x</a:t>
            </a:r>
          </a:p>
        </p:txBody>
      </p:sp>
      <p:sp>
        <p:nvSpPr>
          <p:cNvPr id="101" name="Text Box 204"/>
          <p:cNvSpPr txBox="1">
            <a:spLocks noChangeArrowheads="1"/>
          </p:cNvSpPr>
          <p:nvPr/>
        </p:nvSpPr>
        <p:spPr bwMode="auto">
          <a:xfrm>
            <a:off x="2895600" y="5343333"/>
            <a:ext cx="334962" cy="36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800000"/>
                </a:solidFill>
              </a:rPr>
              <a:t>x</a:t>
            </a:r>
          </a:p>
        </p:txBody>
      </p:sp>
      <p:sp>
        <p:nvSpPr>
          <p:cNvPr id="102" name="Text Box 204"/>
          <p:cNvSpPr txBox="1">
            <a:spLocks noChangeArrowheads="1"/>
          </p:cNvSpPr>
          <p:nvPr/>
        </p:nvSpPr>
        <p:spPr bwMode="auto">
          <a:xfrm>
            <a:off x="2743200" y="5419520"/>
            <a:ext cx="334962" cy="36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800000"/>
                </a:solidFill>
              </a:rPr>
              <a:t>x</a:t>
            </a:r>
          </a:p>
        </p:txBody>
      </p:sp>
      <p:cxnSp>
        <p:nvCxnSpPr>
          <p:cNvPr id="103" name="Curved Connector 641"/>
          <p:cNvCxnSpPr>
            <a:cxnSpLocks noChangeShapeType="1"/>
            <a:endCxn id="98" idx="1"/>
          </p:cNvCxnSpPr>
          <p:nvPr/>
        </p:nvCxnSpPr>
        <p:spPr bwMode="auto">
          <a:xfrm>
            <a:off x="1989137" y="4691782"/>
            <a:ext cx="830263" cy="682502"/>
          </a:xfrm>
          <a:prstGeom prst="curved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04" name="Curved Connector 644"/>
          <p:cNvCxnSpPr>
            <a:cxnSpLocks noChangeShapeType="1"/>
            <a:endCxn id="102" idx="1"/>
          </p:cNvCxnSpPr>
          <p:nvPr/>
        </p:nvCxnSpPr>
        <p:spPr bwMode="auto">
          <a:xfrm>
            <a:off x="1760538" y="5527370"/>
            <a:ext cx="982663" cy="75475"/>
          </a:xfrm>
          <a:prstGeom prst="curved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05" name="AutoShape 989"/>
          <p:cNvSpPr>
            <a:spLocks noChangeArrowheads="1"/>
          </p:cNvSpPr>
          <p:nvPr/>
        </p:nvSpPr>
        <p:spPr bwMode="auto">
          <a:xfrm>
            <a:off x="4800600" y="5334000"/>
            <a:ext cx="1066800" cy="143074"/>
          </a:xfrm>
          <a:prstGeom prst="rightArrow">
            <a:avLst>
              <a:gd name="adj1" fmla="val 50000"/>
              <a:gd name="adj2" fmla="val 4374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106" name="Text Box 997"/>
          <p:cNvSpPr txBox="1">
            <a:spLocks noChangeArrowheads="1"/>
          </p:cNvSpPr>
          <p:nvPr/>
        </p:nvSpPr>
        <p:spPr bwMode="auto">
          <a:xfrm>
            <a:off x="6792184" y="3752169"/>
            <a:ext cx="1666016" cy="67699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182880" tIns="91440" rIns="182880" bIns="91440">
            <a:spAutoFit/>
          </a:bodyPr>
          <a:lstStyle/>
          <a:p>
            <a:pPr algn="ctr"/>
            <a:r>
              <a:rPr lang="en-US" sz="1600" dirty="0">
                <a:solidFill>
                  <a:srgbClr val="990000"/>
                </a:solidFill>
                <a:ea typeface="宋体" pitchFamily="2" charset="-122"/>
              </a:rPr>
              <a:t>Dirichlet Mixture Model</a:t>
            </a:r>
          </a:p>
        </p:txBody>
      </p:sp>
      <p:sp>
        <p:nvSpPr>
          <p:cNvPr id="107" name="Text Box 1163"/>
          <p:cNvSpPr txBox="1">
            <a:spLocks noChangeArrowheads="1"/>
          </p:cNvSpPr>
          <p:nvPr/>
        </p:nvSpPr>
        <p:spPr bwMode="auto">
          <a:xfrm>
            <a:off x="6164262" y="5800136"/>
            <a:ext cx="2133600" cy="61555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182880" tIns="91440" rIns="182880" bIns="91440">
            <a:spAutoFit/>
          </a:bodyPr>
          <a:lstStyle/>
          <a:p>
            <a:pPr algn="ctr"/>
            <a:r>
              <a:rPr lang="en-US" sz="1400" dirty="0" smtClean="0">
                <a:solidFill>
                  <a:srgbClr val="990000"/>
                </a:solidFill>
                <a:ea typeface="宋体" pitchFamily="2" charset="-122"/>
              </a:rPr>
              <a:t>Contextua</a:t>
            </a:r>
            <a:r>
              <a:rPr lang="en-US" sz="1400" dirty="0">
                <a:solidFill>
                  <a:srgbClr val="990000"/>
                </a:solidFill>
                <a:ea typeface="宋体" pitchFamily="2" charset="-122"/>
              </a:rPr>
              <a:t>l</a:t>
            </a:r>
            <a:r>
              <a:rPr lang="en-US" sz="1400" dirty="0" smtClean="0">
                <a:solidFill>
                  <a:srgbClr val="990000"/>
                </a:solidFill>
                <a:ea typeface="宋体" pitchFamily="2" charset="-122"/>
              </a:rPr>
              <a:t> concept model</a:t>
            </a:r>
            <a:endParaRPr lang="en-US" sz="1400" dirty="0">
              <a:solidFill>
                <a:srgbClr val="990000"/>
              </a:solidFill>
              <a:ea typeface="宋体" pitchFamily="2" charset="-122"/>
            </a:endParaRPr>
          </a:p>
        </p:txBody>
      </p:sp>
      <p:sp>
        <p:nvSpPr>
          <p:cNvPr id="108" name="Line 193"/>
          <p:cNvSpPr>
            <a:spLocks noChangeShapeType="1"/>
          </p:cNvSpPr>
          <p:nvPr/>
        </p:nvSpPr>
        <p:spPr bwMode="auto">
          <a:xfrm>
            <a:off x="6932611" y="5330637"/>
            <a:ext cx="1493838" cy="3174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9" name="Line 194"/>
          <p:cNvSpPr>
            <a:spLocks noChangeShapeType="1"/>
          </p:cNvSpPr>
          <p:nvPr/>
        </p:nvSpPr>
        <p:spPr bwMode="auto">
          <a:xfrm flipH="1">
            <a:off x="6164262" y="5330637"/>
            <a:ext cx="768350" cy="753932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0" name="Line 195"/>
          <p:cNvSpPr>
            <a:spLocks noChangeShapeType="1"/>
          </p:cNvSpPr>
          <p:nvPr/>
        </p:nvSpPr>
        <p:spPr bwMode="auto">
          <a:xfrm flipH="1" flipV="1">
            <a:off x="6918324" y="3951337"/>
            <a:ext cx="14287" cy="1379299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1" name="Text Box 198"/>
          <p:cNvSpPr txBox="1">
            <a:spLocks noChangeArrowheads="1"/>
          </p:cNvSpPr>
          <p:nvPr/>
        </p:nvSpPr>
        <p:spPr bwMode="auto">
          <a:xfrm>
            <a:off x="6097587" y="4810025"/>
            <a:ext cx="501650" cy="36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12" name="Freeform 203"/>
          <p:cNvSpPr>
            <a:spLocks/>
          </p:cNvSpPr>
          <p:nvPr/>
        </p:nvSpPr>
        <p:spPr bwMode="auto">
          <a:xfrm>
            <a:off x="6415087" y="4408458"/>
            <a:ext cx="1676399" cy="1447550"/>
          </a:xfrm>
          <a:custGeom>
            <a:avLst/>
            <a:gdLst>
              <a:gd name="T0" fmla="*/ 2147483647 w 960"/>
              <a:gd name="T1" fmla="*/ 0 h 912"/>
              <a:gd name="T2" fmla="*/ 0 w 960"/>
              <a:gd name="T3" fmla="*/ 2147483647 h 912"/>
              <a:gd name="T4" fmla="*/ 2147483647 w 960"/>
              <a:gd name="T5" fmla="*/ 2147483647 h 912"/>
              <a:gd name="T6" fmla="*/ 2147483647 w 960"/>
              <a:gd name="T7" fmla="*/ 0 h 912"/>
              <a:gd name="T8" fmla="*/ 0 60000 65536"/>
              <a:gd name="T9" fmla="*/ 0 60000 65536"/>
              <a:gd name="T10" fmla="*/ 0 60000 65536"/>
              <a:gd name="T11" fmla="*/ 0 60000 65536"/>
              <a:gd name="T12" fmla="*/ 0 w 960"/>
              <a:gd name="T13" fmla="*/ 0 h 912"/>
              <a:gd name="T14" fmla="*/ 960 w 960"/>
              <a:gd name="T15" fmla="*/ 912 h 9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0" h="912">
                <a:moveTo>
                  <a:pt x="288" y="0"/>
                </a:moveTo>
                <a:lnTo>
                  <a:pt x="0" y="912"/>
                </a:lnTo>
                <a:lnTo>
                  <a:pt x="960" y="576"/>
                </a:lnTo>
                <a:lnTo>
                  <a:pt x="288" y="0"/>
                </a:lnTo>
                <a:close/>
              </a:path>
            </a:pathLst>
          </a:custGeom>
          <a:solidFill>
            <a:srgbClr val="99CCFF">
              <a:alpha val="5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" name="Freeform 112"/>
          <p:cNvSpPr/>
          <p:nvPr/>
        </p:nvSpPr>
        <p:spPr>
          <a:xfrm rot="20259629">
            <a:off x="6484414" y="5291101"/>
            <a:ext cx="553407" cy="390530"/>
          </a:xfrm>
          <a:custGeom>
            <a:avLst/>
            <a:gdLst>
              <a:gd name="connsiteX0" fmla="*/ 0 w 609600"/>
              <a:gd name="connsiteY0" fmla="*/ 165104 h 457200"/>
              <a:gd name="connsiteX1" fmla="*/ 48358 w 609600"/>
              <a:gd name="connsiteY1" fmla="*/ 48358 h 457200"/>
              <a:gd name="connsiteX2" fmla="*/ 165104 w 609600"/>
              <a:gd name="connsiteY2" fmla="*/ 0 h 457200"/>
              <a:gd name="connsiteX3" fmla="*/ 444496 w 609600"/>
              <a:gd name="connsiteY3" fmla="*/ 0 h 457200"/>
              <a:gd name="connsiteX4" fmla="*/ 561242 w 609600"/>
              <a:gd name="connsiteY4" fmla="*/ 48358 h 457200"/>
              <a:gd name="connsiteX5" fmla="*/ 609600 w 609600"/>
              <a:gd name="connsiteY5" fmla="*/ 165104 h 457200"/>
              <a:gd name="connsiteX6" fmla="*/ 609600 w 609600"/>
              <a:gd name="connsiteY6" fmla="*/ 292096 h 457200"/>
              <a:gd name="connsiteX7" fmla="*/ 561242 w 609600"/>
              <a:gd name="connsiteY7" fmla="*/ 408842 h 457200"/>
              <a:gd name="connsiteX8" fmla="*/ 444496 w 609600"/>
              <a:gd name="connsiteY8" fmla="*/ 457200 h 457200"/>
              <a:gd name="connsiteX9" fmla="*/ 165104 w 609600"/>
              <a:gd name="connsiteY9" fmla="*/ 457200 h 457200"/>
              <a:gd name="connsiteX10" fmla="*/ 48358 w 609600"/>
              <a:gd name="connsiteY10" fmla="*/ 408842 h 457200"/>
              <a:gd name="connsiteX11" fmla="*/ 0 w 609600"/>
              <a:gd name="connsiteY11" fmla="*/ 292096 h 457200"/>
              <a:gd name="connsiteX12" fmla="*/ 0 w 609600"/>
              <a:gd name="connsiteY12" fmla="*/ 165104 h 457200"/>
              <a:gd name="connsiteX0" fmla="*/ 0 w 609600"/>
              <a:gd name="connsiteY0" fmla="*/ 167485 h 459581"/>
              <a:gd name="connsiteX1" fmla="*/ 48358 w 609600"/>
              <a:gd name="connsiteY1" fmla="*/ 50739 h 459581"/>
              <a:gd name="connsiteX2" fmla="*/ 165104 w 609600"/>
              <a:gd name="connsiteY2" fmla="*/ 2381 h 459581"/>
              <a:gd name="connsiteX3" fmla="*/ 302419 w 609600"/>
              <a:gd name="connsiteY3" fmla="*/ 0 h 459581"/>
              <a:gd name="connsiteX4" fmla="*/ 444496 w 609600"/>
              <a:gd name="connsiteY4" fmla="*/ 2381 h 459581"/>
              <a:gd name="connsiteX5" fmla="*/ 561242 w 609600"/>
              <a:gd name="connsiteY5" fmla="*/ 50739 h 459581"/>
              <a:gd name="connsiteX6" fmla="*/ 609600 w 609600"/>
              <a:gd name="connsiteY6" fmla="*/ 167485 h 459581"/>
              <a:gd name="connsiteX7" fmla="*/ 609600 w 609600"/>
              <a:gd name="connsiteY7" fmla="*/ 294477 h 459581"/>
              <a:gd name="connsiteX8" fmla="*/ 561242 w 609600"/>
              <a:gd name="connsiteY8" fmla="*/ 411223 h 459581"/>
              <a:gd name="connsiteX9" fmla="*/ 444496 w 609600"/>
              <a:gd name="connsiteY9" fmla="*/ 459581 h 459581"/>
              <a:gd name="connsiteX10" fmla="*/ 165104 w 609600"/>
              <a:gd name="connsiteY10" fmla="*/ 459581 h 459581"/>
              <a:gd name="connsiteX11" fmla="*/ 48358 w 609600"/>
              <a:gd name="connsiteY11" fmla="*/ 411223 h 459581"/>
              <a:gd name="connsiteX12" fmla="*/ 0 w 609600"/>
              <a:gd name="connsiteY12" fmla="*/ 294477 h 459581"/>
              <a:gd name="connsiteX13" fmla="*/ 0 w 609600"/>
              <a:gd name="connsiteY13" fmla="*/ 167485 h 459581"/>
              <a:gd name="connsiteX0" fmla="*/ 2045 w 611645"/>
              <a:gd name="connsiteY0" fmla="*/ 167485 h 459581"/>
              <a:gd name="connsiteX1" fmla="*/ 50403 w 611645"/>
              <a:gd name="connsiteY1" fmla="*/ 50739 h 459581"/>
              <a:gd name="connsiteX2" fmla="*/ 304464 w 611645"/>
              <a:gd name="connsiteY2" fmla="*/ 0 h 459581"/>
              <a:gd name="connsiteX3" fmla="*/ 446541 w 611645"/>
              <a:gd name="connsiteY3" fmla="*/ 2381 h 459581"/>
              <a:gd name="connsiteX4" fmla="*/ 563287 w 611645"/>
              <a:gd name="connsiteY4" fmla="*/ 50739 h 459581"/>
              <a:gd name="connsiteX5" fmla="*/ 611645 w 611645"/>
              <a:gd name="connsiteY5" fmla="*/ 167485 h 459581"/>
              <a:gd name="connsiteX6" fmla="*/ 611645 w 611645"/>
              <a:gd name="connsiteY6" fmla="*/ 294477 h 459581"/>
              <a:gd name="connsiteX7" fmla="*/ 563287 w 611645"/>
              <a:gd name="connsiteY7" fmla="*/ 411223 h 459581"/>
              <a:gd name="connsiteX8" fmla="*/ 446541 w 611645"/>
              <a:gd name="connsiteY8" fmla="*/ 459581 h 459581"/>
              <a:gd name="connsiteX9" fmla="*/ 167149 w 611645"/>
              <a:gd name="connsiteY9" fmla="*/ 459581 h 459581"/>
              <a:gd name="connsiteX10" fmla="*/ 50403 w 611645"/>
              <a:gd name="connsiteY10" fmla="*/ 411223 h 459581"/>
              <a:gd name="connsiteX11" fmla="*/ 2045 w 611645"/>
              <a:gd name="connsiteY11" fmla="*/ 294477 h 459581"/>
              <a:gd name="connsiteX12" fmla="*/ 2045 w 611645"/>
              <a:gd name="connsiteY12" fmla="*/ 167485 h 459581"/>
              <a:gd name="connsiteX0" fmla="*/ 2045 w 611645"/>
              <a:gd name="connsiteY0" fmla="*/ 167485 h 459581"/>
              <a:gd name="connsiteX1" fmla="*/ 50403 w 611645"/>
              <a:gd name="connsiteY1" fmla="*/ 50739 h 459581"/>
              <a:gd name="connsiteX2" fmla="*/ 304464 w 611645"/>
              <a:gd name="connsiteY2" fmla="*/ 0 h 459581"/>
              <a:gd name="connsiteX3" fmla="*/ 563287 w 611645"/>
              <a:gd name="connsiteY3" fmla="*/ 50739 h 459581"/>
              <a:gd name="connsiteX4" fmla="*/ 611645 w 611645"/>
              <a:gd name="connsiteY4" fmla="*/ 167485 h 459581"/>
              <a:gd name="connsiteX5" fmla="*/ 611645 w 611645"/>
              <a:gd name="connsiteY5" fmla="*/ 294477 h 459581"/>
              <a:gd name="connsiteX6" fmla="*/ 563287 w 611645"/>
              <a:gd name="connsiteY6" fmla="*/ 411223 h 459581"/>
              <a:gd name="connsiteX7" fmla="*/ 446541 w 611645"/>
              <a:gd name="connsiteY7" fmla="*/ 459581 h 459581"/>
              <a:gd name="connsiteX8" fmla="*/ 167149 w 611645"/>
              <a:gd name="connsiteY8" fmla="*/ 459581 h 459581"/>
              <a:gd name="connsiteX9" fmla="*/ 50403 w 611645"/>
              <a:gd name="connsiteY9" fmla="*/ 411223 h 459581"/>
              <a:gd name="connsiteX10" fmla="*/ 2045 w 611645"/>
              <a:gd name="connsiteY10" fmla="*/ 294477 h 459581"/>
              <a:gd name="connsiteX11" fmla="*/ 2045 w 611645"/>
              <a:gd name="connsiteY11" fmla="*/ 167485 h 459581"/>
              <a:gd name="connsiteX0" fmla="*/ 2045 w 611645"/>
              <a:gd name="connsiteY0" fmla="*/ 167485 h 459906"/>
              <a:gd name="connsiteX1" fmla="*/ 50403 w 611645"/>
              <a:gd name="connsiteY1" fmla="*/ 50739 h 459906"/>
              <a:gd name="connsiteX2" fmla="*/ 304464 w 611645"/>
              <a:gd name="connsiteY2" fmla="*/ 0 h 459906"/>
              <a:gd name="connsiteX3" fmla="*/ 563287 w 611645"/>
              <a:gd name="connsiteY3" fmla="*/ 50739 h 459906"/>
              <a:gd name="connsiteX4" fmla="*/ 611645 w 611645"/>
              <a:gd name="connsiteY4" fmla="*/ 167485 h 459906"/>
              <a:gd name="connsiteX5" fmla="*/ 611645 w 611645"/>
              <a:gd name="connsiteY5" fmla="*/ 294477 h 459906"/>
              <a:gd name="connsiteX6" fmla="*/ 563287 w 611645"/>
              <a:gd name="connsiteY6" fmla="*/ 411223 h 459906"/>
              <a:gd name="connsiteX7" fmla="*/ 446541 w 611645"/>
              <a:gd name="connsiteY7" fmla="*/ 459581 h 459906"/>
              <a:gd name="connsiteX8" fmla="*/ 167149 w 611645"/>
              <a:gd name="connsiteY8" fmla="*/ 459581 h 459906"/>
              <a:gd name="connsiteX9" fmla="*/ 50403 w 611645"/>
              <a:gd name="connsiteY9" fmla="*/ 411223 h 459906"/>
              <a:gd name="connsiteX10" fmla="*/ 2045 w 611645"/>
              <a:gd name="connsiteY10" fmla="*/ 167485 h 459906"/>
              <a:gd name="connsiteX0" fmla="*/ 2045 w 611645"/>
              <a:gd name="connsiteY0" fmla="*/ 167485 h 459906"/>
              <a:gd name="connsiteX1" fmla="*/ 50403 w 611645"/>
              <a:gd name="connsiteY1" fmla="*/ 50739 h 459906"/>
              <a:gd name="connsiteX2" fmla="*/ 304464 w 611645"/>
              <a:gd name="connsiteY2" fmla="*/ 0 h 459906"/>
              <a:gd name="connsiteX3" fmla="*/ 563287 w 611645"/>
              <a:gd name="connsiteY3" fmla="*/ 50739 h 459906"/>
              <a:gd name="connsiteX4" fmla="*/ 611645 w 611645"/>
              <a:gd name="connsiteY4" fmla="*/ 167485 h 459906"/>
              <a:gd name="connsiteX5" fmla="*/ 563287 w 611645"/>
              <a:gd name="connsiteY5" fmla="*/ 411223 h 459906"/>
              <a:gd name="connsiteX6" fmla="*/ 446541 w 611645"/>
              <a:gd name="connsiteY6" fmla="*/ 459581 h 459906"/>
              <a:gd name="connsiteX7" fmla="*/ 167149 w 611645"/>
              <a:gd name="connsiteY7" fmla="*/ 459581 h 459906"/>
              <a:gd name="connsiteX8" fmla="*/ 50403 w 611645"/>
              <a:gd name="connsiteY8" fmla="*/ 411223 h 459906"/>
              <a:gd name="connsiteX9" fmla="*/ 2045 w 611645"/>
              <a:gd name="connsiteY9" fmla="*/ 167485 h 459906"/>
              <a:gd name="connsiteX0" fmla="*/ 192545 w 573545"/>
              <a:gd name="connsiteY0" fmla="*/ 167485 h 459906"/>
              <a:gd name="connsiteX1" fmla="*/ 12303 w 573545"/>
              <a:gd name="connsiteY1" fmla="*/ 50739 h 459906"/>
              <a:gd name="connsiteX2" fmla="*/ 266364 w 573545"/>
              <a:gd name="connsiteY2" fmla="*/ 0 h 459906"/>
              <a:gd name="connsiteX3" fmla="*/ 525187 w 573545"/>
              <a:gd name="connsiteY3" fmla="*/ 50739 h 459906"/>
              <a:gd name="connsiteX4" fmla="*/ 573545 w 573545"/>
              <a:gd name="connsiteY4" fmla="*/ 167485 h 459906"/>
              <a:gd name="connsiteX5" fmla="*/ 525187 w 573545"/>
              <a:gd name="connsiteY5" fmla="*/ 411223 h 459906"/>
              <a:gd name="connsiteX6" fmla="*/ 408441 w 573545"/>
              <a:gd name="connsiteY6" fmla="*/ 459581 h 459906"/>
              <a:gd name="connsiteX7" fmla="*/ 129049 w 573545"/>
              <a:gd name="connsiteY7" fmla="*/ 459581 h 459906"/>
              <a:gd name="connsiteX8" fmla="*/ 12303 w 573545"/>
              <a:gd name="connsiteY8" fmla="*/ 411223 h 459906"/>
              <a:gd name="connsiteX9" fmla="*/ 192545 w 573545"/>
              <a:gd name="connsiteY9" fmla="*/ 167485 h 459906"/>
              <a:gd name="connsiteX0" fmla="*/ 129045 w 586245"/>
              <a:gd name="connsiteY0" fmla="*/ 167485 h 459906"/>
              <a:gd name="connsiteX1" fmla="*/ 25003 w 586245"/>
              <a:gd name="connsiteY1" fmla="*/ 50739 h 459906"/>
              <a:gd name="connsiteX2" fmla="*/ 279064 w 586245"/>
              <a:gd name="connsiteY2" fmla="*/ 0 h 459906"/>
              <a:gd name="connsiteX3" fmla="*/ 537887 w 586245"/>
              <a:gd name="connsiteY3" fmla="*/ 50739 h 459906"/>
              <a:gd name="connsiteX4" fmla="*/ 586245 w 586245"/>
              <a:gd name="connsiteY4" fmla="*/ 167485 h 459906"/>
              <a:gd name="connsiteX5" fmla="*/ 537887 w 586245"/>
              <a:gd name="connsiteY5" fmla="*/ 411223 h 459906"/>
              <a:gd name="connsiteX6" fmla="*/ 421141 w 586245"/>
              <a:gd name="connsiteY6" fmla="*/ 459581 h 459906"/>
              <a:gd name="connsiteX7" fmla="*/ 141749 w 586245"/>
              <a:gd name="connsiteY7" fmla="*/ 459581 h 459906"/>
              <a:gd name="connsiteX8" fmla="*/ 25003 w 586245"/>
              <a:gd name="connsiteY8" fmla="*/ 411223 h 459906"/>
              <a:gd name="connsiteX9" fmla="*/ 129045 w 586245"/>
              <a:gd name="connsiteY9" fmla="*/ 167485 h 459906"/>
              <a:gd name="connsiteX0" fmla="*/ 106159 w 563359"/>
              <a:gd name="connsiteY0" fmla="*/ 167485 h 459906"/>
              <a:gd name="connsiteX1" fmla="*/ 154517 w 563359"/>
              <a:gd name="connsiteY1" fmla="*/ 50739 h 459906"/>
              <a:gd name="connsiteX2" fmla="*/ 256178 w 563359"/>
              <a:gd name="connsiteY2" fmla="*/ 0 h 459906"/>
              <a:gd name="connsiteX3" fmla="*/ 515001 w 563359"/>
              <a:gd name="connsiteY3" fmla="*/ 50739 h 459906"/>
              <a:gd name="connsiteX4" fmla="*/ 563359 w 563359"/>
              <a:gd name="connsiteY4" fmla="*/ 167485 h 459906"/>
              <a:gd name="connsiteX5" fmla="*/ 515001 w 563359"/>
              <a:gd name="connsiteY5" fmla="*/ 411223 h 459906"/>
              <a:gd name="connsiteX6" fmla="*/ 398255 w 563359"/>
              <a:gd name="connsiteY6" fmla="*/ 459581 h 459906"/>
              <a:gd name="connsiteX7" fmla="*/ 118863 w 563359"/>
              <a:gd name="connsiteY7" fmla="*/ 459581 h 459906"/>
              <a:gd name="connsiteX8" fmla="*/ 2117 w 563359"/>
              <a:gd name="connsiteY8" fmla="*/ 411223 h 459906"/>
              <a:gd name="connsiteX9" fmla="*/ 106159 w 563359"/>
              <a:gd name="connsiteY9" fmla="*/ 167485 h 459906"/>
              <a:gd name="connsiteX0" fmla="*/ 106159 w 563359"/>
              <a:gd name="connsiteY0" fmla="*/ 167485 h 459906"/>
              <a:gd name="connsiteX1" fmla="*/ 154517 w 563359"/>
              <a:gd name="connsiteY1" fmla="*/ 50739 h 459906"/>
              <a:gd name="connsiteX2" fmla="*/ 256178 w 563359"/>
              <a:gd name="connsiteY2" fmla="*/ 0 h 459906"/>
              <a:gd name="connsiteX3" fmla="*/ 515001 w 563359"/>
              <a:gd name="connsiteY3" fmla="*/ 50739 h 459906"/>
              <a:gd name="connsiteX4" fmla="*/ 563359 w 563359"/>
              <a:gd name="connsiteY4" fmla="*/ 167485 h 459906"/>
              <a:gd name="connsiteX5" fmla="*/ 515001 w 563359"/>
              <a:gd name="connsiteY5" fmla="*/ 411223 h 459906"/>
              <a:gd name="connsiteX6" fmla="*/ 398255 w 563359"/>
              <a:gd name="connsiteY6" fmla="*/ 459581 h 459906"/>
              <a:gd name="connsiteX7" fmla="*/ 118863 w 563359"/>
              <a:gd name="connsiteY7" fmla="*/ 459581 h 459906"/>
              <a:gd name="connsiteX8" fmla="*/ 2117 w 563359"/>
              <a:gd name="connsiteY8" fmla="*/ 411223 h 459906"/>
              <a:gd name="connsiteX9" fmla="*/ 106159 w 563359"/>
              <a:gd name="connsiteY9" fmla="*/ 167485 h 459906"/>
              <a:gd name="connsiteX0" fmla="*/ 83139 w 567964"/>
              <a:gd name="connsiteY0" fmla="*/ 167485 h 459906"/>
              <a:gd name="connsiteX1" fmla="*/ 159122 w 567964"/>
              <a:gd name="connsiteY1" fmla="*/ 50739 h 459906"/>
              <a:gd name="connsiteX2" fmla="*/ 260783 w 567964"/>
              <a:gd name="connsiteY2" fmla="*/ 0 h 459906"/>
              <a:gd name="connsiteX3" fmla="*/ 519606 w 567964"/>
              <a:gd name="connsiteY3" fmla="*/ 50739 h 459906"/>
              <a:gd name="connsiteX4" fmla="*/ 567964 w 567964"/>
              <a:gd name="connsiteY4" fmla="*/ 167485 h 459906"/>
              <a:gd name="connsiteX5" fmla="*/ 519606 w 567964"/>
              <a:gd name="connsiteY5" fmla="*/ 411223 h 459906"/>
              <a:gd name="connsiteX6" fmla="*/ 402860 w 567964"/>
              <a:gd name="connsiteY6" fmla="*/ 459581 h 459906"/>
              <a:gd name="connsiteX7" fmla="*/ 123468 w 567964"/>
              <a:gd name="connsiteY7" fmla="*/ 459581 h 459906"/>
              <a:gd name="connsiteX8" fmla="*/ 6722 w 567964"/>
              <a:gd name="connsiteY8" fmla="*/ 411223 h 459906"/>
              <a:gd name="connsiteX9" fmla="*/ 83139 w 567964"/>
              <a:gd name="connsiteY9" fmla="*/ 167485 h 459906"/>
              <a:gd name="connsiteX0" fmla="*/ 83139 w 550569"/>
              <a:gd name="connsiteY0" fmla="*/ 167485 h 459906"/>
              <a:gd name="connsiteX1" fmla="*/ 159122 w 550569"/>
              <a:gd name="connsiteY1" fmla="*/ 50739 h 459906"/>
              <a:gd name="connsiteX2" fmla="*/ 260783 w 550569"/>
              <a:gd name="connsiteY2" fmla="*/ 0 h 459906"/>
              <a:gd name="connsiteX3" fmla="*/ 519606 w 550569"/>
              <a:gd name="connsiteY3" fmla="*/ 50739 h 459906"/>
              <a:gd name="connsiteX4" fmla="*/ 429840 w 550569"/>
              <a:gd name="connsiteY4" fmla="*/ 167485 h 459906"/>
              <a:gd name="connsiteX5" fmla="*/ 519606 w 550569"/>
              <a:gd name="connsiteY5" fmla="*/ 411223 h 459906"/>
              <a:gd name="connsiteX6" fmla="*/ 402860 w 550569"/>
              <a:gd name="connsiteY6" fmla="*/ 459581 h 459906"/>
              <a:gd name="connsiteX7" fmla="*/ 123468 w 550569"/>
              <a:gd name="connsiteY7" fmla="*/ 459581 h 459906"/>
              <a:gd name="connsiteX8" fmla="*/ 6722 w 550569"/>
              <a:gd name="connsiteY8" fmla="*/ 411223 h 459906"/>
              <a:gd name="connsiteX9" fmla="*/ 83139 w 550569"/>
              <a:gd name="connsiteY9" fmla="*/ 167485 h 459906"/>
              <a:gd name="connsiteX0" fmla="*/ 83139 w 519606"/>
              <a:gd name="connsiteY0" fmla="*/ 167485 h 459906"/>
              <a:gd name="connsiteX1" fmla="*/ 159122 w 519606"/>
              <a:gd name="connsiteY1" fmla="*/ 50739 h 459906"/>
              <a:gd name="connsiteX2" fmla="*/ 260783 w 519606"/>
              <a:gd name="connsiteY2" fmla="*/ 0 h 459906"/>
              <a:gd name="connsiteX3" fmla="*/ 353857 w 519606"/>
              <a:gd name="connsiteY3" fmla="*/ 77743 h 459906"/>
              <a:gd name="connsiteX4" fmla="*/ 429840 w 519606"/>
              <a:gd name="connsiteY4" fmla="*/ 167485 h 459906"/>
              <a:gd name="connsiteX5" fmla="*/ 519606 w 519606"/>
              <a:gd name="connsiteY5" fmla="*/ 411223 h 459906"/>
              <a:gd name="connsiteX6" fmla="*/ 402860 w 519606"/>
              <a:gd name="connsiteY6" fmla="*/ 459581 h 459906"/>
              <a:gd name="connsiteX7" fmla="*/ 123468 w 519606"/>
              <a:gd name="connsiteY7" fmla="*/ 459581 h 459906"/>
              <a:gd name="connsiteX8" fmla="*/ 6722 w 519606"/>
              <a:gd name="connsiteY8" fmla="*/ 411223 h 459906"/>
              <a:gd name="connsiteX9" fmla="*/ 83139 w 519606"/>
              <a:gd name="connsiteY9" fmla="*/ 167485 h 459906"/>
              <a:gd name="connsiteX0" fmla="*/ 83139 w 519606"/>
              <a:gd name="connsiteY0" fmla="*/ 131703 h 424124"/>
              <a:gd name="connsiteX1" fmla="*/ 159122 w 519606"/>
              <a:gd name="connsiteY1" fmla="*/ 14957 h 424124"/>
              <a:gd name="connsiteX2" fmla="*/ 353857 w 519606"/>
              <a:gd name="connsiteY2" fmla="*/ 41961 h 424124"/>
              <a:gd name="connsiteX3" fmla="*/ 429840 w 519606"/>
              <a:gd name="connsiteY3" fmla="*/ 131703 h 424124"/>
              <a:gd name="connsiteX4" fmla="*/ 519606 w 519606"/>
              <a:gd name="connsiteY4" fmla="*/ 375441 h 424124"/>
              <a:gd name="connsiteX5" fmla="*/ 402860 w 519606"/>
              <a:gd name="connsiteY5" fmla="*/ 423799 h 424124"/>
              <a:gd name="connsiteX6" fmla="*/ 123468 w 519606"/>
              <a:gd name="connsiteY6" fmla="*/ 423799 h 424124"/>
              <a:gd name="connsiteX7" fmla="*/ 6722 w 519606"/>
              <a:gd name="connsiteY7" fmla="*/ 375441 h 424124"/>
              <a:gd name="connsiteX8" fmla="*/ 83139 w 519606"/>
              <a:gd name="connsiteY8" fmla="*/ 131703 h 424124"/>
              <a:gd name="connsiteX0" fmla="*/ 83139 w 519606"/>
              <a:gd name="connsiteY0" fmla="*/ 116746 h 409167"/>
              <a:gd name="connsiteX1" fmla="*/ 159122 w 519606"/>
              <a:gd name="connsiteY1" fmla="*/ 0 h 409167"/>
              <a:gd name="connsiteX2" fmla="*/ 429840 w 519606"/>
              <a:gd name="connsiteY2" fmla="*/ 116746 h 409167"/>
              <a:gd name="connsiteX3" fmla="*/ 519606 w 519606"/>
              <a:gd name="connsiteY3" fmla="*/ 360484 h 409167"/>
              <a:gd name="connsiteX4" fmla="*/ 402860 w 519606"/>
              <a:gd name="connsiteY4" fmla="*/ 408842 h 409167"/>
              <a:gd name="connsiteX5" fmla="*/ 123468 w 519606"/>
              <a:gd name="connsiteY5" fmla="*/ 408842 h 409167"/>
              <a:gd name="connsiteX6" fmla="*/ 6722 w 519606"/>
              <a:gd name="connsiteY6" fmla="*/ 360484 h 409167"/>
              <a:gd name="connsiteX7" fmla="*/ 83139 w 519606"/>
              <a:gd name="connsiteY7" fmla="*/ 116746 h 409167"/>
              <a:gd name="connsiteX0" fmla="*/ 83139 w 519606"/>
              <a:gd name="connsiteY0" fmla="*/ 116746 h 409167"/>
              <a:gd name="connsiteX1" fmla="*/ 186747 w 519606"/>
              <a:gd name="connsiteY1" fmla="*/ 0 h 409167"/>
              <a:gd name="connsiteX2" fmla="*/ 429840 w 519606"/>
              <a:gd name="connsiteY2" fmla="*/ 116746 h 409167"/>
              <a:gd name="connsiteX3" fmla="*/ 519606 w 519606"/>
              <a:gd name="connsiteY3" fmla="*/ 360484 h 409167"/>
              <a:gd name="connsiteX4" fmla="*/ 402860 w 519606"/>
              <a:gd name="connsiteY4" fmla="*/ 408842 h 409167"/>
              <a:gd name="connsiteX5" fmla="*/ 123468 w 519606"/>
              <a:gd name="connsiteY5" fmla="*/ 408842 h 409167"/>
              <a:gd name="connsiteX6" fmla="*/ 6722 w 519606"/>
              <a:gd name="connsiteY6" fmla="*/ 360484 h 409167"/>
              <a:gd name="connsiteX7" fmla="*/ 83139 w 519606"/>
              <a:gd name="connsiteY7" fmla="*/ 116746 h 409167"/>
              <a:gd name="connsiteX0" fmla="*/ 83139 w 519606"/>
              <a:gd name="connsiteY0" fmla="*/ 116746 h 409167"/>
              <a:gd name="connsiteX1" fmla="*/ 241997 w 519606"/>
              <a:gd name="connsiteY1" fmla="*/ 0 h 409167"/>
              <a:gd name="connsiteX2" fmla="*/ 429840 w 519606"/>
              <a:gd name="connsiteY2" fmla="*/ 116746 h 409167"/>
              <a:gd name="connsiteX3" fmla="*/ 519606 w 519606"/>
              <a:gd name="connsiteY3" fmla="*/ 360484 h 409167"/>
              <a:gd name="connsiteX4" fmla="*/ 402860 w 519606"/>
              <a:gd name="connsiteY4" fmla="*/ 408842 h 409167"/>
              <a:gd name="connsiteX5" fmla="*/ 123468 w 519606"/>
              <a:gd name="connsiteY5" fmla="*/ 408842 h 409167"/>
              <a:gd name="connsiteX6" fmla="*/ 6722 w 519606"/>
              <a:gd name="connsiteY6" fmla="*/ 360484 h 409167"/>
              <a:gd name="connsiteX7" fmla="*/ 83139 w 519606"/>
              <a:gd name="connsiteY7" fmla="*/ 116746 h 409167"/>
              <a:gd name="connsiteX0" fmla="*/ 106159 w 515001"/>
              <a:gd name="connsiteY0" fmla="*/ 148251 h 413343"/>
              <a:gd name="connsiteX1" fmla="*/ 237392 w 515001"/>
              <a:gd name="connsiteY1" fmla="*/ 4501 h 413343"/>
              <a:gd name="connsiteX2" fmla="*/ 425235 w 515001"/>
              <a:gd name="connsiteY2" fmla="*/ 121247 h 413343"/>
              <a:gd name="connsiteX3" fmla="*/ 515001 w 515001"/>
              <a:gd name="connsiteY3" fmla="*/ 364985 h 413343"/>
              <a:gd name="connsiteX4" fmla="*/ 398255 w 515001"/>
              <a:gd name="connsiteY4" fmla="*/ 413343 h 413343"/>
              <a:gd name="connsiteX5" fmla="*/ 118863 w 515001"/>
              <a:gd name="connsiteY5" fmla="*/ 413343 h 413343"/>
              <a:gd name="connsiteX6" fmla="*/ 2117 w 515001"/>
              <a:gd name="connsiteY6" fmla="*/ 364985 h 413343"/>
              <a:gd name="connsiteX7" fmla="*/ 106159 w 515001"/>
              <a:gd name="connsiteY7" fmla="*/ 148251 h 413343"/>
              <a:gd name="connsiteX0" fmla="*/ 106159 w 519498"/>
              <a:gd name="connsiteY0" fmla="*/ 148251 h 413343"/>
              <a:gd name="connsiteX1" fmla="*/ 237392 w 519498"/>
              <a:gd name="connsiteY1" fmla="*/ 4501 h 413343"/>
              <a:gd name="connsiteX2" fmla="*/ 425235 w 519498"/>
              <a:gd name="connsiteY2" fmla="*/ 121247 h 413343"/>
              <a:gd name="connsiteX3" fmla="*/ 515001 w 519498"/>
              <a:gd name="connsiteY3" fmla="*/ 364985 h 413343"/>
              <a:gd name="connsiteX4" fmla="*/ 398255 w 519498"/>
              <a:gd name="connsiteY4" fmla="*/ 413343 h 413343"/>
              <a:gd name="connsiteX5" fmla="*/ 118863 w 519498"/>
              <a:gd name="connsiteY5" fmla="*/ 413343 h 413343"/>
              <a:gd name="connsiteX6" fmla="*/ 2117 w 519498"/>
              <a:gd name="connsiteY6" fmla="*/ 364985 h 413343"/>
              <a:gd name="connsiteX7" fmla="*/ 106159 w 519498"/>
              <a:gd name="connsiteY7" fmla="*/ 148251 h 413343"/>
              <a:gd name="connsiteX0" fmla="*/ 106159 w 519498"/>
              <a:gd name="connsiteY0" fmla="*/ 143750 h 408842"/>
              <a:gd name="connsiteX1" fmla="*/ 237392 w 519498"/>
              <a:gd name="connsiteY1" fmla="*/ 0 h 408842"/>
              <a:gd name="connsiteX2" fmla="*/ 369985 w 519498"/>
              <a:gd name="connsiteY2" fmla="*/ 143750 h 408842"/>
              <a:gd name="connsiteX3" fmla="*/ 515001 w 519498"/>
              <a:gd name="connsiteY3" fmla="*/ 360484 h 408842"/>
              <a:gd name="connsiteX4" fmla="*/ 398255 w 519498"/>
              <a:gd name="connsiteY4" fmla="*/ 408842 h 408842"/>
              <a:gd name="connsiteX5" fmla="*/ 118863 w 519498"/>
              <a:gd name="connsiteY5" fmla="*/ 408842 h 408842"/>
              <a:gd name="connsiteX6" fmla="*/ 2117 w 519498"/>
              <a:gd name="connsiteY6" fmla="*/ 360484 h 408842"/>
              <a:gd name="connsiteX7" fmla="*/ 106159 w 519498"/>
              <a:gd name="connsiteY7" fmla="*/ 143750 h 408842"/>
              <a:gd name="connsiteX0" fmla="*/ 106159 w 535613"/>
              <a:gd name="connsiteY0" fmla="*/ 143750 h 408842"/>
              <a:gd name="connsiteX1" fmla="*/ 237392 w 535613"/>
              <a:gd name="connsiteY1" fmla="*/ 0 h 408842"/>
              <a:gd name="connsiteX2" fmla="*/ 369985 w 535613"/>
              <a:gd name="connsiteY2" fmla="*/ 143750 h 408842"/>
              <a:gd name="connsiteX3" fmla="*/ 515001 w 535613"/>
              <a:gd name="connsiteY3" fmla="*/ 360484 h 408842"/>
              <a:gd name="connsiteX4" fmla="*/ 398255 w 535613"/>
              <a:gd name="connsiteY4" fmla="*/ 408842 h 408842"/>
              <a:gd name="connsiteX5" fmla="*/ 118863 w 535613"/>
              <a:gd name="connsiteY5" fmla="*/ 408842 h 408842"/>
              <a:gd name="connsiteX6" fmla="*/ 2117 w 535613"/>
              <a:gd name="connsiteY6" fmla="*/ 360484 h 408842"/>
              <a:gd name="connsiteX7" fmla="*/ 106159 w 535613"/>
              <a:gd name="connsiteY7" fmla="*/ 143750 h 408842"/>
              <a:gd name="connsiteX0" fmla="*/ 106159 w 542519"/>
              <a:gd name="connsiteY0" fmla="*/ 143750 h 408842"/>
              <a:gd name="connsiteX1" fmla="*/ 237392 w 542519"/>
              <a:gd name="connsiteY1" fmla="*/ 0 h 408842"/>
              <a:gd name="connsiteX2" fmla="*/ 369985 w 542519"/>
              <a:gd name="connsiteY2" fmla="*/ 143750 h 408842"/>
              <a:gd name="connsiteX3" fmla="*/ 515001 w 542519"/>
              <a:gd name="connsiteY3" fmla="*/ 360484 h 408842"/>
              <a:gd name="connsiteX4" fmla="*/ 398255 w 542519"/>
              <a:gd name="connsiteY4" fmla="*/ 408842 h 408842"/>
              <a:gd name="connsiteX5" fmla="*/ 118863 w 542519"/>
              <a:gd name="connsiteY5" fmla="*/ 408842 h 408842"/>
              <a:gd name="connsiteX6" fmla="*/ 2117 w 542519"/>
              <a:gd name="connsiteY6" fmla="*/ 360484 h 408842"/>
              <a:gd name="connsiteX7" fmla="*/ 106159 w 542519"/>
              <a:gd name="connsiteY7" fmla="*/ 143750 h 408842"/>
              <a:gd name="connsiteX0" fmla="*/ 106159 w 542519"/>
              <a:gd name="connsiteY0" fmla="*/ 143750 h 412825"/>
              <a:gd name="connsiteX1" fmla="*/ 237392 w 542519"/>
              <a:gd name="connsiteY1" fmla="*/ 0 h 412825"/>
              <a:gd name="connsiteX2" fmla="*/ 369985 w 542519"/>
              <a:gd name="connsiteY2" fmla="*/ 143750 h 412825"/>
              <a:gd name="connsiteX3" fmla="*/ 515001 w 542519"/>
              <a:gd name="connsiteY3" fmla="*/ 360484 h 412825"/>
              <a:gd name="connsiteX4" fmla="*/ 398255 w 542519"/>
              <a:gd name="connsiteY4" fmla="*/ 408842 h 412825"/>
              <a:gd name="connsiteX5" fmla="*/ 118863 w 542519"/>
              <a:gd name="connsiteY5" fmla="*/ 408842 h 412825"/>
              <a:gd name="connsiteX6" fmla="*/ 2117 w 542519"/>
              <a:gd name="connsiteY6" fmla="*/ 360484 h 412825"/>
              <a:gd name="connsiteX7" fmla="*/ 106159 w 542519"/>
              <a:gd name="connsiteY7" fmla="*/ 143750 h 412825"/>
              <a:gd name="connsiteX0" fmla="*/ 106159 w 514894"/>
              <a:gd name="connsiteY0" fmla="*/ 143750 h 412825"/>
              <a:gd name="connsiteX1" fmla="*/ 237392 w 514894"/>
              <a:gd name="connsiteY1" fmla="*/ 0 h 412825"/>
              <a:gd name="connsiteX2" fmla="*/ 369985 w 514894"/>
              <a:gd name="connsiteY2" fmla="*/ 143750 h 412825"/>
              <a:gd name="connsiteX3" fmla="*/ 487376 w 514894"/>
              <a:gd name="connsiteY3" fmla="*/ 360484 h 412825"/>
              <a:gd name="connsiteX4" fmla="*/ 398255 w 514894"/>
              <a:gd name="connsiteY4" fmla="*/ 408842 h 412825"/>
              <a:gd name="connsiteX5" fmla="*/ 118863 w 514894"/>
              <a:gd name="connsiteY5" fmla="*/ 408842 h 412825"/>
              <a:gd name="connsiteX6" fmla="*/ 2117 w 514894"/>
              <a:gd name="connsiteY6" fmla="*/ 360484 h 412825"/>
              <a:gd name="connsiteX7" fmla="*/ 106159 w 514894"/>
              <a:gd name="connsiteY7" fmla="*/ 143750 h 412825"/>
              <a:gd name="connsiteX0" fmla="*/ 106159 w 514894"/>
              <a:gd name="connsiteY0" fmla="*/ 143750 h 439829"/>
              <a:gd name="connsiteX1" fmla="*/ 237392 w 514894"/>
              <a:gd name="connsiteY1" fmla="*/ 0 h 439829"/>
              <a:gd name="connsiteX2" fmla="*/ 369985 w 514894"/>
              <a:gd name="connsiteY2" fmla="*/ 143750 h 439829"/>
              <a:gd name="connsiteX3" fmla="*/ 487376 w 514894"/>
              <a:gd name="connsiteY3" fmla="*/ 387488 h 439829"/>
              <a:gd name="connsiteX4" fmla="*/ 398255 w 514894"/>
              <a:gd name="connsiteY4" fmla="*/ 408842 h 439829"/>
              <a:gd name="connsiteX5" fmla="*/ 118863 w 514894"/>
              <a:gd name="connsiteY5" fmla="*/ 408842 h 439829"/>
              <a:gd name="connsiteX6" fmla="*/ 2117 w 514894"/>
              <a:gd name="connsiteY6" fmla="*/ 360484 h 439829"/>
              <a:gd name="connsiteX7" fmla="*/ 106159 w 514894"/>
              <a:gd name="connsiteY7" fmla="*/ 143750 h 439829"/>
              <a:gd name="connsiteX0" fmla="*/ 106159 w 514894"/>
              <a:gd name="connsiteY0" fmla="*/ 143750 h 416201"/>
              <a:gd name="connsiteX1" fmla="*/ 237392 w 514894"/>
              <a:gd name="connsiteY1" fmla="*/ 0 h 416201"/>
              <a:gd name="connsiteX2" fmla="*/ 369985 w 514894"/>
              <a:gd name="connsiteY2" fmla="*/ 143750 h 416201"/>
              <a:gd name="connsiteX3" fmla="*/ 487376 w 514894"/>
              <a:gd name="connsiteY3" fmla="*/ 387488 h 416201"/>
              <a:gd name="connsiteX4" fmla="*/ 398255 w 514894"/>
              <a:gd name="connsiteY4" fmla="*/ 408842 h 416201"/>
              <a:gd name="connsiteX5" fmla="*/ 118863 w 514894"/>
              <a:gd name="connsiteY5" fmla="*/ 408842 h 416201"/>
              <a:gd name="connsiteX6" fmla="*/ 2117 w 514894"/>
              <a:gd name="connsiteY6" fmla="*/ 360484 h 416201"/>
              <a:gd name="connsiteX7" fmla="*/ 106159 w 514894"/>
              <a:gd name="connsiteY7" fmla="*/ 143750 h 416201"/>
              <a:gd name="connsiteX0" fmla="*/ 106159 w 514894"/>
              <a:gd name="connsiteY0" fmla="*/ 143750 h 411700"/>
              <a:gd name="connsiteX1" fmla="*/ 237392 w 514894"/>
              <a:gd name="connsiteY1" fmla="*/ 0 h 411700"/>
              <a:gd name="connsiteX2" fmla="*/ 369985 w 514894"/>
              <a:gd name="connsiteY2" fmla="*/ 143750 h 411700"/>
              <a:gd name="connsiteX3" fmla="*/ 487376 w 514894"/>
              <a:gd name="connsiteY3" fmla="*/ 387488 h 411700"/>
              <a:gd name="connsiteX4" fmla="*/ 398255 w 514894"/>
              <a:gd name="connsiteY4" fmla="*/ 408842 h 411700"/>
              <a:gd name="connsiteX5" fmla="*/ 118863 w 514894"/>
              <a:gd name="connsiteY5" fmla="*/ 408842 h 411700"/>
              <a:gd name="connsiteX6" fmla="*/ 2117 w 514894"/>
              <a:gd name="connsiteY6" fmla="*/ 360484 h 411700"/>
              <a:gd name="connsiteX7" fmla="*/ 106159 w 514894"/>
              <a:gd name="connsiteY7" fmla="*/ 143750 h 411700"/>
              <a:gd name="connsiteX0" fmla="*/ 106159 w 511441"/>
              <a:gd name="connsiteY0" fmla="*/ 143750 h 411700"/>
              <a:gd name="connsiteX1" fmla="*/ 237392 w 511441"/>
              <a:gd name="connsiteY1" fmla="*/ 0 h 411700"/>
              <a:gd name="connsiteX2" fmla="*/ 369985 w 511441"/>
              <a:gd name="connsiteY2" fmla="*/ 143750 h 411700"/>
              <a:gd name="connsiteX3" fmla="*/ 487376 w 511441"/>
              <a:gd name="connsiteY3" fmla="*/ 387488 h 411700"/>
              <a:gd name="connsiteX4" fmla="*/ 398255 w 511441"/>
              <a:gd name="connsiteY4" fmla="*/ 408842 h 411700"/>
              <a:gd name="connsiteX5" fmla="*/ 118863 w 511441"/>
              <a:gd name="connsiteY5" fmla="*/ 408842 h 411700"/>
              <a:gd name="connsiteX6" fmla="*/ 2117 w 511441"/>
              <a:gd name="connsiteY6" fmla="*/ 360484 h 411700"/>
              <a:gd name="connsiteX7" fmla="*/ 106159 w 511441"/>
              <a:gd name="connsiteY7" fmla="*/ 143750 h 411700"/>
              <a:gd name="connsiteX0" fmla="*/ 106159 w 511441"/>
              <a:gd name="connsiteY0" fmla="*/ 143750 h 411700"/>
              <a:gd name="connsiteX1" fmla="*/ 237392 w 511441"/>
              <a:gd name="connsiteY1" fmla="*/ 0 h 411700"/>
              <a:gd name="connsiteX2" fmla="*/ 397610 w 511441"/>
              <a:gd name="connsiteY2" fmla="*/ 143750 h 411700"/>
              <a:gd name="connsiteX3" fmla="*/ 487376 w 511441"/>
              <a:gd name="connsiteY3" fmla="*/ 387488 h 411700"/>
              <a:gd name="connsiteX4" fmla="*/ 398255 w 511441"/>
              <a:gd name="connsiteY4" fmla="*/ 408842 h 411700"/>
              <a:gd name="connsiteX5" fmla="*/ 118863 w 511441"/>
              <a:gd name="connsiteY5" fmla="*/ 408842 h 411700"/>
              <a:gd name="connsiteX6" fmla="*/ 2117 w 511441"/>
              <a:gd name="connsiteY6" fmla="*/ 360484 h 411700"/>
              <a:gd name="connsiteX7" fmla="*/ 106159 w 511441"/>
              <a:gd name="connsiteY7" fmla="*/ 143750 h 411700"/>
              <a:gd name="connsiteX0" fmla="*/ 106159 w 511441"/>
              <a:gd name="connsiteY0" fmla="*/ 116746 h 384696"/>
              <a:gd name="connsiteX1" fmla="*/ 265017 w 511441"/>
              <a:gd name="connsiteY1" fmla="*/ 0 h 384696"/>
              <a:gd name="connsiteX2" fmla="*/ 397610 w 511441"/>
              <a:gd name="connsiteY2" fmla="*/ 116746 h 384696"/>
              <a:gd name="connsiteX3" fmla="*/ 487376 w 511441"/>
              <a:gd name="connsiteY3" fmla="*/ 360484 h 384696"/>
              <a:gd name="connsiteX4" fmla="*/ 398255 w 511441"/>
              <a:gd name="connsiteY4" fmla="*/ 381838 h 384696"/>
              <a:gd name="connsiteX5" fmla="*/ 118863 w 511441"/>
              <a:gd name="connsiteY5" fmla="*/ 381838 h 384696"/>
              <a:gd name="connsiteX6" fmla="*/ 2117 w 511441"/>
              <a:gd name="connsiteY6" fmla="*/ 333480 h 384696"/>
              <a:gd name="connsiteX7" fmla="*/ 106159 w 511441"/>
              <a:gd name="connsiteY7" fmla="*/ 116746 h 384696"/>
              <a:gd name="connsiteX0" fmla="*/ 106159 w 511441"/>
              <a:gd name="connsiteY0" fmla="*/ 148251 h 389197"/>
              <a:gd name="connsiteX1" fmla="*/ 265017 w 511441"/>
              <a:gd name="connsiteY1" fmla="*/ 4501 h 389197"/>
              <a:gd name="connsiteX2" fmla="*/ 397610 w 511441"/>
              <a:gd name="connsiteY2" fmla="*/ 121247 h 389197"/>
              <a:gd name="connsiteX3" fmla="*/ 487376 w 511441"/>
              <a:gd name="connsiteY3" fmla="*/ 364985 h 389197"/>
              <a:gd name="connsiteX4" fmla="*/ 398255 w 511441"/>
              <a:gd name="connsiteY4" fmla="*/ 386339 h 389197"/>
              <a:gd name="connsiteX5" fmla="*/ 118863 w 511441"/>
              <a:gd name="connsiteY5" fmla="*/ 386339 h 389197"/>
              <a:gd name="connsiteX6" fmla="*/ 2117 w 511441"/>
              <a:gd name="connsiteY6" fmla="*/ 337981 h 389197"/>
              <a:gd name="connsiteX7" fmla="*/ 106159 w 511441"/>
              <a:gd name="connsiteY7" fmla="*/ 148251 h 389197"/>
              <a:gd name="connsiteX0" fmla="*/ 106159 w 511441"/>
              <a:gd name="connsiteY0" fmla="*/ 143750 h 384696"/>
              <a:gd name="connsiteX1" fmla="*/ 265017 w 511441"/>
              <a:gd name="connsiteY1" fmla="*/ 0 h 384696"/>
              <a:gd name="connsiteX2" fmla="*/ 397610 w 511441"/>
              <a:gd name="connsiteY2" fmla="*/ 143750 h 384696"/>
              <a:gd name="connsiteX3" fmla="*/ 487376 w 511441"/>
              <a:gd name="connsiteY3" fmla="*/ 360484 h 384696"/>
              <a:gd name="connsiteX4" fmla="*/ 398255 w 511441"/>
              <a:gd name="connsiteY4" fmla="*/ 381838 h 384696"/>
              <a:gd name="connsiteX5" fmla="*/ 118863 w 511441"/>
              <a:gd name="connsiteY5" fmla="*/ 381838 h 384696"/>
              <a:gd name="connsiteX6" fmla="*/ 2117 w 511441"/>
              <a:gd name="connsiteY6" fmla="*/ 333480 h 384696"/>
              <a:gd name="connsiteX7" fmla="*/ 106159 w 511441"/>
              <a:gd name="connsiteY7" fmla="*/ 143750 h 384696"/>
              <a:gd name="connsiteX0" fmla="*/ 106159 w 511441"/>
              <a:gd name="connsiteY0" fmla="*/ 143750 h 384696"/>
              <a:gd name="connsiteX1" fmla="*/ 265017 w 511441"/>
              <a:gd name="connsiteY1" fmla="*/ 0 h 384696"/>
              <a:gd name="connsiteX2" fmla="*/ 397610 w 511441"/>
              <a:gd name="connsiteY2" fmla="*/ 143750 h 384696"/>
              <a:gd name="connsiteX3" fmla="*/ 487376 w 511441"/>
              <a:gd name="connsiteY3" fmla="*/ 360484 h 384696"/>
              <a:gd name="connsiteX4" fmla="*/ 370630 w 511441"/>
              <a:gd name="connsiteY4" fmla="*/ 381838 h 384696"/>
              <a:gd name="connsiteX5" fmla="*/ 118863 w 511441"/>
              <a:gd name="connsiteY5" fmla="*/ 381838 h 384696"/>
              <a:gd name="connsiteX6" fmla="*/ 2117 w 511441"/>
              <a:gd name="connsiteY6" fmla="*/ 333480 h 384696"/>
              <a:gd name="connsiteX7" fmla="*/ 106159 w 511441"/>
              <a:gd name="connsiteY7" fmla="*/ 143750 h 384696"/>
              <a:gd name="connsiteX0" fmla="*/ 106159 w 511441"/>
              <a:gd name="connsiteY0" fmla="*/ 143750 h 384696"/>
              <a:gd name="connsiteX1" fmla="*/ 265017 w 511441"/>
              <a:gd name="connsiteY1" fmla="*/ 0 h 384696"/>
              <a:gd name="connsiteX2" fmla="*/ 397610 w 511441"/>
              <a:gd name="connsiteY2" fmla="*/ 143750 h 384696"/>
              <a:gd name="connsiteX3" fmla="*/ 487376 w 511441"/>
              <a:gd name="connsiteY3" fmla="*/ 360484 h 384696"/>
              <a:gd name="connsiteX4" fmla="*/ 370630 w 511441"/>
              <a:gd name="connsiteY4" fmla="*/ 381838 h 384696"/>
              <a:gd name="connsiteX5" fmla="*/ 118863 w 511441"/>
              <a:gd name="connsiteY5" fmla="*/ 381838 h 384696"/>
              <a:gd name="connsiteX6" fmla="*/ 2117 w 511441"/>
              <a:gd name="connsiteY6" fmla="*/ 333480 h 384696"/>
              <a:gd name="connsiteX7" fmla="*/ 106159 w 511441"/>
              <a:gd name="connsiteY7" fmla="*/ 143750 h 384696"/>
              <a:gd name="connsiteX0" fmla="*/ 106159 w 511441"/>
              <a:gd name="connsiteY0" fmla="*/ 143750 h 384696"/>
              <a:gd name="connsiteX1" fmla="*/ 265017 w 511441"/>
              <a:gd name="connsiteY1" fmla="*/ 0 h 384696"/>
              <a:gd name="connsiteX2" fmla="*/ 397610 w 511441"/>
              <a:gd name="connsiteY2" fmla="*/ 143750 h 384696"/>
              <a:gd name="connsiteX3" fmla="*/ 487376 w 511441"/>
              <a:gd name="connsiteY3" fmla="*/ 360484 h 384696"/>
              <a:gd name="connsiteX4" fmla="*/ 370630 w 511441"/>
              <a:gd name="connsiteY4" fmla="*/ 381838 h 384696"/>
              <a:gd name="connsiteX5" fmla="*/ 118863 w 511441"/>
              <a:gd name="connsiteY5" fmla="*/ 381838 h 384696"/>
              <a:gd name="connsiteX6" fmla="*/ 2117 w 511441"/>
              <a:gd name="connsiteY6" fmla="*/ 333480 h 384696"/>
              <a:gd name="connsiteX7" fmla="*/ 106159 w 511441"/>
              <a:gd name="connsiteY7" fmla="*/ 143750 h 384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1441" h="384696">
                <a:moveTo>
                  <a:pt x="106159" y="143750"/>
                </a:moveTo>
                <a:cubicBezTo>
                  <a:pt x="149976" y="88170"/>
                  <a:pt x="216442" y="0"/>
                  <a:pt x="265017" y="0"/>
                </a:cubicBezTo>
                <a:cubicBezTo>
                  <a:pt x="313592" y="0"/>
                  <a:pt x="360550" y="83669"/>
                  <a:pt x="397610" y="143750"/>
                </a:cubicBezTo>
                <a:cubicBezTo>
                  <a:pt x="434670" y="203831"/>
                  <a:pt x="511441" y="310676"/>
                  <a:pt x="487376" y="360484"/>
                </a:cubicBezTo>
                <a:cubicBezTo>
                  <a:pt x="482887" y="384696"/>
                  <a:pt x="414418" y="381838"/>
                  <a:pt x="370630" y="381838"/>
                </a:cubicBezTo>
                <a:lnTo>
                  <a:pt x="118863" y="381838"/>
                </a:lnTo>
                <a:cubicBezTo>
                  <a:pt x="42846" y="381838"/>
                  <a:pt x="4234" y="373161"/>
                  <a:pt x="2117" y="333480"/>
                </a:cubicBezTo>
                <a:cubicBezTo>
                  <a:pt x="0" y="293799"/>
                  <a:pt x="62342" y="199330"/>
                  <a:pt x="106159" y="143750"/>
                </a:cubicBezTo>
                <a:close/>
              </a:path>
            </a:pathLst>
          </a:custGeom>
          <a:solidFill>
            <a:srgbClr val="800000"/>
          </a:solidFill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Freeform 113"/>
          <p:cNvSpPr/>
          <p:nvPr/>
        </p:nvSpPr>
        <p:spPr>
          <a:xfrm rot="20371427">
            <a:off x="6710993" y="5092569"/>
            <a:ext cx="848518" cy="436745"/>
          </a:xfrm>
          <a:custGeom>
            <a:avLst/>
            <a:gdLst>
              <a:gd name="connsiteX0" fmla="*/ 0 w 609600"/>
              <a:gd name="connsiteY0" fmla="*/ 165104 h 457200"/>
              <a:gd name="connsiteX1" fmla="*/ 48358 w 609600"/>
              <a:gd name="connsiteY1" fmla="*/ 48358 h 457200"/>
              <a:gd name="connsiteX2" fmla="*/ 165104 w 609600"/>
              <a:gd name="connsiteY2" fmla="*/ 0 h 457200"/>
              <a:gd name="connsiteX3" fmla="*/ 444496 w 609600"/>
              <a:gd name="connsiteY3" fmla="*/ 0 h 457200"/>
              <a:gd name="connsiteX4" fmla="*/ 561242 w 609600"/>
              <a:gd name="connsiteY4" fmla="*/ 48358 h 457200"/>
              <a:gd name="connsiteX5" fmla="*/ 609600 w 609600"/>
              <a:gd name="connsiteY5" fmla="*/ 165104 h 457200"/>
              <a:gd name="connsiteX6" fmla="*/ 609600 w 609600"/>
              <a:gd name="connsiteY6" fmla="*/ 292096 h 457200"/>
              <a:gd name="connsiteX7" fmla="*/ 561242 w 609600"/>
              <a:gd name="connsiteY7" fmla="*/ 408842 h 457200"/>
              <a:gd name="connsiteX8" fmla="*/ 444496 w 609600"/>
              <a:gd name="connsiteY8" fmla="*/ 457200 h 457200"/>
              <a:gd name="connsiteX9" fmla="*/ 165104 w 609600"/>
              <a:gd name="connsiteY9" fmla="*/ 457200 h 457200"/>
              <a:gd name="connsiteX10" fmla="*/ 48358 w 609600"/>
              <a:gd name="connsiteY10" fmla="*/ 408842 h 457200"/>
              <a:gd name="connsiteX11" fmla="*/ 0 w 609600"/>
              <a:gd name="connsiteY11" fmla="*/ 292096 h 457200"/>
              <a:gd name="connsiteX12" fmla="*/ 0 w 609600"/>
              <a:gd name="connsiteY12" fmla="*/ 165104 h 457200"/>
              <a:gd name="connsiteX0" fmla="*/ 0 w 609600"/>
              <a:gd name="connsiteY0" fmla="*/ 167485 h 459581"/>
              <a:gd name="connsiteX1" fmla="*/ 48358 w 609600"/>
              <a:gd name="connsiteY1" fmla="*/ 50739 h 459581"/>
              <a:gd name="connsiteX2" fmla="*/ 165104 w 609600"/>
              <a:gd name="connsiteY2" fmla="*/ 2381 h 459581"/>
              <a:gd name="connsiteX3" fmla="*/ 302419 w 609600"/>
              <a:gd name="connsiteY3" fmla="*/ 0 h 459581"/>
              <a:gd name="connsiteX4" fmla="*/ 444496 w 609600"/>
              <a:gd name="connsiteY4" fmla="*/ 2381 h 459581"/>
              <a:gd name="connsiteX5" fmla="*/ 561242 w 609600"/>
              <a:gd name="connsiteY5" fmla="*/ 50739 h 459581"/>
              <a:gd name="connsiteX6" fmla="*/ 609600 w 609600"/>
              <a:gd name="connsiteY6" fmla="*/ 167485 h 459581"/>
              <a:gd name="connsiteX7" fmla="*/ 609600 w 609600"/>
              <a:gd name="connsiteY7" fmla="*/ 294477 h 459581"/>
              <a:gd name="connsiteX8" fmla="*/ 561242 w 609600"/>
              <a:gd name="connsiteY8" fmla="*/ 411223 h 459581"/>
              <a:gd name="connsiteX9" fmla="*/ 444496 w 609600"/>
              <a:gd name="connsiteY9" fmla="*/ 459581 h 459581"/>
              <a:gd name="connsiteX10" fmla="*/ 165104 w 609600"/>
              <a:gd name="connsiteY10" fmla="*/ 459581 h 459581"/>
              <a:gd name="connsiteX11" fmla="*/ 48358 w 609600"/>
              <a:gd name="connsiteY11" fmla="*/ 411223 h 459581"/>
              <a:gd name="connsiteX12" fmla="*/ 0 w 609600"/>
              <a:gd name="connsiteY12" fmla="*/ 294477 h 459581"/>
              <a:gd name="connsiteX13" fmla="*/ 0 w 609600"/>
              <a:gd name="connsiteY13" fmla="*/ 167485 h 459581"/>
              <a:gd name="connsiteX0" fmla="*/ 2045 w 611645"/>
              <a:gd name="connsiteY0" fmla="*/ 167485 h 459581"/>
              <a:gd name="connsiteX1" fmla="*/ 50403 w 611645"/>
              <a:gd name="connsiteY1" fmla="*/ 50739 h 459581"/>
              <a:gd name="connsiteX2" fmla="*/ 304464 w 611645"/>
              <a:gd name="connsiteY2" fmla="*/ 0 h 459581"/>
              <a:gd name="connsiteX3" fmla="*/ 446541 w 611645"/>
              <a:gd name="connsiteY3" fmla="*/ 2381 h 459581"/>
              <a:gd name="connsiteX4" fmla="*/ 563287 w 611645"/>
              <a:gd name="connsiteY4" fmla="*/ 50739 h 459581"/>
              <a:gd name="connsiteX5" fmla="*/ 611645 w 611645"/>
              <a:gd name="connsiteY5" fmla="*/ 167485 h 459581"/>
              <a:gd name="connsiteX6" fmla="*/ 611645 w 611645"/>
              <a:gd name="connsiteY6" fmla="*/ 294477 h 459581"/>
              <a:gd name="connsiteX7" fmla="*/ 563287 w 611645"/>
              <a:gd name="connsiteY7" fmla="*/ 411223 h 459581"/>
              <a:gd name="connsiteX8" fmla="*/ 446541 w 611645"/>
              <a:gd name="connsiteY8" fmla="*/ 459581 h 459581"/>
              <a:gd name="connsiteX9" fmla="*/ 167149 w 611645"/>
              <a:gd name="connsiteY9" fmla="*/ 459581 h 459581"/>
              <a:gd name="connsiteX10" fmla="*/ 50403 w 611645"/>
              <a:gd name="connsiteY10" fmla="*/ 411223 h 459581"/>
              <a:gd name="connsiteX11" fmla="*/ 2045 w 611645"/>
              <a:gd name="connsiteY11" fmla="*/ 294477 h 459581"/>
              <a:gd name="connsiteX12" fmla="*/ 2045 w 611645"/>
              <a:gd name="connsiteY12" fmla="*/ 167485 h 459581"/>
              <a:gd name="connsiteX0" fmla="*/ 2045 w 611645"/>
              <a:gd name="connsiteY0" fmla="*/ 167485 h 459581"/>
              <a:gd name="connsiteX1" fmla="*/ 50403 w 611645"/>
              <a:gd name="connsiteY1" fmla="*/ 50739 h 459581"/>
              <a:gd name="connsiteX2" fmla="*/ 304464 w 611645"/>
              <a:gd name="connsiteY2" fmla="*/ 0 h 459581"/>
              <a:gd name="connsiteX3" fmla="*/ 563287 w 611645"/>
              <a:gd name="connsiteY3" fmla="*/ 50739 h 459581"/>
              <a:gd name="connsiteX4" fmla="*/ 611645 w 611645"/>
              <a:gd name="connsiteY4" fmla="*/ 167485 h 459581"/>
              <a:gd name="connsiteX5" fmla="*/ 611645 w 611645"/>
              <a:gd name="connsiteY5" fmla="*/ 294477 h 459581"/>
              <a:gd name="connsiteX6" fmla="*/ 563287 w 611645"/>
              <a:gd name="connsiteY6" fmla="*/ 411223 h 459581"/>
              <a:gd name="connsiteX7" fmla="*/ 446541 w 611645"/>
              <a:gd name="connsiteY7" fmla="*/ 459581 h 459581"/>
              <a:gd name="connsiteX8" fmla="*/ 167149 w 611645"/>
              <a:gd name="connsiteY8" fmla="*/ 459581 h 459581"/>
              <a:gd name="connsiteX9" fmla="*/ 50403 w 611645"/>
              <a:gd name="connsiteY9" fmla="*/ 411223 h 459581"/>
              <a:gd name="connsiteX10" fmla="*/ 2045 w 611645"/>
              <a:gd name="connsiteY10" fmla="*/ 294477 h 459581"/>
              <a:gd name="connsiteX11" fmla="*/ 2045 w 611645"/>
              <a:gd name="connsiteY11" fmla="*/ 167485 h 459581"/>
              <a:gd name="connsiteX0" fmla="*/ 2045 w 611645"/>
              <a:gd name="connsiteY0" fmla="*/ 167485 h 459906"/>
              <a:gd name="connsiteX1" fmla="*/ 50403 w 611645"/>
              <a:gd name="connsiteY1" fmla="*/ 50739 h 459906"/>
              <a:gd name="connsiteX2" fmla="*/ 304464 w 611645"/>
              <a:gd name="connsiteY2" fmla="*/ 0 h 459906"/>
              <a:gd name="connsiteX3" fmla="*/ 563287 w 611645"/>
              <a:gd name="connsiteY3" fmla="*/ 50739 h 459906"/>
              <a:gd name="connsiteX4" fmla="*/ 611645 w 611645"/>
              <a:gd name="connsiteY4" fmla="*/ 167485 h 459906"/>
              <a:gd name="connsiteX5" fmla="*/ 611645 w 611645"/>
              <a:gd name="connsiteY5" fmla="*/ 294477 h 459906"/>
              <a:gd name="connsiteX6" fmla="*/ 563287 w 611645"/>
              <a:gd name="connsiteY6" fmla="*/ 411223 h 459906"/>
              <a:gd name="connsiteX7" fmla="*/ 446541 w 611645"/>
              <a:gd name="connsiteY7" fmla="*/ 459581 h 459906"/>
              <a:gd name="connsiteX8" fmla="*/ 167149 w 611645"/>
              <a:gd name="connsiteY8" fmla="*/ 459581 h 459906"/>
              <a:gd name="connsiteX9" fmla="*/ 50403 w 611645"/>
              <a:gd name="connsiteY9" fmla="*/ 411223 h 459906"/>
              <a:gd name="connsiteX10" fmla="*/ 2045 w 611645"/>
              <a:gd name="connsiteY10" fmla="*/ 167485 h 459906"/>
              <a:gd name="connsiteX0" fmla="*/ 2045 w 611645"/>
              <a:gd name="connsiteY0" fmla="*/ 167485 h 459906"/>
              <a:gd name="connsiteX1" fmla="*/ 50403 w 611645"/>
              <a:gd name="connsiteY1" fmla="*/ 50739 h 459906"/>
              <a:gd name="connsiteX2" fmla="*/ 304464 w 611645"/>
              <a:gd name="connsiteY2" fmla="*/ 0 h 459906"/>
              <a:gd name="connsiteX3" fmla="*/ 563287 w 611645"/>
              <a:gd name="connsiteY3" fmla="*/ 50739 h 459906"/>
              <a:gd name="connsiteX4" fmla="*/ 611645 w 611645"/>
              <a:gd name="connsiteY4" fmla="*/ 167485 h 459906"/>
              <a:gd name="connsiteX5" fmla="*/ 563287 w 611645"/>
              <a:gd name="connsiteY5" fmla="*/ 411223 h 459906"/>
              <a:gd name="connsiteX6" fmla="*/ 446541 w 611645"/>
              <a:gd name="connsiteY6" fmla="*/ 459581 h 459906"/>
              <a:gd name="connsiteX7" fmla="*/ 167149 w 611645"/>
              <a:gd name="connsiteY7" fmla="*/ 459581 h 459906"/>
              <a:gd name="connsiteX8" fmla="*/ 50403 w 611645"/>
              <a:gd name="connsiteY8" fmla="*/ 411223 h 459906"/>
              <a:gd name="connsiteX9" fmla="*/ 2045 w 611645"/>
              <a:gd name="connsiteY9" fmla="*/ 167485 h 459906"/>
              <a:gd name="connsiteX0" fmla="*/ 192545 w 573545"/>
              <a:gd name="connsiteY0" fmla="*/ 167485 h 459906"/>
              <a:gd name="connsiteX1" fmla="*/ 12303 w 573545"/>
              <a:gd name="connsiteY1" fmla="*/ 50739 h 459906"/>
              <a:gd name="connsiteX2" fmla="*/ 266364 w 573545"/>
              <a:gd name="connsiteY2" fmla="*/ 0 h 459906"/>
              <a:gd name="connsiteX3" fmla="*/ 525187 w 573545"/>
              <a:gd name="connsiteY3" fmla="*/ 50739 h 459906"/>
              <a:gd name="connsiteX4" fmla="*/ 573545 w 573545"/>
              <a:gd name="connsiteY4" fmla="*/ 167485 h 459906"/>
              <a:gd name="connsiteX5" fmla="*/ 525187 w 573545"/>
              <a:gd name="connsiteY5" fmla="*/ 411223 h 459906"/>
              <a:gd name="connsiteX6" fmla="*/ 408441 w 573545"/>
              <a:gd name="connsiteY6" fmla="*/ 459581 h 459906"/>
              <a:gd name="connsiteX7" fmla="*/ 129049 w 573545"/>
              <a:gd name="connsiteY7" fmla="*/ 459581 h 459906"/>
              <a:gd name="connsiteX8" fmla="*/ 12303 w 573545"/>
              <a:gd name="connsiteY8" fmla="*/ 411223 h 459906"/>
              <a:gd name="connsiteX9" fmla="*/ 192545 w 573545"/>
              <a:gd name="connsiteY9" fmla="*/ 167485 h 459906"/>
              <a:gd name="connsiteX0" fmla="*/ 129045 w 586245"/>
              <a:gd name="connsiteY0" fmla="*/ 167485 h 459906"/>
              <a:gd name="connsiteX1" fmla="*/ 25003 w 586245"/>
              <a:gd name="connsiteY1" fmla="*/ 50739 h 459906"/>
              <a:gd name="connsiteX2" fmla="*/ 279064 w 586245"/>
              <a:gd name="connsiteY2" fmla="*/ 0 h 459906"/>
              <a:gd name="connsiteX3" fmla="*/ 537887 w 586245"/>
              <a:gd name="connsiteY3" fmla="*/ 50739 h 459906"/>
              <a:gd name="connsiteX4" fmla="*/ 586245 w 586245"/>
              <a:gd name="connsiteY4" fmla="*/ 167485 h 459906"/>
              <a:gd name="connsiteX5" fmla="*/ 537887 w 586245"/>
              <a:gd name="connsiteY5" fmla="*/ 411223 h 459906"/>
              <a:gd name="connsiteX6" fmla="*/ 421141 w 586245"/>
              <a:gd name="connsiteY6" fmla="*/ 459581 h 459906"/>
              <a:gd name="connsiteX7" fmla="*/ 141749 w 586245"/>
              <a:gd name="connsiteY7" fmla="*/ 459581 h 459906"/>
              <a:gd name="connsiteX8" fmla="*/ 25003 w 586245"/>
              <a:gd name="connsiteY8" fmla="*/ 411223 h 459906"/>
              <a:gd name="connsiteX9" fmla="*/ 129045 w 586245"/>
              <a:gd name="connsiteY9" fmla="*/ 167485 h 459906"/>
              <a:gd name="connsiteX0" fmla="*/ 106159 w 563359"/>
              <a:gd name="connsiteY0" fmla="*/ 167485 h 459906"/>
              <a:gd name="connsiteX1" fmla="*/ 154517 w 563359"/>
              <a:gd name="connsiteY1" fmla="*/ 50739 h 459906"/>
              <a:gd name="connsiteX2" fmla="*/ 256178 w 563359"/>
              <a:gd name="connsiteY2" fmla="*/ 0 h 459906"/>
              <a:gd name="connsiteX3" fmla="*/ 515001 w 563359"/>
              <a:gd name="connsiteY3" fmla="*/ 50739 h 459906"/>
              <a:gd name="connsiteX4" fmla="*/ 563359 w 563359"/>
              <a:gd name="connsiteY4" fmla="*/ 167485 h 459906"/>
              <a:gd name="connsiteX5" fmla="*/ 515001 w 563359"/>
              <a:gd name="connsiteY5" fmla="*/ 411223 h 459906"/>
              <a:gd name="connsiteX6" fmla="*/ 398255 w 563359"/>
              <a:gd name="connsiteY6" fmla="*/ 459581 h 459906"/>
              <a:gd name="connsiteX7" fmla="*/ 118863 w 563359"/>
              <a:gd name="connsiteY7" fmla="*/ 459581 h 459906"/>
              <a:gd name="connsiteX8" fmla="*/ 2117 w 563359"/>
              <a:gd name="connsiteY8" fmla="*/ 411223 h 459906"/>
              <a:gd name="connsiteX9" fmla="*/ 106159 w 563359"/>
              <a:gd name="connsiteY9" fmla="*/ 167485 h 459906"/>
              <a:gd name="connsiteX0" fmla="*/ 106159 w 563359"/>
              <a:gd name="connsiteY0" fmla="*/ 167485 h 459906"/>
              <a:gd name="connsiteX1" fmla="*/ 154517 w 563359"/>
              <a:gd name="connsiteY1" fmla="*/ 50739 h 459906"/>
              <a:gd name="connsiteX2" fmla="*/ 256178 w 563359"/>
              <a:gd name="connsiteY2" fmla="*/ 0 h 459906"/>
              <a:gd name="connsiteX3" fmla="*/ 515001 w 563359"/>
              <a:gd name="connsiteY3" fmla="*/ 50739 h 459906"/>
              <a:gd name="connsiteX4" fmla="*/ 563359 w 563359"/>
              <a:gd name="connsiteY4" fmla="*/ 167485 h 459906"/>
              <a:gd name="connsiteX5" fmla="*/ 515001 w 563359"/>
              <a:gd name="connsiteY5" fmla="*/ 411223 h 459906"/>
              <a:gd name="connsiteX6" fmla="*/ 398255 w 563359"/>
              <a:gd name="connsiteY6" fmla="*/ 459581 h 459906"/>
              <a:gd name="connsiteX7" fmla="*/ 118863 w 563359"/>
              <a:gd name="connsiteY7" fmla="*/ 459581 h 459906"/>
              <a:gd name="connsiteX8" fmla="*/ 2117 w 563359"/>
              <a:gd name="connsiteY8" fmla="*/ 411223 h 459906"/>
              <a:gd name="connsiteX9" fmla="*/ 106159 w 563359"/>
              <a:gd name="connsiteY9" fmla="*/ 167485 h 459906"/>
              <a:gd name="connsiteX0" fmla="*/ 83139 w 567964"/>
              <a:gd name="connsiteY0" fmla="*/ 167485 h 459906"/>
              <a:gd name="connsiteX1" fmla="*/ 159122 w 567964"/>
              <a:gd name="connsiteY1" fmla="*/ 50739 h 459906"/>
              <a:gd name="connsiteX2" fmla="*/ 260783 w 567964"/>
              <a:gd name="connsiteY2" fmla="*/ 0 h 459906"/>
              <a:gd name="connsiteX3" fmla="*/ 519606 w 567964"/>
              <a:gd name="connsiteY3" fmla="*/ 50739 h 459906"/>
              <a:gd name="connsiteX4" fmla="*/ 567964 w 567964"/>
              <a:gd name="connsiteY4" fmla="*/ 167485 h 459906"/>
              <a:gd name="connsiteX5" fmla="*/ 519606 w 567964"/>
              <a:gd name="connsiteY5" fmla="*/ 411223 h 459906"/>
              <a:gd name="connsiteX6" fmla="*/ 402860 w 567964"/>
              <a:gd name="connsiteY6" fmla="*/ 459581 h 459906"/>
              <a:gd name="connsiteX7" fmla="*/ 123468 w 567964"/>
              <a:gd name="connsiteY7" fmla="*/ 459581 h 459906"/>
              <a:gd name="connsiteX8" fmla="*/ 6722 w 567964"/>
              <a:gd name="connsiteY8" fmla="*/ 411223 h 459906"/>
              <a:gd name="connsiteX9" fmla="*/ 83139 w 567964"/>
              <a:gd name="connsiteY9" fmla="*/ 167485 h 459906"/>
              <a:gd name="connsiteX0" fmla="*/ 83139 w 550569"/>
              <a:gd name="connsiteY0" fmla="*/ 167485 h 459906"/>
              <a:gd name="connsiteX1" fmla="*/ 159122 w 550569"/>
              <a:gd name="connsiteY1" fmla="*/ 50739 h 459906"/>
              <a:gd name="connsiteX2" fmla="*/ 260783 w 550569"/>
              <a:gd name="connsiteY2" fmla="*/ 0 h 459906"/>
              <a:gd name="connsiteX3" fmla="*/ 519606 w 550569"/>
              <a:gd name="connsiteY3" fmla="*/ 50739 h 459906"/>
              <a:gd name="connsiteX4" fmla="*/ 429840 w 550569"/>
              <a:gd name="connsiteY4" fmla="*/ 167485 h 459906"/>
              <a:gd name="connsiteX5" fmla="*/ 519606 w 550569"/>
              <a:gd name="connsiteY5" fmla="*/ 411223 h 459906"/>
              <a:gd name="connsiteX6" fmla="*/ 402860 w 550569"/>
              <a:gd name="connsiteY6" fmla="*/ 459581 h 459906"/>
              <a:gd name="connsiteX7" fmla="*/ 123468 w 550569"/>
              <a:gd name="connsiteY7" fmla="*/ 459581 h 459906"/>
              <a:gd name="connsiteX8" fmla="*/ 6722 w 550569"/>
              <a:gd name="connsiteY8" fmla="*/ 411223 h 459906"/>
              <a:gd name="connsiteX9" fmla="*/ 83139 w 550569"/>
              <a:gd name="connsiteY9" fmla="*/ 167485 h 459906"/>
              <a:gd name="connsiteX0" fmla="*/ 83139 w 519606"/>
              <a:gd name="connsiteY0" fmla="*/ 167485 h 459906"/>
              <a:gd name="connsiteX1" fmla="*/ 159122 w 519606"/>
              <a:gd name="connsiteY1" fmla="*/ 50739 h 459906"/>
              <a:gd name="connsiteX2" fmla="*/ 260783 w 519606"/>
              <a:gd name="connsiteY2" fmla="*/ 0 h 459906"/>
              <a:gd name="connsiteX3" fmla="*/ 353857 w 519606"/>
              <a:gd name="connsiteY3" fmla="*/ 77743 h 459906"/>
              <a:gd name="connsiteX4" fmla="*/ 429840 w 519606"/>
              <a:gd name="connsiteY4" fmla="*/ 167485 h 459906"/>
              <a:gd name="connsiteX5" fmla="*/ 519606 w 519606"/>
              <a:gd name="connsiteY5" fmla="*/ 411223 h 459906"/>
              <a:gd name="connsiteX6" fmla="*/ 402860 w 519606"/>
              <a:gd name="connsiteY6" fmla="*/ 459581 h 459906"/>
              <a:gd name="connsiteX7" fmla="*/ 123468 w 519606"/>
              <a:gd name="connsiteY7" fmla="*/ 459581 h 459906"/>
              <a:gd name="connsiteX8" fmla="*/ 6722 w 519606"/>
              <a:gd name="connsiteY8" fmla="*/ 411223 h 459906"/>
              <a:gd name="connsiteX9" fmla="*/ 83139 w 519606"/>
              <a:gd name="connsiteY9" fmla="*/ 167485 h 459906"/>
              <a:gd name="connsiteX0" fmla="*/ 83139 w 519606"/>
              <a:gd name="connsiteY0" fmla="*/ 131703 h 424124"/>
              <a:gd name="connsiteX1" fmla="*/ 159122 w 519606"/>
              <a:gd name="connsiteY1" fmla="*/ 14957 h 424124"/>
              <a:gd name="connsiteX2" fmla="*/ 353857 w 519606"/>
              <a:gd name="connsiteY2" fmla="*/ 41961 h 424124"/>
              <a:gd name="connsiteX3" fmla="*/ 429840 w 519606"/>
              <a:gd name="connsiteY3" fmla="*/ 131703 h 424124"/>
              <a:gd name="connsiteX4" fmla="*/ 519606 w 519606"/>
              <a:gd name="connsiteY4" fmla="*/ 375441 h 424124"/>
              <a:gd name="connsiteX5" fmla="*/ 402860 w 519606"/>
              <a:gd name="connsiteY5" fmla="*/ 423799 h 424124"/>
              <a:gd name="connsiteX6" fmla="*/ 123468 w 519606"/>
              <a:gd name="connsiteY6" fmla="*/ 423799 h 424124"/>
              <a:gd name="connsiteX7" fmla="*/ 6722 w 519606"/>
              <a:gd name="connsiteY7" fmla="*/ 375441 h 424124"/>
              <a:gd name="connsiteX8" fmla="*/ 83139 w 519606"/>
              <a:gd name="connsiteY8" fmla="*/ 131703 h 424124"/>
              <a:gd name="connsiteX0" fmla="*/ 83139 w 519606"/>
              <a:gd name="connsiteY0" fmla="*/ 116746 h 409167"/>
              <a:gd name="connsiteX1" fmla="*/ 159122 w 519606"/>
              <a:gd name="connsiteY1" fmla="*/ 0 h 409167"/>
              <a:gd name="connsiteX2" fmla="*/ 429840 w 519606"/>
              <a:gd name="connsiteY2" fmla="*/ 116746 h 409167"/>
              <a:gd name="connsiteX3" fmla="*/ 519606 w 519606"/>
              <a:gd name="connsiteY3" fmla="*/ 360484 h 409167"/>
              <a:gd name="connsiteX4" fmla="*/ 402860 w 519606"/>
              <a:gd name="connsiteY4" fmla="*/ 408842 h 409167"/>
              <a:gd name="connsiteX5" fmla="*/ 123468 w 519606"/>
              <a:gd name="connsiteY5" fmla="*/ 408842 h 409167"/>
              <a:gd name="connsiteX6" fmla="*/ 6722 w 519606"/>
              <a:gd name="connsiteY6" fmla="*/ 360484 h 409167"/>
              <a:gd name="connsiteX7" fmla="*/ 83139 w 519606"/>
              <a:gd name="connsiteY7" fmla="*/ 116746 h 409167"/>
              <a:gd name="connsiteX0" fmla="*/ 83139 w 519606"/>
              <a:gd name="connsiteY0" fmla="*/ 116746 h 409167"/>
              <a:gd name="connsiteX1" fmla="*/ 186747 w 519606"/>
              <a:gd name="connsiteY1" fmla="*/ 0 h 409167"/>
              <a:gd name="connsiteX2" fmla="*/ 429840 w 519606"/>
              <a:gd name="connsiteY2" fmla="*/ 116746 h 409167"/>
              <a:gd name="connsiteX3" fmla="*/ 519606 w 519606"/>
              <a:gd name="connsiteY3" fmla="*/ 360484 h 409167"/>
              <a:gd name="connsiteX4" fmla="*/ 402860 w 519606"/>
              <a:gd name="connsiteY4" fmla="*/ 408842 h 409167"/>
              <a:gd name="connsiteX5" fmla="*/ 123468 w 519606"/>
              <a:gd name="connsiteY5" fmla="*/ 408842 h 409167"/>
              <a:gd name="connsiteX6" fmla="*/ 6722 w 519606"/>
              <a:gd name="connsiteY6" fmla="*/ 360484 h 409167"/>
              <a:gd name="connsiteX7" fmla="*/ 83139 w 519606"/>
              <a:gd name="connsiteY7" fmla="*/ 116746 h 409167"/>
              <a:gd name="connsiteX0" fmla="*/ 83139 w 519606"/>
              <a:gd name="connsiteY0" fmla="*/ 116746 h 409167"/>
              <a:gd name="connsiteX1" fmla="*/ 241997 w 519606"/>
              <a:gd name="connsiteY1" fmla="*/ 0 h 409167"/>
              <a:gd name="connsiteX2" fmla="*/ 429840 w 519606"/>
              <a:gd name="connsiteY2" fmla="*/ 116746 h 409167"/>
              <a:gd name="connsiteX3" fmla="*/ 519606 w 519606"/>
              <a:gd name="connsiteY3" fmla="*/ 360484 h 409167"/>
              <a:gd name="connsiteX4" fmla="*/ 402860 w 519606"/>
              <a:gd name="connsiteY4" fmla="*/ 408842 h 409167"/>
              <a:gd name="connsiteX5" fmla="*/ 123468 w 519606"/>
              <a:gd name="connsiteY5" fmla="*/ 408842 h 409167"/>
              <a:gd name="connsiteX6" fmla="*/ 6722 w 519606"/>
              <a:gd name="connsiteY6" fmla="*/ 360484 h 409167"/>
              <a:gd name="connsiteX7" fmla="*/ 83139 w 519606"/>
              <a:gd name="connsiteY7" fmla="*/ 116746 h 409167"/>
              <a:gd name="connsiteX0" fmla="*/ 106159 w 515001"/>
              <a:gd name="connsiteY0" fmla="*/ 148251 h 413343"/>
              <a:gd name="connsiteX1" fmla="*/ 237392 w 515001"/>
              <a:gd name="connsiteY1" fmla="*/ 4501 h 413343"/>
              <a:gd name="connsiteX2" fmla="*/ 425235 w 515001"/>
              <a:gd name="connsiteY2" fmla="*/ 121247 h 413343"/>
              <a:gd name="connsiteX3" fmla="*/ 515001 w 515001"/>
              <a:gd name="connsiteY3" fmla="*/ 364985 h 413343"/>
              <a:gd name="connsiteX4" fmla="*/ 398255 w 515001"/>
              <a:gd name="connsiteY4" fmla="*/ 413343 h 413343"/>
              <a:gd name="connsiteX5" fmla="*/ 118863 w 515001"/>
              <a:gd name="connsiteY5" fmla="*/ 413343 h 413343"/>
              <a:gd name="connsiteX6" fmla="*/ 2117 w 515001"/>
              <a:gd name="connsiteY6" fmla="*/ 364985 h 413343"/>
              <a:gd name="connsiteX7" fmla="*/ 106159 w 515001"/>
              <a:gd name="connsiteY7" fmla="*/ 148251 h 413343"/>
              <a:gd name="connsiteX0" fmla="*/ 106159 w 519498"/>
              <a:gd name="connsiteY0" fmla="*/ 148251 h 413343"/>
              <a:gd name="connsiteX1" fmla="*/ 237392 w 519498"/>
              <a:gd name="connsiteY1" fmla="*/ 4501 h 413343"/>
              <a:gd name="connsiteX2" fmla="*/ 425235 w 519498"/>
              <a:gd name="connsiteY2" fmla="*/ 121247 h 413343"/>
              <a:gd name="connsiteX3" fmla="*/ 515001 w 519498"/>
              <a:gd name="connsiteY3" fmla="*/ 364985 h 413343"/>
              <a:gd name="connsiteX4" fmla="*/ 398255 w 519498"/>
              <a:gd name="connsiteY4" fmla="*/ 413343 h 413343"/>
              <a:gd name="connsiteX5" fmla="*/ 118863 w 519498"/>
              <a:gd name="connsiteY5" fmla="*/ 413343 h 413343"/>
              <a:gd name="connsiteX6" fmla="*/ 2117 w 519498"/>
              <a:gd name="connsiteY6" fmla="*/ 364985 h 413343"/>
              <a:gd name="connsiteX7" fmla="*/ 106159 w 519498"/>
              <a:gd name="connsiteY7" fmla="*/ 148251 h 413343"/>
              <a:gd name="connsiteX0" fmla="*/ 106159 w 519498"/>
              <a:gd name="connsiteY0" fmla="*/ 143750 h 408842"/>
              <a:gd name="connsiteX1" fmla="*/ 237392 w 519498"/>
              <a:gd name="connsiteY1" fmla="*/ 0 h 408842"/>
              <a:gd name="connsiteX2" fmla="*/ 369985 w 519498"/>
              <a:gd name="connsiteY2" fmla="*/ 143750 h 408842"/>
              <a:gd name="connsiteX3" fmla="*/ 515001 w 519498"/>
              <a:gd name="connsiteY3" fmla="*/ 360484 h 408842"/>
              <a:gd name="connsiteX4" fmla="*/ 398255 w 519498"/>
              <a:gd name="connsiteY4" fmla="*/ 408842 h 408842"/>
              <a:gd name="connsiteX5" fmla="*/ 118863 w 519498"/>
              <a:gd name="connsiteY5" fmla="*/ 408842 h 408842"/>
              <a:gd name="connsiteX6" fmla="*/ 2117 w 519498"/>
              <a:gd name="connsiteY6" fmla="*/ 360484 h 408842"/>
              <a:gd name="connsiteX7" fmla="*/ 106159 w 519498"/>
              <a:gd name="connsiteY7" fmla="*/ 143750 h 408842"/>
              <a:gd name="connsiteX0" fmla="*/ 106159 w 535613"/>
              <a:gd name="connsiteY0" fmla="*/ 143750 h 408842"/>
              <a:gd name="connsiteX1" fmla="*/ 237392 w 535613"/>
              <a:gd name="connsiteY1" fmla="*/ 0 h 408842"/>
              <a:gd name="connsiteX2" fmla="*/ 369985 w 535613"/>
              <a:gd name="connsiteY2" fmla="*/ 143750 h 408842"/>
              <a:gd name="connsiteX3" fmla="*/ 515001 w 535613"/>
              <a:gd name="connsiteY3" fmla="*/ 360484 h 408842"/>
              <a:gd name="connsiteX4" fmla="*/ 398255 w 535613"/>
              <a:gd name="connsiteY4" fmla="*/ 408842 h 408842"/>
              <a:gd name="connsiteX5" fmla="*/ 118863 w 535613"/>
              <a:gd name="connsiteY5" fmla="*/ 408842 h 408842"/>
              <a:gd name="connsiteX6" fmla="*/ 2117 w 535613"/>
              <a:gd name="connsiteY6" fmla="*/ 360484 h 408842"/>
              <a:gd name="connsiteX7" fmla="*/ 106159 w 535613"/>
              <a:gd name="connsiteY7" fmla="*/ 143750 h 408842"/>
              <a:gd name="connsiteX0" fmla="*/ 106159 w 542519"/>
              <a:gd name="connsiteY0" fmla="*/ 143750 h 408842"/>
              <a:gd name="connsiteX1" fmla="*/ 237392 w 542519"/>
              <a:gd name="connsiteY1" fmla="*/ 0 h 408842"/>
              <a:gd name="connsiteX2" fmla="*/ 369985 w 542519"/>
              <a:gd name="connsiteY2" fmla="*/ 143750 h 408842"/>
              <a:gd name="connsiteX3" fmla="*/ 515001 w 542519"/>
              <a:gd name="connsiteY3" fmla="*/ 360484 h 408842"/>
              <a:gd name="connsiteX4" fmla="*/ 398255 w 542519"/>
              <a:gd name="connsiteY4" fmla="*/ 408842 h 408842"/>
              <a:gd name="connsiteX5" fmla="*/ 118863 w 542519"/>
              <a:gd name="connsiteY5" fmla="*/ 408842 h 408842"/>
              <a:gd name="connsiteX6" fmla="*/ 2117 w 542519"/>
              <a:gd name="connsiteY6" fmla="*/ 360484 h 408842"/>
              <a:gd name="connsiteX7" fmla="*/ 106159 w 542519"/>
              <a:gd name="connsiteY7" fmla="*/ 143750 h 408842"/>
              <a:gd name="connsiteX0" fmla="*/ 106159 w 542519"/>
              <a:gd name="connsiteY0" fmla="*/ 143750 h 412825"/>
              <a:gd name="connsiteX1" fmla="*/ 237392 w 542519"/>
              <a:gd name="connsiteY1" fmla="*/ 0 h 412825"/>
              <a:gd name="connsiteX2" fmla="*/ 369985 w 542519"/>
              <a:gd name="connsiteY2" fmla="*/ 143750 h 412825"/>
              <a:gd name="connsiteX3" fmla="*/ 515001 w 542519"/>
              <a:gd name="connsiteY3" fmla="*/ 360484 h 412825"/>
              <a:gd name="connsiteX4" fmla="*/ 398255 w 542519"/>
              <a:gd name="connsiteY4" fmla="*/ 408842 h 412825"/>
              <a:gd name="connsiteX5" fmla="*/ 118863 w 542519"/>
              <a:gd name="connsiteY5" fmla="*/ 408842 h 412825"/>
              <a:gd name="connsiteX6" fmla="*/ 2117 w 542519"/>
              <a:gd name="connsiteY6" fmla="*/ 360484 h 412825"/>
              <a:gd name="connsiteX7" fmla="*/ 106159 w 542519"/>
              <a:gd name="connsiteY7" fmla="*/ 143750 h 412825"/>
              <a:gd name="connsiteX0" fmla="*/ 106159 w 514894"/>
              <a:gd name="connsiteY0" fmla="*/ 143750 h 412825"/>
              <a:gd name="connsiteX1" fmla="*/ 237392 w 514894"/>
              <a:gd name="connsiteY1" fmla="*/ 0 h 412825"/>
              <a:gd name="connsiteX2" fmla="*/ 369985 w 514894"/>
              <a:gd name="connsiteY2" fmla="*/ 143750 h 412825"/>
              <a:gd name="connsiteX3" fmla="*/ 487376 w 514894"/>
              <a:gd name="connsiteY3" fmla="*/ 360484 h 412825"/>
              <a:gd name="connsiteX4" fmla="*/ 398255 w 514894"/>
              <a:gd name="connsiteY4" fmla="*/ 408842 h 412825"/>
              <a:gd name="connsiteX5" fmla="*/ 118863 w 514894"/>
              <a:gd name="connsiteY5" fmla="*/ 408842 h 412825"/>
              <a:gd name="connsiteX6" fmla="*/ 2117 w 514894"/>
              <a:gd name="connsiteY6" fmla="*/ 360484 h 412825"/>
              <a:gd name="connsiteX7" fmla="*/ 106159 w 514894"/>
              <a:gd name="connsiteY7" fmla="*/ 143750 h 412825"/>
              <a:gd name="connsiteX0" fmla="*/ 106159 w 514894"/>
              <a:gd name="connsiteY0" fmla="*/ 143750 h 439829"/>
              <a:gd name="connsiteX1" fmla="*/ 237392 w 514894"/>
              <a:gd name="connsiteY1" fmla="*/ 0 h 439829"/>
              <a:gd name="connsiteX2" fmla="*/ 369985 w 514894"/>
              <a:gd name="connsiteY2" fmla="*/ 143750 h 439829"/>
              <a:gd name="connsiteX3" fmla="*/ 487376 w 514894"/>
              <a:gd name="connsiteY3" fmla="*/ 387488 h 439829"/>
              <a:gd name="connsiteX4" fmla="*/ 398255 w 514894"/>
              <a:gd name="connsiteY4" fmla="*/ 408842 h 439829"/>
              <a:gd name="connsiteX5" fmla="*/ 118863 w 514894"/>
              <a:gd name="connsiteY5" fmla="*/ 408842 h 439829"/>
              <a:gd name="connsiteX6" fmla="*/ 2117 w 514894"/>
              <a:gd name="connsiteY6" fmla="*/ 360484 h 439829"/>
              <a:gd name="connsiteX7" fmla="*/ 106159 w 514894"/>
              <a:gd name="connsiteY7" fmla="*/ 143750 h 439829"/>
              <a:gd name="connsiteX0" fmla="*/ 106159 w 514894"/>
              <a:gd name="connsiteY0" fmla="*/ 143750 h 416201"/>
              <a:gd name="connsiteX1" fmla="*/ 237392 w 514894"/>
              <a:gd name="connsiteY1" fmla="*/ 0 h 416201"/>
              <a:gd name="connsiteX2" fmla="*/ 369985 w 514894"/>
              <a:gd name="connsiteY2" fmla="*/ 143750 h 416201"/>
              <a:gd name="connsiteX3" fmla="*/ 487376 w 514894"/>
              <a:gd name="connsiteY3" fmla="*/ 387488 h 416201"/>
              <a:gd name="connsiteX4" fmla="*/ 398255 w 514894"/>
              <a:gd name="connsiteY4" fmla="*/ 408842 h 416201"/>
              <a:gd name="connsiteX5" fmla="*/ 118863 w 514894"/>
              <a:gd name="connsiteY5" fmla="*/ 408842 h 416201"/>
              <a:gd name="connsiteX6" fmla="*/ 2117 w 514894"/>
              <a:gd name="connsiteY6" fmla="*/ 360484 h 416201"/>
              <a:gd name="connsiteX7" fmla="*/ 106159 w 514894"/>
              <a:gd name="connsiteY7" fmla="*/ 143750 h 416201"/>
              <a:gd name="connsiteX0" fmla="*/ 106159 w 514894"/>
              <a:gd name="connsiteY0" fmla="*/ 143750 h 411700"/>
              <a:gd name="connsiteX1" fmla="*/ 237392 w 514894"/>
              <a:gd name="connsiteY1" fmla="*/ 0 h 411700"/>
              <a:gd name="connsiteX2" fmla="*/ 369985 w 514894"/>
              <a:gd name="connsiteY2" fmla="*/ 143750 h 411700"/>
              <a:gd name="connsiteX3" fmla="*/ 487376 w 514894"/>
              <a:gd name="connsiteY3" fmla="*/ 387488 h 411700"/>
              <a:gd name="connsiteX4" fmla="*/ 398255 w 514894"/>
              <a:gd name="connsiteY4" fmla="*/ 408842 h 411700"/>
              <a:gd name="connsiteX5" fmla="*/ 118863 w 514894"/>
              <a:gd name="connsiteY5" fmla="*/ 408842 h 411700"/>
              <a:gd name="connsiteX6" fmla="*/ 2117 w 514894"/>
              <a:gd name="connsiteY6" fmla="*/ 360484 h 411700"/>
              <a:gd name="connsiteX7" fmla="*/ 106159 w 514894"/>
              <a:gd name="connsiteY7" fmla="*/ 143750 h 411700"/>
              <a:gd name="connsiteX0" fmla="*/ 106159 w 511441"/>
              <a:gd name="connsiteY0" fmla="*/ 143750 h 411700"/>
              <a:gd name="connsiteX1" fmla="*/ 237392 w 511441"/>
              <a:gd name="connsiteY1" fmla="*/ 0 h 411700"/>
              <a:gd name="connsiteX2" fmla="*/ 369985 w 511441"/>
              <a:gd name="connsiteY2" fmla="*/ 143750 h 411700"/>
              <a:gd name="connsiteX3" fmla="*/ 487376 w 511441"/>
              <a:gd name="connsiteY3" fmla="*/ 387488 h 411700"/>
              <a:gd name="connsiteX4" fmla="*/ 398255 w 511441"/>
              <a:gd name="connsiteY4" fmla="*/ 408842 h 411700"/>
              <a:gd name="connsiteX5" fmla="*/ 118863 w 511441"/>
              <a:gd name="connsiteY5" fmla="*/ 408842 h 411700"/>
              <a:gd name="connsiteX6" fmla="*/ 2117 w 511441"/>
              <a:gd name="connsiteY6" fmla="*/ 360484 h 411700"/>
              <a:gd name="connsiteX7" fmla="*/ 106159 w 511441"/>
              <a:gd name="connsiteY7" fmla="*/ 143750 h 411700"/>
              <a:gd name="connsiteX0" fmla="*/ 106159 w 511441"/>
              <a:gd name="connsiteY0" fmla="*/ 143750 h 411700"/>
              <a:gd name="connsiteX1" fmla="*/ 237392 w 511441"/>
              <a:gd name="connsiteY1" fmla="*/ 0 h 411700"/>
              <a:gd name="connsiteX2" fmla="*/ 397610 w 511441"/>
              <a:gd name="connsiteY2" fmla="*/ 143750 h 411700"/>
              <a:gd name="connsiteX3" fmla="*/ 487376 w 511441"/>
              <a:gd name="connsiteY3" fmla="*/ 387488 h 411700"/>
              <a:gd name="connsiteX4" fmla="*/ 398255 w 511441"/>
              <a:gd name="connsiteY4" fmla="*/ 408842 h 411700"/>
              <a:gd name="connsiteX5" fmla="*/ 118863 w 511441"/>
              <a:gd name="connsiteY5" fmla="*/ 408842 h 411700"/>
              <a:gd name="connsiteX6" fmla="*/ 2117 w 511441"/>
              <a:gd name="connsiteY6" fmla="*/ 360484 h 411700"/>
              <a:gd name="connsiteX7" fmla="*/ 106159 w 511441"/>
              <a:gd name="connsiteY7" fmla="*/ 143750 h 411700"/>
              <a:gd name="connsiteX0" fmla="*/ 106159 w 511441"/>
              <a:gd name="connsiteY0" fmla="*/ 116746 h 384696"/>
              <a:gd name="connsiteX1" fmla="*/ 265017 w 511441"/>
              <a:gd name="connsiteY1" fmla="*/ 0 h 384696"/>
              <a:gd name="connsiteX2" fmla="*/ 397610 w 511441"/>
              <a:gd name="connsiteY2" fmla="*/ 116746 h 384696"/>
              <a:gd name="connsiteX3" fmla="*/ 487376 w 511441"/>
              <a:gd name="connsiteY3" fmla="*/ 360484 h 384696"/>
              <a:gd name="connsiteX4" fmla="*/ 398255 w 511441"/>
              <a:gd name="connsiteY4" fmla="*/ 381838 h 384696"/>
              <a:gd name="connsiteX5" fmla="*/ 118863 w 511441"/>
              <a:gd name="connsiteY5" fmla="*/ 381838 h 384696"/>
              <a:gd name="connsiteX6" fmla="*/ 2117 w 511441"/>
              <a:gd name="connsiteY6" fmla="*/ 333480 h 384696"/>
              <a:gd name="connsiteX7" fmla="*/ 106159 w 511441"/>
              <a:gd name="connsiteY7" fmla="*/ 116746 h 384696"/>
              <a:gd name="connsiteX0" fmla="*/ 106159 w 511441"/>
              <a:gd name="connsiteY0" fmla="*/ 148251 h 389197"/>
              <a:gd name="connsiteX1" fmla="*/ 265017 w 511441"/>
              <a:gd name="connsiteY1" fmla="*/ 4501 h 389197"/>
              <a:gd name="connsiteX2" fmla="*/ 397610 w 511441"/>
              <a:gd name="connsiteY2" fmla="*/ 121247 h 389197"/>
              <a:gd name="connsiteX3" fmla="*/ 487376 w 511441"/>
              <a:gd name="connsiteY3" fmla="*/ 364985 h 389197"/>
              <a:gd name="connsiteX4" fmla="*/ 398255 w 511441"/>
              <a:gd name="connsiteY4" fmla="*/ 386339 h 389197"/>
              <a:gd name="connsiteX5" fmla="*/ 118863 w 511441"/>
              <a:gd name="connsiteY5" fmla="*/ 386339 h 389197"/>
              <a:gd name="connsiteX6" fmla="*/ 2117 w 511441"/>
              <a:gd name="connsiteY6" fmla="*/ 337981 h 389197"/>
              <a:gd name="connsiteX7" fmla="*/ 106159 w 511441"/>
              <a:gd name="connsiteY7" fmla="*/ 148251 h 389197"/>
              <a:gd name="connsiteX0" fmla="*/ 106159 w 511441"/>
              <a:gd name="connsiteY0" fmla="*/ 143750 h 384696"/>
              <a:gd name="connsiteX1" fmla="*/ 265017 w 511441"/>
              <a:gd name="connsiteY1" fmla="*/ 0 h 384696"/>
              <a:gd name="connsiteX2" fmla="*/ 397610 w 511441"/>
              <a:gd name="connsiteY2" fmla="*/ 143750 h 384696"/>
              <a:gd name="connsiteX3" fmla="*/ 487376 w 511441"/>
              <a:gd name="connsiteY3" fmla="*/ 360484 h 384696"/>
              <a:gd name="connsiteX4" fmla="*/ 398255 w 511441"/>
              <a:gd name="connsiteY4" fmla="*/ 381838 h 384696"/>
              <a:gd name="connsiteX5" fmla="*/ 118863 w 511441"/>
              <a:gd name="connsiteY5" fmla="*/ 381838 h 384696"/>
              <a:gd name="connsiteX6" fmla="*/ 2117 w 511441"/>
              <a:gd name="connsiteY6" fmla="*/ 333480 h 384696"/>
              <a:gd name="connsiteX7" fmla="*/ 106159 w 511441"/>
              <a:gd name="connsiteY7" fmla="*/ 143750 h 384696"/>
              <a:gd name="connsiteX0" fmla="*/ 106159 w 511441"/>
              <a:gd name="connsiteY0" fmla="*/ 143750 h 384696"/>
              <a:gd name="connsiteX1" fmla="*/ 265017 w 511441"/>
              <a:gd name="connsiteY1" fmla="*/ 0 h 384696"/>
              <a:gd name="connsiteX2" fmla="*/ 397610 w 511441"/>
              <a:gd name="connsiteY2" fmla="*/ 143750 h 384696"/>
              <a:gd name="connsiteX3" fmla="*/ 487376 w 511441"/>
              <a:gd name="connsiteY3" fmla="*/ 360484 h 384696"/>
              <a:gd name="connsiteX4" fmla="*/ 370630 w 511441"/>
              <a:gd name="connsiteY4" fmla="*/ 381838 h 384696"/>
              <a:gd name="connsiteX5" fmla="*/ 118863 w 511441"/>
              <a:gd name="connsiteY5" fmla="*/ 381838 h 384696"/>
              <a:gd name="connsiteX6" fmla="*/ 2117 w 511441"/>
              <a:gd name="connsiteY6" fmla="*/ 333480 h 384696"/>
              <a:gd name="connsiteX7" fmla="*/ 106159 w 511441"/>
              <a:gd name="connsiteY7" fmla="*/ 143750 h 384696"/>
              <a:gd name="connsiteX0" fmla="*/ 106159 w 511441"/>
              <a:gd name="connsiteY0" fmla="*/ 143750 h 384696"/>
              <a:gd name="connsiteX1" fmla="*/ 265017 w 511441"/>
              <a:gd name="connsiteY1" fmla="*/ 0 h 384696"/>
              <a:gd name="connsiteX2" fmla="*/ 397610 w 511441"/>
              <a:gd name="connsiteY2" fmla="*/ 143750 h 384696"/>
              <a:gd name="connsiteX3" fmla="*/ 487376 w 511441"/>
              <a:gd name="connsiteY3" fmla="*/ 360484 h 384696"/>
              <a:gd name="connsiteX4" fmla="*/ 370630 w 511441"/>
              <a:gd name="connsiteY4" fmla="*/ 381838 h 384696"/>
              <a:gd name="connsiteX5" fmla="*/ 118863 w 511441"/>
              <a:gd name="connsiteY5" fmla="*/ 381838 h 384696"/>
              <a:gd name="connsiteX6" fmla="*/ 2117 w 511441"/>
              <a:gd name="connsiteY6" fmla="*/ 333480 h 384696"/>
              <a:gd name="connsiteX7" fmla="*/ 106159 w 511441"/>
              <a:gd name="connsiteY7" fmla="*/ 143750 h 384696"/>
              <a:gd name="connsiteX0" fmla="*/ 106159 w 511441"/>
              <a:gd name="connsiteY0" fmla="*/ 143750 h 384696"/>
              <a:gd name="connsiteX1" fmla="*/ 265017 w 511441"/>
              <a:gd name="connsiteY1" fmla="*/ 0 h 384696"/>
              <a:gd name="connsiteX2" fmla="*/ 397610 w 511441"/>
              <a:gd name="connsiteY2" fmla="*/ 143750 h 384696"/>
              <a:gd name="connsiteX3" fmla="*/ 487376 w 511441"/>
              <a:gd name="connsiteY3" fmla="*/ 360484 h 384696"/>
              <a:gd name="connsiteX4" fmla="*/ 370630 w 511441"/>
              <a:gd name="connsiteY4" fmla="*/ 381838 h 384696"/>
              <a:gd name="connsiteX5" fmla="*/ 118863 w 511441"/>
              <a:gd name="connsiteY5" fmla="*/ 381838 h 384696"/>
              <a:gd name="connsiteX6" fmla="*/ 2117 w 511441"/>
              <a:gd name="connsiteY6" fmla="*/ 333480 h 384696"/>
              <a:gd name="connsiteX7" fmla="*/ 106159 w 511441"/>
              <a:gd name="connsiteY7" fmla="*/ 143750 h 384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1441" h="384696">
                <a:moveTo>
                  <a:pt x="106159" y="143750"/>
                </a:moveTo>
                <a:cubicBezTo>
                  <a:pt x="149976" y="88170"/>
                  <a:pt x="216442" y="0"/>
                  <a:pt x="265017" y="0"/>
                </a:cubicBezTo>
                <a:cubicBezTo>
                  <a:pt x="313592" y="0"/>
                  <a:pt x="360550" y="83669"/>
                  <a:pt x="397610" y="143750"/>
                </a:cubicBezTo>
                <a:cubicBezTo>
                  <a:pt x="434670" y="203831"/>
                  <a:pt x="511441" y="310676"/>
                  <a:pt x="487376" y="360484"/>
                </a:cubicBezTo>
                <a:cubicBezTo>
                  <a:pt x="482887" y="384696"/>
                  <a:pt x="414418" y="381838"/>
                  <a:pt x="370630" y="381838"/>
                </a:cubicBezTo>
                <a:lnTo>
                  <a:pt x="118863" y="381838"/>
                </a:lnTo>
                <a:cubicBezTo>
                  <a:pt x="42846" y="381838"/>
                  <a:pt x="4234" y="373161"/>
                  <a:pt x="2117" y="333480"/>
                </a:cubicBezTo>
                <a:cubicBezTo>
                  <a:pt x="0" y="293799"/>
                  <a:pt x="62342" y="199330"/>
                  <a:pt x="106159" y="143750"/>
                </a:cubicBezTo>
                <a:close/>
              </a:path>
            </a:pathLst>
          </a:custGeom>
          <a:solidFill>
            <a:srgbClr val="800000"/>
          </a:solidFill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Text Box 997"/>
          <p:cNvSpPr txBox="1">
            <a:spLocks noChangeArrowheads="1"/>
          </p:cNvSpPr>
          <p:nvPr/>
        </p:nvSpPr>
        <p:spPr bwMode="auto">
          <a:xfrm>
            <a:off x="4495800" y="4419600"/>
            <a:ext cx="1666016" cy="92333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182880" tIns="91440" rIns="182880" bIns="91440">
            <a:spAutoFit/>
          </a:bodyPr>
          <a:lstStyle/>
          <a:p>
            <a:pPr algn="ctr"/>
            <a:r>
              <a:rPr lang="en-US" sz="1600" dirty="0" smtClean="0">
                <a:solidFill>
                  <a:srgbClr val="990000"/>
                </a:solidFill>
                <a:ea typeface="宋体" pitchFamily="2" charset="-122"/>
              </a:rPr>
              <a:t>Generalized </a:t>
            </a:r>
          </a:p>
          <a:p>
            <a:pPr algn="ctr"/>
            <a:r>
              <a:rPr lang="en-US" sz="1600" dirty="0" smtClean="0">
                <a:solidFill>
                  <a:srgbClr val="990000"/>
                </a:solidFill>
                <a:ea typeface="宋体" pitchFamily="2" charset="-122"/>
              </a:rPr>
              <a:t>Expectation</a:t>
            </a:r>
          </a:p>
          <a:p>
            <a:pPr algn="ctr"/>
            <a:r>
              <a:rPr lang="en-US" sz="1600" dirty="0" smtClean="0">
                <a:solidFill>
                  <a:srgbClr val="990000"/>
                </a:solidFill>
                <a:ea typeface="宋体" pitchFamily="2" charset="-122"/>
              </a:rPr>
              <a:t>Maximization.</a:t>
            </a:r>
            <a:endParaRPr lang="en-US" sz="1600" dirty="0">
              <a:solidFill>
                <a:srgbClr val="990000"/>
              </a:solidFill>
              <a:ea typeface="宋体" pitchFamily="2" charset="-122"/>
            </a:endParaRPr>
          </a:p>
        </p:txBody>
      </p:sp>
      <p:pic>
        <p:nvPicPr>
          <p:cNvPr id="120" name="Picture 119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2402123" y="2340923"/>
            <a:ext cx="4532077" cy="340616"/>
          </a:xfrm>
          <a:prstGeom prst="rect">
            <a:avLst/>
          </a:prstGeom>
          <a:noFill/>
        </p:spPr>
      </p:pic>
      <p:pic>
        <p:nvPicPr>
          <p:cNvPr id="121" name="Picture 120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2318427" y="2757739"/>
            <a:ext cx="4585693" cy="747461"/>
          </a:xfrm>
          <a:prstGeom prst="rect">
            <a:avLst/>
          </a:prstGeom>
          <a:noFill/>
        </p:spPr>
      </p:pic>
      <p:pic>
        <p:nvPicPr>
          <p:cNvPr id="45" name="Picture 917" descr="mountain5"/>
          <p:cNvPicPr>
            <a:picLocks noChangeAspect="1" noChangeArrowheads="1"/>
          </p:cNvPicPr>
          <p:nvPr/>
        </p:nvPicPr>
        <p:blipFill>
          <a:blip r:embed="rId6" cstate="print">
            <a:lum/>
          </a:blip>
          <a:srcRect/>
          <a:stretch>
            <a:fillRect/>
          </a:stretch>
        </p:blipFill>
        <p:spPr bwMode="auto">
          <a:xfrm>
            <a:off x="1143000" y="3847002"/>
            <a:ext cx="1110321" cy="72499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46" name="Picture 919" descr="mountain3"/>
          <p:cNvPicPr>
            <a:picLocks noChangeAspect="1" noChangeArrowheads="1"/>
          </p:cNvPicPr>
          <p:nvPr/>
        </p:nvPicPr>
        <p:blipFill>
          <a:blip r:embed="rId7" cstate="print">
            <a:lum/>
          </a:blip>
          <a:srcRect/>
          <a:stretch>
            <a:fillRect/>
          </a:stretch>
        </p:blipFill>
        <p:spPr bwMode="auto">
          <a:xfrm>
            <a:off x="914400" y="4456602"/>
            <a:ext cx="1110323" cy="72499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44" name="Picture 918" descr="mountain1"/>
          <p:cNvPicPr>
            <a:picLocks noChangeAspect="1" noChangeArrowheads="1"/>
          </p:cNvPicPr>
          <p:nvPr/>
        </p:nvPicPr>
        <p:blipFill>
          <a:blip r:embed="rId8" cstate="print">
            <a:lum/>
          </a:blip>
          <a:srcRect/>
          <a:stretch>
            <a:fillRect/>
          </a:stretch>
        </p:blipFill>
        <p:spPr bwMode="auto">
          <a:xfrm>
            <a:off x="685800" y="5064693"/>
            <a:ext cx="1111824" cy="72650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88C6E73-AA6B-460F-89BB-F2ED49019A8D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1486" name="Text Box 7660"/>
          <p:cNvSpPr txBox="1">
            <a:spLocks noChangeArrowheads="1"/>
          </p:cNvSpPr>
          <p:nvPr/>
        </p:nvSpPr>
        <p:spPr bwMode="auto">
          <a:xfrm>
            <a:off x="2057400" y="9427"/>
            <a:ext cx="4712755" cy="3241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128011" tIns="64006" rIns="128011" bIns="64006">
            <a:noAutofit/>
          </a:bodyPr>
          <a:lstStyle/>
          <a:p>
            <a:pPr defTabSz="1182641"/>
            <a:r>
              <a:rPr lang="en-US" b="1" i="0" dirty="0" smtClean="0">
                <a:solidFill>
                  <a:srgbClr val="990000"/>
                </a:solidFill>
                <a:cs typeface="Arial" charset="0"/>
              </a:rPr>
              <a:t>Generating the contextual representation</a:t>
            </a:r>
            <a:endParaRPr lang="en-US" b="1" i="0" dirty="0">
              <a:solidFill>
                <a:srgbClr val="990000"/>
              </a:solidFill>
              <a:cs typeface="Arial" charset="0"/>
            </a:endParaRPr>
          </a:p>
        </p:txBody>
      </p:sp>
      <p:sp>
        <p:nvSpPr>
          <p:cNvPr id="2080" name="Line 193"/>
          <p:cNvSpPr>
            <a:spLocks noChangeShapeType="1"/>
          </p:cNvSpPr>
          <p:nvPr/>
        </p:nvSpPr>
        <p:spPr bwMode="auto">
          <a:xfrm>
            <a:off x="6093842" y="5164029"/>
            <a:ext cx="925777" cy="1967"/>
          </a:xfrm>
          <a:prstGeom prst="line">
            <a:avLst/>
          </a:prstGeom>
          <a:noFill/>
          <a:ln w="15875">
            <a:solidFill>
              <a:srgbClr val="800000"/>
            </a:solidFill>
            <a:round/>
            <a:headEnd/>
            <a:tailEnd type="triangle" w="sm" len="med"/>
          </a:ln>
        </p:spPr>
        <p:txBody>
          <a:bodyPr>
            <a:normAutofit fontScale="25000" lnSpcReduction="20000"/>
          </a:bodyPr>
          <a:lstStyle/>
          <a:p>
            <a:endParaRPr lang="en-US" i="0"/>
          </a:p>
        </p:txBody>
      </p:sp>
      <p:sp>
        <p:nvSpPr>
          <p:cNvPr id="2081" name="Line 194"/>
          <p:cNvSpPr>
            <a:spLocks noChangeShapeType="1"/>
          </p:cNvSpPr>
          <p:nvPr/>
        </p:nvSpPr>
        <p:spPr bwMode="auto">
          <a:xfrm flipH="1">
            <a:off x="5617672" y="5164029"/>
            <a:ext cx="476170" cy="467174"/>
          </a:xfrm>
          <a:prstGeom prst="line">
            <a:avLst/>
          </a:prstGeom>
          <a:noFill/>
          <a:ln w="15875">
            <a:solidFill>
              <a:srgbClr val="800000"/>
            </a:solidFill>
            <a:round/>
            <a:headEnd/>
            <a:tailEnd type="triangle" w="sm" len="med"/>
          </a:ln>
        </p:spPr>
        <p:txBody>
          <a:bodyPr>
            <a:normAutofit fontScale="25000" lnSpcReduction="20000"/>
          </a:bodyPr>
          <a:lstStyle/>
          <a:p>
            <a:endParaRPr lang="en-US" i="0"/>
          </a:p>
        </p:txBody>
      </p:sp>
      <p:sp>
        <p:nvSpPr>
          <p:cNvPr id="2082" name="Line 195"/>
          <p:cNvSpPr>
            <a:spLocks noChangeShapeType="1"/>
          </p:cNvSpPr>
          <p:nvPr/>
        </p:nvSpPr>
        <p:spPr bwMode="auto">
          <a:xfrm flipH="1" flipV="1">
            <a:off x="6084988" y="4309346"/>
            <a:ext cx="8854" cy="854683"/>
          </a:xfrm>
          <a:prstGeom prst="line">
            <a:avLst/>
          </a:prstGeom>
          <a:noFill/>
          <a:ln w="15875">
            <a:solidFill>
              <a:srgbClr val="800000"/>
            </a:solidFill>
            <a:round/>
            <a:headEnd/>
            <a:tailEnd type="triangle" w="sm" len="med"/>
          </a:ln>
        </p:spPr>
        <p:txBody>
          <a:bodyPr>
            <a:normAutofit fontScale="25000" lnSpcReduction="20000"/>
          </a:bodyPr>
          <a:lstStyle/>
          <a:p>
            <a:endParaRPr lang="en-US" i="0"/>
          </a:p>
        </p:txBody>
      </p:sp>
      <p:sp>
        <p:nvSpPr>
          <p:cNvPr id="2083" name="Text Box 198"/>
          <p:cNvSpPr txBox="1">
            <a:spLocks noChangeArrowheads="1"/>
          </p:cNvSpPr>
          <p:nvPr/>
        </p:nvSpPr>
        <p:spPr bwMode="auto">
          <a:xfrm>
            <a:off x="5556675" y="4781437"/>
            <a:ext cx="310888" cy="18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40000" lnSpcReduction="20000"/>
          </a:bodyPr>
          <a:lstStyle/>
          <a:p>
            <a:pPr>
              <a:spcBef>
                <a:spcPct val="50000"/>
              </a:spcBef>
            </a:pPr>
            <a:endParaRPr lang="en-US" i="0"/>
          </a:p>
        </p:txBody>
      </p:sp>
      <p:sp>
        <p:nvSpPr>
          <p:cNvPr id="2084" name="Freeform 203"/>
          <p:cNvSpPr>
            <a:spLocks/>
          </p:cNvSpPr>
          <p:nvPr/>
        </p:nvSpPr>
        <p:spPr bwMode="auto">
          <a:xfrm>
            <a:off x="5773116" y="4592601"/>
            <a:ext cx="1038916" cy="896975"/>
          </a:xfrm>
          <a:custGeom>
            <a:avLst/>
            <a:gdLst>
              <a:gd name="T0" fmla="*/ 2147483647 w 960"/>
              <a:gd name="T1" fmla="*/ 0 h 912"/>
              <a:gd name="T2" fmla="*/ 0 w 960"/>
              <a:gd name="T3" fmla="*/ 2147483647 h 912"/>
              <a:gd name="T4" fmla="*/ 2147483647 w 960"/>
              <a:gd name="T5" fmla="*/ 2147483647 h 912"/>
              <a:gd name="T6" fmla="*/ 2147483647 w 960"/>
              <a:gd name="T7" fmla="*/ 0 h 912"/>
              <a:gd name="T8" fmla="*/ 0 60000 65536"/>
              <a:gd name="T9" fmla="*/ 0 60000 65536"/>
              <a:gd name="T10" fmla="*/ 0 60000 65536"/>
              <a:gd name="T11" fmla="*/ 0 60000 65536"/>
              <a:gd name="T12" fmla="*/ 0 w 960"/>
              <a:gd name="T13" fmla="*/ 0 h 912"/>
              <a:gd name="T14" fmla="*/ 960 w 960"/>
              <a:gd name="T15" fmla="*/ 912 h 9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0" h="912">
                <a:moveTo>
                  <a:pt x="288" y="0"/>
                </a:moveTo>
                <a:lnTo>
                  <a:pt x="0" y="912"/>
                </a:lnTo>
                <a:lnTo>
                  <a:pt x="960" y="576"/>
                </a:lnTo>
                <a:lnTo>
                  <a:pt x="288" y="0"/>
                </a:lnTo>
                <a:close/>
              </a:path>
            </a:pathLst>
          </a:custGeom>
          <a:solidFill>
            <a:srgbClr val="99CCFF">
              <a:alpha val="5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normAutofit/>
          </a:bodyPr>
          <a:lstStyle/>
          <a:p>
            <a:endParaRPr lang="en-US" i="0"/>
          </a:p>
        </p:txBody>
      </p:sp>
      <p:sp>
        <p:nvSpPr>
          <p:cNvPr id="2085" name="Text Box 204"/>
          <p:cNvSpPr txBox="1">
            <a:spLocks noChangeArrowheads="1"/>
          </p:cNvSpPr>
          <p:nvPr/>
        </p:nvSpPr>
        <p:spPr bwMode="auto">
          <a:xfrm>
            <a:off x="6189273" y="4970273"/>
            <a:ext cx="207586" cy="18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40000" lnSpcReduction="20000"/>
          </a:bodyPr>
          <a:lstStyle/>
          <a:p>
            <a:pPr>
              <a:spcBef>
                <a:spcPct val="50000"/>
              </a:spcBef>
            </a:pPr>
            <a:r>
              <a:rPr lang="en-US" i="0">
                <a:solidFill>
                  <a:srgbClr val="800000"/>
                </a:solidFill>
              </a:rPr>
              <a:t>x</a:t>
            </a:r>
          </a:p>
        </p:txBody>
      </p:sp>
      <p:sp>
        <p:nvSpPr>
          <p:cNvPr id="2086" name="Text Box 205"/>
          <p:cNvSpPr txBox="1">
            <a:spLocks noChangeArrowheads="1"/>
          </p:cNvSpPr>
          <p:nvPr/>
        </p:nvSpPr>
        <p:spPr bwMode="auto">
          <a:xfrm>
            <a:off x="6086539" y="4371707"/>
            <a:ext cx="519458" cy="12358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algn="ctr"/>
            <a:r>
              <a:rPr lang="en-US" sz="600" b="1" i="0" dirty="0">
                <a:solidFill>
                  <a:srgbClr val="990000"/>
                </a:solidFill>
              </a:rPr>
              <a:t>Concept 1</a:t>
            </a:r>
          </a:p>
        </p:txBody>
      </p:sp>
      <p:sp>
        <p:nvSpPr>
          <p:cNvPr id="2087" name="Text Box 206"/>
          <p:cNvSpPr txBox="1">
            <a:spLocks noChangeArrowheads="1"/>
          </p:cNvSpPr>
          <p:nvPr/>
        </p:nvSpPr>
        <p:spPr bwMode="auto">
          <a:xfrm>
            <a:off x="5304817" y="5385322"/>
            <a:ext cx="519458" cy="21628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algn="ctr"/>
            <a:r>
              <a:rPr lang="en-US" sz="600" b="1" i="0" dirty="0">
                <a:solidFill>
                  <a:srgbClr val="990000"/>
                </a:solidFill>
              </a:rPr>
              <a:t>Concept </a:t>
            </a:r>
          </a:p>
          <a:p>
            <a:pPr algn="ctr"/>
            <a:r>
              <a:rPr lang="en-US" sz="600" b="1" i="0" dirty="0">
                <a:solidFill>
                  <a:srgbClr val="990000"/>
                </a:solidFill>
              </a:rPr>
              <a:t>2</a:t>
            </a:r>
          </a:p>
        </p:txBody>
      </p:sp>
      <p:sp>
        <p:nvSpPr>
          <p:cNvPr id="2088" name="Text Box 207"/>
          <p:cNvSpPr txBox="1">
            <a:spLocks noChangeArrowheads="1"/>
          </p:cNvSpPr>
          <p:nvPr/>
        </p:nvSpPr>
        <p:spPr bwMode="auto">
          <a:xfrm>
            <a:off x="6629400" y="4876800"/>
            <a:ext cx="519458" cy="12358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algn="ctr"/>
            <a:r>
              <a:rPr lang="en-US" sz="600" b="1" i="0" dirty="0">
                <a:solidFill>
                  <a:srgbClr val="990000"/>
                </a:solidFill>
              </a:rPr>
              <a:t>Concept L</a:t>
            </a:r>
          </a:p>
        </p:txBody>
      </p:sp>
      <p:sp>
        <p:nvSpPr>
          <p:cNvPr id="2089" name="Text Box 225"/>
          <p:cNvSpPr txBox="1">
            <a:spLocks noChangeArrowheads="1"/>
          </p:cNvSpPr>
          <p:nvPr/>
        </p:nvSpPr>
        <p:spPr bwMode="auto">
          <a:xfrm>
            <a:off x="5820339" y="5442367"/>
            <a:ext cx="1142218" cy="17508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algn="ctr"/>
            <a:r>
              <a:rPr lang="en-US" sz="1000" b="1" i="0" dirty="0" smtClean="0">
                <a:solidFill>
                  <a:srgbClr val="990000"/>
                </a:solidFill>
              </a:rPr>
              <a:t>Semantic Space</a:t>
            </a:r>
            <a:endParaRPr lang="en-US" sz="1000" b="1" i="0" dirty="0">
              <a:solidFill>
                <a:srgbClr val="990000"/>
              </a:solidFill>
            </a:endParaRPr>
          </a:p>
        </p:txBody>
      </p:sp>
      <p:pic>
        <p:nvPicPr>
          <p:cNvPr id="2140" name="Picture 918" descr="mountain1"/>
          <p:cNvPicPr>
            <a:picLocks noChangeAspect="1" noChangeArrowheads="1"/>
          </p:cNvPicPr>
          <p:nvPr/>
        </p:nvPicPr>
        <p:blipFill>
          <a:blip r:embed="rId7" cstate="print">
            <a:lum/>
          </a:blip>
          <a:srcRect/>
          <a:stretch>
            <a:fillRect/>
          </a:stretch>
        </p:blipFill>
        <p:spPr bwMode="auto">
          <a:xfrm>
            <a:off x="4713663" y="5064693"/>
            <a:ext cx="639361" cy="417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26" name="Picture 917" descr="mountain5"/>
          <p:cNvPicPr>
            <a:picLocks noChangeAspect="1" noChangeArrowheads="1"/>
          </p:cNvPicPr>
          <p:nvPr/>
        </p:nvPicPr>
        <p:blipFill>
          <a:blip r:embed="rId8" cstate="print">
            <a:lum/>
          </a:blip>
          <a:srcRect/>
          <a:stretch>
            <a:fillRect/>
          </a:stretch>
        </p:blipFill>
        <p:spPr bwMode="auto">
          <a:xfrm>
            <a:off x="4975236" y="4249870"/>
            <a:ext cx="638496" cy="416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12" name="Picture 919" descr="mountain3"/>
          <p:cNvPicPr>
            <a:picLocks noChangeAspect="1" noChangeArrowheads="1"/>
          </p:cNvPicPr>
          <p:nvPr/>
        </p:nvPicPr>
        <p:blipFill>
          <a:blip r:embed="rId9" cstate="print">
            <a:lum/>
          </a:blip>
          <a:srcRect/>
          <a:stretch>
            <a:fillRect/>
          </a:stretch>
        </p:blipFill>
        <p:spPr bwMode="auto">
          <a:xfrm>
            <a:off x="4856197" y="4612286"/>
            <a:ext cx="638497" cy="416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93" name="Text Box 978"/>
          <p:cNvSpPr txBox="1">
            <a:spLocks noChangeArrowheads="1"/>
          </p:cNvSpPr>
          <p:nvPr/>
        </p:nvSpPr>
        <p:spPr bwMode="auto">
          <a:xfrm rot="6513810">
            <a:off x="5349614" y="4993678"/>
            <a:ext cx="329642" cy="335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2880" tIns="91440" rIns="182880" bIns="91440">
            <a:normAutofit fontScale="25000" lnSpcReduction="20000"/>
          </a:bodyPr>
          <a:lstStyle/>
          <a:p>
            <a:pPr algn="l"/>
            <a:r>
              <a:rPr lang="en-US" sz="4300" i="0" dirty="0"/>
              <a:t>...</a:t>
            </a:r>
            <a:endParaRPr lang="en-US" sz="3800" i="0" dirty="0"/>
          </a:p>
        </p:txBody>
      </p:sp>
      <p:sp>
        <p:nvSpPr>
          <p:cNvPr id="2094" name="Text Box 1162"/>
          <p:cNvSpPr txBox="1">
            <a:spLocks noChangeArrowheads="1"/>
          </p:cNvSpPr>
          <p:nvPr/>
        </p:nvSpPr>
        <p:spPr bwMode="auto">
          <a:xfrm>
            <a:off x="4403635" y="5489372"/>
            <a:ext cx="1327176" cy="3501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182880" tIns="91440" rIns="182880" bIns="91440">
            <a:noAutofit/>
          </a:bodyPr>
          <a:lstStyle/>
          <a:p>
            <a:pPr algn="ctr"/>
            <a:r>
              <a:rPr lang="en-US" sz="700" b="1" i="0" dirty="0" smtClean="0">
                <a:solidFill>
                  <a:srgbClr val="990000"/>
                </a:solidFill>
              </a:rPr>
              <a:t>concept</a:t>
            </a:r>
            <a:endParaRPr lang="en-US" sz="700" b="1" i="0" baseline="30000" dirty="0">
              <a:solidFill>
                <a:srgbClr val="990000"/>
              </a:solidFill>
            </a:endParaRPr>
          </a:p>
          <a:p>
            <a:pPr algn="ctr"/>
            <a:r>
              <a:rPr lang="en-US" sz="700" b="1" i="0" dirty="0">
                <a:solidFill>
                  <a:srgbClr val="990000"/>
                </a:solidFill>
              </a:rPr>
              <a:t>training images</a:t>
            </a:r>
          </a:p>
        </p:txBody>
      </p:sp>
      <p:cxnSp>
        <p:nvCxnSpPr>
          <p:cNvPr id="2095" name="Curved Connector 632"/>
          <p:cNvCxnSpPr>
            <a:cxnSpLocks noChangeShapeType="1"/>
            <a:stCxn id="2128" idx="3"/>
            <a:endCxn id="2085" idx="0"/>
          </p:cNvCxnSpPr>
          <p:nvPr/>
        </p:nvCxnSpPr>
        <p:spPr bwMode="auto">
          <a:xfrm>
            <a:off x="5613732" y="4458326"/>
            <a:ext cx="679334" cy="511947"/>
          </a:xfrm>
          <a:prstGeom prst="curved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096" name="Text Box 204"/>
          <p:cNvSpPr txBox="1">
            <a:spLocks noChangeArrowheads="1"/>
          </p:cNvSpPr>
          <p:nvPr/>
        </p:nvSpPr>
        <p:spPr bwMode="auto">
          <a:xfrm>
            <a:off x="6103680" y="5017482"/>
            <a:ext cx="207586" cy="18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40000" lnSpcReduction="20000"/>
          </a:bodyPr>
          <a:lstStyle/>
          <a:p>
            <a:pPr>
              <a:spcBef>
                <a:spcPct val="50000"/>
              </a:spcBef>
            </a:pPr>
            <a:r>
              <a:rPr lang="en-US" i="0">
                <a:solidFill>
                  <a:srgbClr val="800000"/>
                </a:solidFill>
              </a:rPr>
              <a:t>x</a:t>
            </a:r>
          </a:p>
        </p:txBody>
      </p:sp>
      <p:sp>
        <p:nvSpPr>
          <p:cNvPr id="2097" name="Text Box 204"/>
          <p:cNvSpPr txBox="1">
            <a:spLocks noChangeArrowheads="1"/>
          </p:cNvSpPr>
          <p:nvPr/>
        </p:nvSpPr>
        <p:spPr bwMode="auto">
          <a:xfrm>
            <a:off x="6009233" y="5064692"/>
            <a:ext cx="207586" cy="18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40000" lnSpcReduction="20000"/>
          </a:bodyPr>
          <a:lstStyle/>
          <a:p>
            <a:pPr>
              <a:spcBef>
                <a:spcPct val="50000"/>
              </a:spcBef>
            </a:pPr>
            <a:r>
              <a:rPr lang="en-US" i="0">
                <a:solidFill>
                  <a:srgbClr val="800000"/>
                </a:solidFill>
              </a:rPr>
              <a:t>x</a:t>
            </a:r>
          </a:p>
        </p:txBody>
      </p:sp>
      <p:sp>
        <p:nvSpPr>
          <p:cNvPr id="2098" name="Text Box 204"/>
          <p:cNvSpPr txBox="1">
            <a:spLocks noChangeArrowheads="1"/>
          </p:cNvSpPr>
          <p:nvPr/>
        </p:nvSpPr>
        <p:spPr bwMode="auto">
          <a:xfrm>
            <a:off x="6150903" y="5111901"/>
            <a:ext cx="207586" cy="18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40000" lnSpcReduction="20000"/>
          </a:bodyPr>
          <a:lstStyle/>
          <a:p>
            <a:pPr>
              <a:spcBef>
                <a:spcPct val="50000"/>
              </a:spcBef>
            </a:pPr>
            <a:r>
              <a:rPr lang="en-US" i="0">
                <a:solidFill>
                  <a:srgbClr val="800000"/>
                </a:solidFill>
              </a:rPr>
              <a:t>x</a:t>
            </a:r>
          </a:p>
        </p:txBody>
      </p:sp>
      <p:sp>
        <p:nvSpPr>
          <p:cNvPr id="2099" name="Text Box 204"/>
          <p:cNvSpPr txBox="1">
            <a:spLocks noChangeArrowheads="1"/>
          </p:cNvSpPr>
          <p:nvPr/>
        </p:nvSpPr>
        <p:spPr bwMode="auto">
          <a:xfrm>
            <a:off x="6292574" y="5111901"/>
            <a:ext cx="207586" cy="18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40000" lnSpcReduction="20000"/>
          </a:bodyPr>
          <a:lstStyle/>
          <a:p>
            <a:pPr>
              <a:spcBef>
                <a:spcPct val="50000"/>
              </a:spcBef>
            </a:pPr>
            <a:r>
              <a:rPr lang="en-US" i="0">
                <a:solidFill>
                  <a:srgbClr val="800000"/>
                </a:solidFill>
              </a:rPr>
              <a:t>x</a:t>
            </a:r>
          </a:p>
        </p:txBody>
      </p:sp>
      <p:sp>
        <p:nvSpPr>
          <p:cNvPr id="2100" name="Text Box 204"/>
          <p:cNvSpPr txBox="1">
            <a:spLocks noChangeArrowheads="1"/>
          </p:cNvSpPr>
          <p:nvPr/>
        </p:nvSpPr>
        <p:spPr bwMode="auto">
          <a:xfrm>
            <a:off x="6056456" y="5159110"/>
            <a:ext cx="207586" cy="18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40000" lnSpcReduction="20000"/>
          </a:bodyPr>
          <a:lstStyle/>
          <a:p>
            <a:pPr>
              <a:spcBef>
                <a:spcPct val="50000"/>
              </a:spcBef>
            </a:pPr>
            <a:r>
              <a:rPr lang="en-US" i="0">
                <a:solidFill>
                  <a:srgbClr val="800000"/>
                </a:solidFill>
              </a:rPr>
              <a:t>x</a:t>
            </a:r>
          </a:p>
        </p:txBody>
      </p:sp>
      <p:sp>
        <p:nvSpPr>
          <p:cNvPr id="2101" name="Text Box 204"/>
          <p:cNvSpPr txBox="1">
            <a:spLocks noChangeArrowheads="1"/>
          </p:cNvSpPr>
          <p:nvPr/>
        </p:nvSpPr>
        <p:spPr bwMode="auto">
          <a:xfrm>
            <a:off x="5962010" y="5206320"/>
            <a:ext cx="207586" cy="18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40000" lnSpcReduction="20000"/>
          </a:bodyPr>
          <a:lstStyle/>
          <a:p>
            <a:pPr>
              <a:spcBef>
                <a:spcPct val="50000"/>
              </a:spcBef>
            </a:pPr>
            <a:r>
              <a:rPr lang="en-US" i="0">
                <a:solidFill>
                  <a:srgbClr val="800000"/>
                </a:solidFill>
              </a:rPr>
              <a:t>x</a:t>
            </a:r>
          </a:p>
        </p:txBody>
      </p:sp>
      <p:cxnSp>
        <p:nvCxnSpPr>
          <p:cNvPr id="2102" name="Curved Connector 641"/>
          <p:cNvCxnSpPr>
            <a:cxnSpLocks noChangeShapeType="1"/>
            <a:stCxn id="2114" idx="3"/>
            <a:endCxn id="2097" idx="1"/>
          </p:cNvCxnSpPr>
          <p:nvPr/>
        </p:nvCxnSpPr>
        <p:spPr bwMode="auto">
          <a:xfrm>
            <a:off x="5494694" y="4755377"/>
            <a:ext cx="514539" cy="400883"/>
          </a:xfrm>
          <a:prstGeom prst="curved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03" name="Curved Connector 644"/>
          <p:cNvCxnSpPr>
            <a:cxnSpLocks noChangeShapeType="1"/>
            <a:stCxn id="2142" idx="3"/>
            <a:endCxn id="2101" idx="1"/>
          </p:cNvCxnSpPr>
          <p:nvPr/>
        </p:nvCxnSpPr>
        <p:spPr bwMode="auto">
          <a:xfrm>
            <a:off x="5353023" y="5273149"/>
            <a:ext cx="608985" cy="24738"/>
          </a:xfrm>
          <a:prstGeom prst="curved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104" name="AutoShape 989"/>
          <p:cNvSpPr>
            <a:spLocks noChangeArrowheads="1"/>
          </p:cNvSpPr>
          <p:nvPr/>
        </p:nvSpPr>
        <p:spPr bwMode="auto">
          <a:xfrm>
            <a:off x="7095372" y="5111890"/>
            <a:ext cx="188894" cy="94418"/>
          </a:xfrm>
          <a:prstGeom prst="rightArrow">
            <a:avLst>
              <a:gd name="adj1" fmla="val 50000"/>
              <a:gd name="adj2" fmla="val 43749"/>
            </a:avLst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lIns="182880" tIns="91440" rIns="182880" bIns="91440" anchor="ctr">
            <a:normAutofit fontScale="25000" lnSpcReduction="20000"/>
          </a:bodyPr>
          <a:lstStyle/>
          <a:p>
            <a:endParaRPr lang="en-US" i="0"/>
          </a:p>
        </p:txBody>
      </p:sp>
      <p:sp>
        <p:nvSpPr>
          <p:cNvPr id="2105" name="Text Box 997"/>
          <p:cNvSpPr txBox="1">
            <a:spLocks noChangeArrowheads="1"/>
          </p:cNvSpPr>
          <p:nvPr/>
        </p:nvSpPr>
        <p:spPr bwMode="auto">
          <a:xfrm>
            <a:off x="7484515" y="4173145"/>
            <a:ext cx="1032481" cy="3501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182880" tIns="91440" rIns="182880" bIns="91440">
            <a:noAutofit/>
          </a:bodyPr>
          <a:lstStyle/>
          <a:p>
            <a:pPr algn="ctr"/>
            <a:r>
              <a:rPr lang="en-US" sz="700" i="0" dirty="0">
                <a:solidFill>
                  <a:srgbClr val="990000"/>
                </a:solidFill>
              </a:rPr>
              <a:t>Dirichlet Mixture Model</a:t>
            </a:r>
          </a:p>
        </p:txBody>
      </p:sp>
      <p:sp>
        <p:nvSpPr>
          <p:cNvPr id="2106" name="Text Box 1163"/>
          <p:cNvSpPr txBox="1">
            <a:spLocks noChangeArrowheads="1"/>
          </p:cNvSpPr>
          <p:nvPr/>
        </p:nvSpPr>
        <p:spPr bwMode="auto">
          <a:xfrm>
            <a:off x="7208476" y="5334000"/>
            <a:ext cx="1322257" cy="3501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182880" tIns="91440" rIns="182880" bIns="91440">
            <a:noAutofit/>
          </a:bodyPr>
          <a:lstStyle/>
          <a:p>
            <a:pPr algn="ctr"/>
            <a:r>
              <a:rPr lang="en-US" sz="800" b="1" i="0" dirty="0" smtClean="0">
                <a:solidFill>
                  <a:srgbClr val="990000"/>
                </a:solidFill>
              </a:rPr>
              <a:t>Contextua</a:t>
            </a:r>
            <a:r>
              <a:rPr lang="en-US" sz="800" b="1" i="0" dirty="0">
                <a:solidFill>
                  <a:srgbClr val="990000"/>
                </a:solidFill>
              </a:rPr>
              <a:t>l</a:t>
            </a:r>
            <a:r>
              <a:rPr lang="en-US" sz="800" b="1" i="0" dirty="0" smtClean="0">
                <a:solidFill>
                  <a:srgbClr val="990000"/>
                </a:solidFill>
              </a:rPr>
              <a:t> model of the semantic concept.</a:t>
            </a:r>
            <a:endParaRPr lang="en-US" sz="800" b="1" i="0" dirty="0">
              <a:solidFill>
                <a:srgbClr val="990000"/>
              </a:solidFill>
            </a:endParaRPr>
          </a:p>
        </p:txBody>
      </p:sp>
      <p:sp>
        <p:nvSpPr>
          <p:cNvPr id="2107" name="Line 193"/>
          <p:cNvSpPr>
            <a:spLocks noChangeShapeType="1"/>
          </p:cNvSpPr>
          <p:nvPr/>
        </p:nvSpPr>
        <p:spPr bwMode="auto">
          <a:xfrm>
            <a:off x="7571542" y="5151244"/>
            <a:ext cx="925777" cy="1967"/>
          </a:xfrm>
          <a:prstGeom prst="line">
            <a:avLst/>
          </a:prstGeom>
          <a:noFill/>
          <a:ln w="15875">
            <a:solidFill>
              <a:srgbClr val="800000"/>
            </a:solidFill>
            <a:round/>
            <a:headEnd/>
            <a:tailEnd type="triangle" w="sm" len="med"/>
          </a:ln>
        </p:spPr>
        <p:txBody>
          <a:bodyPr>
            <a:normAutofit fontScale="25000" lnSpcReduction="20000"/>
          </a:bodyPr>
          <a:lstStyle/>
          <a:p>
            <a:endParaRPr lang="en-US" i="0"/>
          </a:p>
        </p:txBody>
      </p:sp>
      <p:sp>
        <p:nvSpPr>
          <p:cNvPr id="2108" name="Line 194"/>
          <p:cNvSpPr>
            <a:spLocks noChangeShapeType="1"/>
          </p:cNvSpPr>
          <p:nvPr/>
        </p:nvSpPr>
        <p:spPr bwMode="auto">
          <a:xfrm flipH="1">
            <a:off x="7095372" y="5151244"/>
            <a:ext cx="476170" cy="467174"/>
          </a:xfrm>
          <a:prstGeom prst="line">
            <a:avLst/>
          </a:prstGeom>
          <a:noFill/>
          <a:ln w="15875">
            <a:solidFill>
              <a:srgbClr val="800000"/>
            </a:solidFill>
            <a:round/>
            <a:headEnd/>
            <a:tailEnd type="triangle" w="sm" len="med"/>
          </a:ln>
        </p:spPr>
        <p:txBody>
          <a:bodyPr>
            <a:normAutofit fontScale="25000" lnSpcReduction="20000"/>
          </a:bodyPr>
          <a:lstStyle/>
          <a:p>
            <a:endParaRPr lang="en-US" i="0"/>
          </a:p>
        </p:txBody>
      </p:sp>
      <p:sp>
        <p:nvSpPr>
          <p:cNvPr id="2109" name="Line 195"/>
          <p:cNvSpPr>
            <a:spLocks noChangeShapeType="1"/>
          </p:cNvSpPr>
          <p:nvPr/>
        </p:nvSpPr>
        <p:spPr bwMode="auto">
          <a:xfrm flipH="1" flipV="1">
            <a:off x="7562688" y="4296561"/>
            <a:ext cx="8854" cy="854683"/>
          </a:xfrm>
          <a:prstGeom prst="line">
            <a:avLst/>
          </a:prstGeom>
          <a:noFill/>
          <a:ln w="15875">
            <a:solidFill>
              <a:srgbClr val="800000"/>
            </a:solidFill>
            <a:round/>
            <a:headEnd/>
            <a:tailEnd type="triangle" w="sm" len="med"/>
          </a:ln>
        </p:spPr>
        <p:txBody>
          <a:bodyPr>
            <a:normAutofit fontScale="25000" lnSpcReduction="20000"/>
          </a:bodyPr>
          <a:lstStyle/>
          <a:p>
            <a:endParaRPr lang="en-US" i="0"/>
          </a:p>
        </p:txBody>
      </p:sp>
      <p:sp>
        <p:nvSpPr>
          <p:cNvPr id="2110" name="Text Box 198"/>
          <p:cNvSpPr txBox="1">
            <a:spLocks noChangeArrowheads="1"/>
          </p:cNvSpPr>
          <p:nvPr/>
        </p:nvSpPr>
        <p:spPr bwMode="auto">
          <a:xfrm>
            <a:off x="7054052" y="4828645"/>
            <a:ext cx="310888" cy="18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40000" lnSpcReduction="20000"/>
          </a:bodyPr>
          <a:lstStyle/>
          <a:p>
            <a:pPr>
              <a:spcBef>
                <a:spcPct val="50000"/>
              </a:spcBef>
            </a:pPr>
            <a:endParaRPr lang="en-US" i="0"/>
          </a:p>
        </p:txBody>
      </p:sp>
      <p:sp>
        <p:nvSpPr>
          <p:cNvPr id="2111" name="Freeform 203"/>
          <p:cNvSpPr>
            <a:spLocks/>
          </p:cNvSpPr>
          <p:nvPr/>
        </p:nvSpPr>
        <p:spPr bwMode="auto">
          <a:xfrm>
            <a:off x="7250816" y="4579816"/>
            <a:ext cx="1038916" cy="896975"/>
          </a:xfrm>
          <a:custGeom>
            <a:avLst/>
            <a:gdLst>
              <a:gd name="T0" fmla="*/ 2147483647 w 960"/>
              <a:gd name="T1" fmla="*/ 0 h 912"/>
              <a:gd name="T2" fmla="*/ 0 w 960"/>
              <a:gd name="T3" fmla="*/ 2147483647 h 912"/>
              <a:gd name="T4" fmla="*/ 2147483647 w 960"/>
              <a:gd name="T5" fmla="*/ 2147483647 h 912"/>
              <a:gd name="T6" fmla="*/ 2147483647 w 960"/>
              <a:gd name="T7" fmla="*/ 0 h 912"/>
              <a:gd name="T8" fmla="*/ 0 60000 65536"/>
              <a:gd name="T9" fmla="*/ 0 60000 65536"/>
              <a:gd name="T10" fmla="*/ 0 60000 65536"/>
              <a:gd name="T11" fmla="*/ 0 60000 65536"/>
              <a:gd name="T12" fmla="*/ 0 w 960"/>
              <a:gd name="T13" fmla="*/ 0 h 912"/>
              <a:gd name="T14" fmla="*/ 960 w 960"/>
              <a:gd name="T15" fmla="*/ 912 h 9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0" h="912">
                <a:moveTo>
                  <a:pt x="288" y="0"/>
                </a:moveTo>
                <a:lnTo>
                  <a:pt x="0" y="912"/>
                </a:lnTo>
                <a:lnTo>
                  <a:pt x="960" y="576"/>
                </a:lnTo>
                <a:lnTo>
                  <a:pt x="288" y="0"/>
                </a:lnTo>
                <a:close/>
              </a:path>
            </a:pathLst>
          </a:custGeom>
          <a:solidFill>
            <a:srgbClr val="99CCFF">
              <a:alpha val="5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normAutofit/>
          </a:bodyPr>
          <a:lstStyle/>
          <a:p>
            <a:endParaRPr lang="en-US" i="0"/>
          </a:p>
        </p:txBody>
      </p:sp>
      <p:sp>
        <p:nvSpPr>
          <p:cNvPr id="2078" name="Freeform 2077"/>
          <p:cNvSpPr/>
          <p:nvPr/>
        </p:nvSpPr>
        <p:spPr>
          <a:xfrm rot="20259629">
            <a:off x="7317392" y="5121421"/>
            <a:ext cx="342963" cy="242023"/>
          </a:xfrm>
          <a:custGeom>
            <a:avLst/>
            <a:gdLst>
              <a:gd name="connsiteX0" fmla="*/ 0 w 609600"/>
              <a:gd name="connsiteY0" fmla="*/ 165104 h 457200"/>
              <a:gd name="connsiteX1" fmla="*/ 48358 w 609600"/>
              <a:gd name="connsiteY1" fmla="*/ 48358 h 457200"/>
              <a:gd name="connsiteX2" fmla="*/ 165104 w 609600"/>
              <a:gd name="connsiteY2" fmla="*/ 0 h 457200"/>
              <a:gd name="connsiteX3" fmla="*/ 444496 w 609600"/>
              <a:gd name="connsiteY3" fmla="*/ 0 h 457200"/>
              <a:gd name="connsiteX4" fmla="*/ 561242 w 609600"/>
              <a:gd name="connsiteY4" fmla="*/ 48358 h 457200"/>
              <a:gd name="connsiteX5" fmla="*/ 609600 w 609600"/>
              <a:gd name="connsiteY5" fmla="*/ 165104 h 457200"/>
              <a:gd name="connsiteX6" fmla="*/ 609600 w 609600"/>
              <a:gd name="connsiteY6" fmla="*/ 292096 h 457200"/>
              <a:gd name="connsiteX7" fmla="*/ 561242 w 609600"/>
              <a:gd name="connsiteY7" fmla="*/ 408842 h 457200"/>
              <a:gd name="connsiteX8" fmla="*/ 444496 w 609600"/>
              <a:gd name="connsiteY8" fmla="*/ 457200 h 457200"/>
              <a:gd name="connsiteX9" fmla="*/ 165104 w 609600"/>
              <a:gd name="connsiteY9" fmla="*/ 457200 h 457200"/>
              <a:gd name="connsiteX10" fmla="*/ 48358 w 609600"/>
              <a:gd name="connsiteY10" fmla="*/ 408842 h 457200"/>
              <a:gd name="connsiteX11" fmla="*/ 0 w 609600"/>
              <a:gd name="connsiteY11" fmla="*/ 292096 h 457200"/>
              <a:gd name="connsiteX12" fmla="*/ 0 w 609600"/>
              <a:gd name="connsiteY12" fmla="*/ 165104 h 457200"/>
              <a:gd name="connsiteX0" fmla="*/ 0 w 609600"/>
              <a:gd name="connsiteY0" fmla="*/ 167485 h 459581"/>
              <a:gd name="connsiteX1" fmla="*/ 48358 w 609600"/>
              <a:gd name="connsiteY1" fmla="*/ 50739 h 459581"/>
              <a:gd name="connsiteX2" fmla="*/ 165104 w 609600"/>
              <a:gd name="connsiteY2" fmla="*/ 2381 h 459581"/>
              <a:gd name="connsiteX3" fmla="*/ 302419 w 609600"/>
              <a:gd name="connsiteY3" fmla="*/ 0 h 459581"/>
              <a:gd name="connsiteX4" fmla="*/ 444496 w 609600"/>
              <a:gd name="connsiteY4" fmla="*/ 2381 h 459581"/>
              <a:gd name="connsiteX5" fmla="*/ 561242 w 609600"/>
              <a:gd name="connsiteY5" fmla="*/ 50739 h 459581"/>
              <a:gd name="connsiteX6" fmla="*/ 609600 w 609600"/>
              <a:gd name="connsiteY6" fmla="*/ 167485 h 459581"/>
              <a:gd name="connsiteX7" fmla="*/ 609600 w 609600"/>
              <a:gd name="connsiteY7" fmla="*/ 294477 h 459581"/>
              <a:gd name="connsiteX8" fmla="*/ 561242 w 609600"/>
              <a:gd name="connsiteY8" fmla="*/ 411223 h 459581"/>
              <a:gd name="connsiteX9" fmla="*/ 444496 w 609600"/>
              <a:gd name="connsiteY9" fmla="*/ 459581 h 459581"/>
              <a:gd name="connsiteX10" fmla="*/ 165104 w 609600"/>
              <a:gd name="connsiteY10" fmla="*/ 459581 h 459581"/>
              <a:gd name="connsiteX11" fmla="*/ 48358 w 609600"/>
              <a:gd name="connsiteY11" fmla="*/ 411223 h 459581"/>
              <a:gd name="connsiteX12" fmla="*/ 0 w 609600"/>
              <a:gd name="connsiteY12" fmla="*/ 294477 h 459581"/>
              <a:gd name="connsiteX13" fmla="*/ 0 w 609600"/>
              <a:gd name="connsiteY13" fmla="*/ 167485 h 459581"/>
              <a:gd name="connsiteX0" fmla="*/ 2045 w 611645"/>
              <a:gd name="connsiteY0" fmla="*/ 167485 h 459581"/>
              <a:gd name="connsiteX1" fmla="*/ 50403 w 611645"/>
              <a:gd name="connsiteY1" fmla="*/ 50739 h 459581"/>
              <a:gd name="connsiteX2" fmla="*/ 304464 w 611645"/>
              <a:gd name="connsiteY2" fmla="*/ 0 h 459581"/>
              <a:gd name="connsiteX3" fmla="*/ 446541 w 611645"/>
              <a:gd name="connsiteY3" fmla="*/ 2381 h 459581"/>
              <a:gd name="connsiteX4" fmla="*/ 563287 w 611645"/>
              <a:gd name="connsiteY4" fmla="*/ 50739 h 459581"/>
              <a:gd name="connsiteX5" fmla="*/ 611645 w 611645"/>
              <a:gd name="connsiteY5" fmla="*/ 167485 h 459581"/>
              <a:gd name="connsiteX6" fmla="*/ 611645 w 611645"/>
              <a:gd name="connsiteY6" fmla="*/ 294477 h 459581"/>
              <a:gd name="connsiteX7" fmla="*/ 563287 w 611645"/>
              <a:gd name="connsiteY7" fmla="*/ 411223 h 459581"/>
              <a:gd name="connsiteX8" fmla="*/ 446541 w 611645"/>
              <a:gd name="connsiteY8" fmla="*/ 459581 h 459581"/>
              <a:gd name="connsiteX9" fmla="*/ 167149 w 611645"/>
              <a:gd name="connsiteY9" fmla="*/ 459581 h 459581"/>
              <a:gd name="connsiteX10" fmla="*/ 50403 w 611645"/>
              <a:gd name="connsiteY10" fmla="*/ 411223 h 459581"/>
              <a:gd name="connsiteX11" fmla="*/ 2045 w 611645"/>
              <a:gd name="connsiteY11" fmla="*/ 294477 h 459581"/>
              <a:gd name="connsiteX12" fmla="*/ 2045 w 611645"/>
              <a:gd name="connsiteY12" fmla="*/ 167485 h 459581"/>
              <a:gd name="connsiteX0" fmla="*/ 2045 w 611645"/>
              <a:gd name="connsiteY0" fmla="*/ 167485 h 459581"/>
              <a:gd name="connsiteX1" fmla="*/ 50403 w 611645"/>
              <a:gd name="connsiteY1" fmla="*/ 50739 h 459581"/>
              <a:gd name="connsiteX2" fmla="*/ 304464 w 611645"/>
              <a:gd name="connsiteY2" fmla="*/ 0 h 459581"/>
              <a:gd name="connsiteX3" fmla="*/ 563287 w 611645"/>
              <a:gd name="connsiteY3" fmla="*/ 50739 h 459581"/>
              <a:gd name="connsiteX4" fmla="*/ 611645 w 611645"/>
              <a:gd name="connsiteY4" fmla="*/ 167485 h 459581"/>
              <a:gd name="connsiteX5" fmla="*/ 611645 w 611645"/>
              <a:gd name="connsiteY5" fmla="*/ 294477 h 459581"/>
              <a:gd name="connsiteX6" fmla="*/ 563287 w 611645"/>
              <a:gd name="connsiteY6" fmla="*/ 411223 h 459581"/>
              <a:gd name="connsiteX7" fmla="*/ 446541 w 611645"/>
              <a:gd name="connsiteY7" fmla="*/ 459581 h 459581"/>
              <a:gd name="connsiteX8" fmla="*/ 167149 w 611645"/>
              <a:gd name="connsiteY8" fmla="*/ 459581 h 459581"/>
              <a:gd name="connsiteX9" fmla="*/ 50403 w 611645"/>
              <a:gd name="connsiteY9" fmla="*/ 411223 h 459581"/>
              <a:gd name="connsiteX10" fmla="*/ 2045 w 611645"/>
              <a:gd name="connsiteY10" fmla="*/ 294477 h 459581"/>
              <a:gd name="connsiteX11" fmla="*/ 2045 w 611645"/>
              <a:gd name="connsiteY11" fmla="*/ 167485 h 459581"/>
              <a:gd name="connsiteX0" fmla="*/ 2045 w 611645"/>
              <a:gd name="connsiteY0" fmla="*/ 167485 h 459906"/>
              <a:gd name="connsiteX1" fmla="*/ 50403 w 611645"/>
              <a:gd name="connsiteY1" fmla="*/ 50739 h 459906"/>
              <a:gd name="connsiteX2" fmla="*/ 304464 w 611645"/>
              <a:gd name="connsiteY2" fmla="*/ 0 h 459906"/>
              <a:gd name="connsiteX3" fmla="*/ 563287 w 611645"/>
              <a:gd name="connsiteY3" fmla="*/ 50739 h 459906"/>
              <a:gd name="connsiteX4" fmla="*/ 611645 w 611645"/>
              <a:gd name="connsiteY4" fmla="*/ 167485 h 459906"/>
              <a:gd name="connsiteX5" fmla="*/ 611645 w 611645"/>
              <a:gd name="connsiteY5" fmla="*/ 294477 h 459906"/>
              <a:gd name="connsiteX6" fmla="*/ 563287 w 611645"/>
              <a:gd name="connsiteY6" fmla="*/ 411223 h 459906"/>
              <a:gd name="connsiteX7" fmla="*/ 446541 w 611645"/>
              <a:gd name="connsiteY7" fmla="*/ 459581 h 459906"/>
              <a:gd name="connsiteX8" fmla="*/ 167149 w 611645"/>
              <a:gd name="connsiteY8" fmla="*/ 459581 h 459906"/>
              <a:gd name="connsiteX9" fmla="*/ 50403 w 611645"/>
              <a:gd name="connsiteY9" fmla="*/ 411223 h 459906"/>
              <a:gd name="connsiteX10" fmla="*/ 2045 w 611645"/>
              <a:gd name="connsiteY10" fmla="*/ 167485 h 459906"/>
              <a:gd name="connsiteX0" fmla="*/ 2045 w 611645"/>
              <a:gd name="connsiteY0" fmla="*/ 167485 h 459906"/>
              <a:gd name="connsiteX1" fmla="*/ 50403 w 611645"/>
              <a:gd name="connsiteY1" fmla="*/ 50739 h 459906"/>
              <a:gd name="connsiteX2" fmla="*/ 304464 w 611645"/>
              <a:gd name="connsiteY2" fmla="*/ 0 h 459906"/>
              <a:gd name="connsiteX3" fmla="*/ 563287 w 611645"/>
              <a:gd name="connsiteY3" fmla="*/ 50739 h 459906"/>
              <a:gd name="connsiteX4" fmla="*/ 611645 w 611645"/>
              <a:gd name="connsiteY4" fmla="*/ 167485 h 459906"/>
              <a:gd name="connsiteX5" fmla="*/ 563287 w 611645"/>
              <a:gd name="connsiteY5" fmla="*/ 411223 h 459906"/>
              <a:gd name="connsiteX6" fmla="*/ 446541 w 611645"/>
              <a:gd name="connsiteY6" fmla="*/ 459581 h 459906"/>
              <a:gd name="connsiteX7" fmla="*/ 167149 w 611645"/>
              <a:gd name="connsiteY7" fmla="*/ 459581 h 459906"/>
              <a:gd name="connsiteX8" fmla="*/ 50403 w 611645"/>
              <a:gd name="connsiteY8" fmla="*/ 411223 h 459906"/>
              <a:gd name="connsiteX9" fmla="*/ 2045 w 611645"/>
              <a:gd name="connsiteY9" fmla="*/ 167485 h 459906"/>
              <a:gd name="connsiteX0" fmla="*/ 192545 w 573545"/>
              <a:gd name="connsiteY0" fmla="*/ 167485 h 459906"/>
              <a:gd name="connsiteX1" fmla="*/ 12303 w 573545"/>
              <a:gd name="connsiteY1" fmla="*/ 50739 h 459906"/>
              <a:gd name="connsiteX2" fmla="*/ 266364 w 573545"/>
              <a:gd name="connsiteY2" fmla="*/ 0 h 459906"/>
              <a:gd name="connsiteX3" fmla="*/ 525187 w 573545"/>
              <a:gd name="connsiteY3" fmla="*/ 50739 h 459906"/>
              <a:gd name="connsiteX4" fmla="*/ 573545 w 573545"/>
              <a:gd name="connsiteY4" fmla="*/ 167485 h 459906"/>
              <a:gd name="connsiteX5" fmla="*/ 525187 w 573545"/>
              <a:gd name="connsiteY5" fmla="*/ 411223 h 459906"/>
              <a:gd name="connsiteX6" fmla="*/ 408441 w 573545"/>
              <a:gd name="connsiteY6" fmla="*/ 459581 h 459906"/>
              <a:gd name="connsiteX7" fmla="*/ 129049 w 573545"/>
              <a:gd name="connsiteY7" fmla="*/ 459581 h 459906"/>
              <a:gd name="connsiteX8" fmla="*/ 12303 w 573545"/>
              <a:gd name="connsiteY8" fmla="*/ 411223 h 459906"/>
              <a:gd name="connsiteX9" fmla="*/ 192545 w 573545"/>
              <a:gd name="connsiteY9" fmla="*/ 167485 h 459906"/>
              <a:gd name="connsiteX0" fmla="*/ 129045 w 586245"/>
              <a:gd name="connsiteY0" fmla="*/ 167485 h 459906"/>
              <a:gd name="connsiteX1" fmla="*/ 25003 w 586245"/>
              <a:gd name="connsiteY1" fmla="*/ 50739 h 459906"/>
              <a:gd name="connsiteX2" fmla="*/ 279064 w 586245"/>
              <a:gd name="connsiteY2" fmla="*/ 0 h 459906"/>
              <a:gd name="connsiteX3" fmla="*/ 537887 w 586245"/>
              <a:gd name="connsiteY3" fmla="*/ 50739 h 459906"/>
              <a:gd name="connsiteX4" fmla="*/ 586245 w 586245"/>
              <a:gd name="connsiteY4" fmla="*/ 167485 h 459906"/>
              <a:gd name="connsiteX5" fmla="*/ 537887 w 586245"/>
              <a:gd name="connsiteY5" fmla="*/ 411223 h 459906"/>
              <a:gd name="connsiteX6" fmla="*/ 421141 w 586245"/>
              <a:gd name="connsiteY6" fmla="*/ 459581 h 459906"/>
              <a:gd name="connsiteX7" fmla="*/ 141749 w 586245"/>
              <a:gd name="connsiteY7" fmla="*/ 459581 h 459906"/>
              <a:gd name="connsiteX8" fmla="*/ 25003 w 586245"/>
              <a:gd name="connsiteY8" fmla="*/ 411223 h 459906"/>
              <a:gd name="connsiteX9" fmla="*/ 129045 w 586245"/>
              <a:gd name="connsiteY9" fmla="*/ 167485 h 459906"/>
              <a:gd name="connsiteX0" fmla="*/ 106159 w 563359"/>
              <a:gd name="connsiteY0" fmla="*/ 167485 h 459906"/>
              <a:gd name="connsiteX1" fmla="*/ 154517 w 563359"/>
              <a:gd name="connsiteY1" fmla="*/ 50739 h 459906"/>
              <a:gd name="connsiteX2" fmla="*/ 256178 w 563359"/>
              <a:gd name="connsiteY2" fmla="*/ 0 h 459906"/>
              <a:gd name="connsiteX3" fmla="*/ 515001 w 563359"/>
              <a:gd name="connsiteY3" fmla="*/ 50739 h 459906"/>
              <a:gd name="connsiteX4" fmla="*/ 563359 w 563359"/>
              <a:gd name="connsiteY4" fmla="*/ 167485 h 459906"/>
              <a:gd name="connsiteX5" fmla="*/ 515001 w 563359"/>
              <a:gd name="connsiteY5" fmla="*/ 411223 h 459906"/>
              <a:gd name="connsiteX6" fmla="*/ 398255 w 563359"/>
              <a:gd name="connsiteY6" fmla="*/ 459581 h 459906"/>
              <a:gd name="connsiteX7" fmla="*/ 118863 w 563359"/>
              <a:gd name="connsiteY7" fmla="*/ 459581 h 459906"/>
              <a:gd name="connsiteX8" fmla="*/ 2117 w 563359"/>
              <a:gd name="connsiteY8" fmla="*/ 411223 h 459906"/>
              <a:gd name="connsiteX9" fmla="*/ 106159 w 563359"/>
              <a:gd name="connsiteY9" fmla="*/ 167485 h 459906"/>
              <a:gd name="connsiteX0" fmla="*/ 106159 w 563359"/>
              <a:gd name="connsiteY0" fmla="*/ 167485 h 459906"/>
              <a:gd name="connsiteX1" fmla="*/ 154517 w 563359"/>
              <a:gd name="connsiteY1" fmla="*/ 50739 h 459906"/>
              <a:gd name="connsiteX2" fmla="*/ 256178 w 563359"/>
              <a:gd name="connsiteY2" fmla="*/ 0 h 459906"/>
              <a:gd name="connsiteX3" fmla="*/ 515001 w 563359"/>
              <a:gd name="connsiteY3" fmla="*/ 50739 h 459906"/>
              <a:gd name="connsiteX4" fmla="*/ 563359 w 563359"/>
              <a:gd name="connsiteY4" fmla="*/ 167485 h 459906"/>
              <a:gd name="connsiteX5" fmla="*/ 515001 w 563359"/>
              <a:gd name="connsiteY5" fmla="*/ 411223 h 459906"/>
              <a:gd name="connsiteX6" fmla="*/ 398255 w 563359"/>
              <a:gd name="connsiteY6" fmla="*/ 459581 h 459906"/>
              <a:gd name="connsiteX7" fmla="*/ 118863 w 563359"/>
              <a:gd name="connsiteY7" fmla="*/ 459581 h 459906"/>
              <a:gd name="connsiteX8" fmla="*/ 2117 w 563359"/>
              <a:gd name="connsiteY8" fmla="*/ 411223 h 459906"/>
              <a:gd name="connsiteX9" fmla="*/ 106159 w 563359"/>
              <a:gd name="connsiteY9" fmla="*/ 167485 h 459906"/>
              <a:gd name="connsiteX0" fmla="*/ 83139 w 567964"/>
              <a:gd name="connsiteY0" fmla="*/ 167485 h 459906"/>
              <a:gd name="connsiteX1" fmla="*/ 159122 w 567964"/>
              <a:gd name="connsiteY1" fmla="*/ 50739 h 459906"/>
              <a:gd name="connsiteX2" fmla="*/ 260783 w 567964"/>
              <a:gd name="connsiteY2" fmla="*/ 0 h 459906"/>
              <a:gd name="connsiteX3" fmla="*/ 519606 w 567964"/>
              <a:gd name="connsiteY3" fmla="*/ 50739 h 459906"/>
              <a:gd name="connsiteX4" fmla="*/ 567964 w 567964"/>
              <a:gd name="connsiteY4" fmla="*/ 167485 h 459906"/>
              <a:gd name="connsiteX5" fmla="*/ 519606 w 567964"/>
              <a:gd name="connsiteY5" fmla="*/ 411223 h 459906"/>
              <a:gd name="connsiteX6" fmla="*/ 402860 w 567964"/>
              <a:gd name="connsiteY6" fmla="*/ 459581 h 459906"/>
              <a:gd name="connsiteX7" fmla="*/ 123468 w 567964"/>
              <a:gd name="connsiteY7" fmla="*/ 459581 h 459906"/>
              <a:gd name="connsiteX8" fmla="*/ 6722 w 567964"/>
              <a:gd name="connsiteY8" fmla="*/ 411223 h 459906"/>
              <a:gd name="connsiteX9" fmla="*/ 83139 w 567964"/>
              <a:gd name="connsiteY9" fmla="*/ 167485 h 459906"/>
              <a:gd name="connsiteX0" fmla="*/ 83139 w 550569"/>
              <a:gd name="connsiteY0" fmla="*/ 167485 h 459906"/>
              <a:gd name="connsiteX1" fmla="*/ 159122 w 550569"/>
              <a:gd name="connsiteY1" fmla="*/ 50739 h 459906"/>
              <a:gd name="connsiteX2" fmla="*/ 260783 w 550569"/>
              <a:gd name="connsiteY2" fmla="*/ 0 h 459906"/>
              <a:gd name="connsiteX3" fmla="*/ 519606 w 550569"/>
              <a:gd name="connsiteY3" fmla="*/ 50739 h 459906"/>
              <a:gd name="connsiteX4" fmla="*/ 429840 w 550569"/>
              <a:gd name="connsiteY4" fmla="*/ 167485 h 459906"/>
              <a:gd name="connsiteX5" fmla="*/ 519606 w 550569"/>
              <a:gd name="connsiteY5" fmla="*/ 411223 h 459906"/>
              <a:gd name="connsiteX6" fmla="*/ 402860 w 550569"/>
              <a:gd name="connsiteY6" fmla="*/ 459581 h 459906"/>
              <a:gd name="connsiteX7" fmla="*/ 123468 w 550569"/>
              <a:gd name="connsiteY7" fmla="*/ 459581 h 459906"/>
              <a:gd name="connsiteX8" fmla="*/ 6722 w 550569"/>
              <a:gd name="connsiteY8" fmla="*/ 411223 h 459906"/>
              <a:gd name="connsiteX9" fmla="*/ 83139 w 550569"/>
              <a:gd name="connsiteY9" fmla="*/ 167485 h 459906"/>
              <a:gd name="connsiteX0" fmla="*/ 83139 w 519606"/>
              <a:gd name="connsiteY0" fmla="*/ 167485 h 459906"/>
              <a:gd name="connsiteX1" fmla="*/ 159122 w 519606"/>
              <a:gd name="connsiteY1" fmla="*/ 50739 h 459906"/>
              <a:gd name="connsiteX2" fmla="*/ 260783 w 519606"/>
              <a:gd name="connsiteY2" fmla="*/ 0 h 459906"/>
              <a:gd name="connsiteX3" fmla="*/ 353857 w 519606"/>
              <a:gd name="connsiteY3" fmla="*/ 77743 h 459906"/>
              <a:gd name="connsiteX4" fmla="*/ 429840 w 519606"/>
              <a:gd name="connsiteY4" fmla="*/ 167485 h 459906"/>
              <a:gd name="connsiteX5" fmla="*/ 519606 w 519606"/>
              <a:gd name="connsiteY5" fmla="*/ 411223 h 459906"/>
              <a:gd name="connsiteX6" fmla="*/ 402860 w 519606"/>
              <a:gd name="connsiteY6" fmla="*/ 459581 h 459906"/>
              <a:gd name="connsiteX7" fmla="*/ 123468 w 519606"/>
              <a:gd name="connsiteY7" fmla="*/ 459581 h 459906"/>
              <a:gd name="connsiteX8" fmla="*/ 6722 w 519606"/>
              <a:gd name="connsiteY8" fmla="*/ 411223 h 459906"/>
              <a:gd name="connsiteX9" fmla="*/ 83139 w 519606"/>
              <a:gd name="connsiteY9" fmla="*/ 167485 h 459906"/>
              <a:gd name="connsiteX0" fmla="*/ 83139 w 519606"/>
              <a:gd name="connsiteY0" fmla="*/ 131703 h 424124"/>
              <a:gd name="connsiteX1" fmla="*/ 159122 w 519606"/>
              <a:gd name="connsiteY1" fmla="*/ 14957 h 424124"/>
              <a:gd name="connsiteX2" fmla="*/ 353857 w 519606"/>
              <a:gd name="connsiteY2" fmla="*/ 41961 h 424124"/>
              <a:gd name="connsiteX3" fmla="*/ 429840 w 519606"/>
              <a:gd name="connsiteY3" fmla="*/ 131703 h 424124"/>
              <a:gd name="connsiteX4" fmla="*/ 519606 w 519606"/>
              <a:gd name="connsiteY4" fmla="*/ 375441 h 424124"/>
              <a:gd name="connsiteX5" fmla="*/ 402860 w 519606"/>
              <a:gd name="connsiteY5" fmla="*/ 423799 h 424124"/>
              <a:gd name="connsiteX6" fmla="*/ 123468 w 519606"/>
              <a:gd name="connsiteY6" fmla="*/ 423799 h 424124"/>
              <a:gd name="connsiteX7" fmla="*/ 6722 w 519606"/>
              <a:gd name="connsiteY7" fmla="*/ 375441 h 424124"/>
              <a:gd name="connsiteX8" fmla="*/ 83139 w 519606"/>
              <a:gd name="connsiteY8" fmla="*/ 131703 h 424124"/>
              <a:gd name="connsiteX0" fmla="*/ 83139 w 519606"/>
              <a:gd name="connsiteY0" fmla="*/ 116746 h 409167"/>
              <a:gd name="connsiteX1" fmla="*/ 159122 w 519606"/>
              <a:gd name="connsiteY1" fmla="*/ 0 h 409167"/>
              <a:gd name="connsiteX2" fmla="*/ 429840 w 519606"/>
              <a:gd name="connsiteY2" fmla="*/ 116746 h 409167"/>
              <a:gd name="connsiteX3" fmla="*/ 519606 w 519606"/>
              <a:gd name="connsiteY3" fmla="*/ 360484 h 409167"/>
              <a:gd name="connsiteX4" fmla="*/ 402860 w 519606"/>
              <a:gd name="connsiteY4" fmla="*/ 408842 h 409167"/>
              <a:gd name="connsiteX5" fmla="*/ 123468 w 519606"/>
              <a:gd name="connsiteY5" fmla="*/ 408842 h 409167"/>
              <a:gd name="connsiteX6" fmla="*/ 6722 w 519606"/>
              <a:gd name="connsiteY6" fmla="*/ 360484 h 409167"/>
              <a:gd name="connsiteX7" fmla="*/ 83139 w 519606"/>
              <a:gd name="connsiteY7" fmla="*/ 116746 h 409167"/>
              <a:gd name="connsiteX0" fmla="*/ 83139 w 519606"/>
              <a:gd name="connsiteY0" fmla="*/ 116746 h 409167"/>
              <a:gd name="connsiteX1" fmla="*/ 186747 w 519606"/>
              <a:gd name="connsiteY1" fmla="*/ 0 h 409167"/>
              <a:gd name="connsiteX2" fmla="*/ 429840 w 519606"/>
              <a:gd name="connsiteY2" fmla="*/ 116746 h 409167"/>
              <a:gd name="connsiteX3" fmla="*/ 519606 w 519606"/>
              <a:gd name="connsiteY3" fmla="*/ 360484 h 409167"/>
              <a:gd name="connsiteX4" fmla="*/ 402860 w 519606"/>
              <a:gd name="connsiteY4" fmla="*/ 408842 h 409167"/>
              <a:gd name="connsiteX5" fmla="*/ 123468 w 519606"/>
              <a:gd name="connsiteY5" fmla="*/ 408842 h 409167"/>
              <a:gd name="connsiteX6" fmla="*/ 6722 w 519606"/>
              <a:gd name="connsiteY6" fmla="*/ 360484 h 409167"/>
              <a:gd name="connsiteX7" fmla="*/ 83139 w 519606"/>
              <a:gd name="connsiteY7" fmla="*/ 116746 h 409167"/>
              <a:gd name="connsiteX0" fmla="*/ 83139 w 519606"/>
              <a:gd name="connsiteY0" fmla="*/ 116746 h 409167"/>
              <a:gd name="connsiteX1" fmla="*/ 241997 w 519606"/>
              <a:gd name="connsiteY1" fmla="*/ 0 h 409167"/>
              <a:gd name="connsiteX2" fmla="*/ 429840 w 519606"/>
              <a:gd name="connsiteY2" fmla="*/ 116746 h 409167"/>
              <a:gd name="connsiteX3" fmla="*/ 519606 w 519606"/>
              <a:gd name="connsiteY3" fmla="*/ 360484 h 409167"/>
              <a:gd name="connsiteX4" fmla="*/ 402860 w 519606"/>
              <a:gd name="connsiteY4" fmla="*/ 408842 h 409167"/>
              <a:gd name="connsiteX5" fmla="*/ 123468 w 519606"/>
              <a:gd name="connsiteY5" fmla="*/ 408842 h 409167"/>
              <a:gd name="connsiteX6" fmla="*/ 6722 w 519606"/>
              <a:gd name="connsiteY6" fmla="*/ 360484 h 409167"/>
              <a:gd name="connsiteX7" fmla="*/ 83139 w 519606"/>
              <a:gd name="connsiteY7" fmla="*/ 116746 h 409167"/>
              <a:gd name="connsiteX0" fmla="*/ 106159 w 515001"/>
              <a:gd name="connsiteY0" fmla="*/ 148251 h 413343"/>
              <a:gd name="connsiteX1" fmla="*/ 237392 w 515001"/>
              <a:gd name="connsiteY1" fmla="*/ 4501 h 413343"/>
              <a:gd name="connsiteX2" fmla="*/ 425235 w 515001"/>
              <a:gd name="connsiteY2" fmla="*/ 121247 h 413343"/>
              <a:gd name="connsiteX3" fmla="*/ 515001 w 515001"/>
              <a:gd name="connsiteY3" fmla="*/ 364985 h 413343"/>
              <a:gd name="connsiteX4" fmla="*/ 398255 w 515001"/>
              <a:gd name="connsiteY4" fmla="*/ 413343 h 413343"/>
              <a:gd name="connsiteX5" fmla="*/ 118863 w 515001"/>
              <a:gd name="connsiteY5" fmla="*/ 413343 h 413343"/>
              <a:gd name="connsiteX6" fmla="*/ 2117 w 515001"/>
              <a:gd name="connsiteY6" fmla="*/ 364985 h 413343"/>
              <a:gd name="connsiteX7" fmla="*/ 106159 w 515001"/>
              <a:gd name="connsiteY7" fmla="*/ 148251 h 413343"/>
              <a:gd name="connsiteX0" fmla="*/ 106159 w 519498"/>
              <a:gd name="connsiteY0" fmla="*/ 148251 h 413343"/>
              <a:gd name="connsiteX1" fmla="*/ 237392 w 519498"/>
              <a:gd name="connsiteY1" fmla="*/ 4501 h 413343"/>
              <a:gd name="connsiteX2" fmla="*/ 425235 w 519498"/>
              <a:gd name="connsiteY2" fmla="*/ 121247 h 413343"/>
              <a:gd name="connsiteX3" fmla="*/ 515001 w 519498"/>
              <a:gd name="connsiteY3" fmla="*/ 364985 h 413343"/>
              <a:gd name="connsiteX4" fmla="*/ 398255 w 519498"/>
              <a:gd name="connsiteY4" fmla="*/ 413343 h 413343"/>
              <a:gd name="connsiteX5" fmla="*/ 118863 w 519498"/>
              <a:gd name="connsiteY5" fmla="*/ 413343 h 413343"/>
              <a:gd name="connsiteX6" fmla="*/ 2117 w 519498"/>
              <a:gd name="connsiteY6" fmla="*/ 364985 h 413343"/>
              <a:gd name="connsiteX7" fmla="*/ 106159 w 519498"/>
              <a:gd name="connsiteY7" fmla="*/ 148251 h 413343"/>
              <a:gd name="connsiteX0" fmla="*/ 106159 w 519498"/>
              <a:gd name="connsiteY0" fmla="*/ 143750 h 408842"/>
              <a:gd name="connsiteX1" fmla="*/ 237392 w 519498"/>
              <a:gd name="connsiteY1" fmla="*/ 0 h 408842"/>
              <a:gd name="connsiteX2" fmla="*/ 369985 w 519498"/>
              <a:gd name="connsiteY2" fmla="*/ 143750 h 408842"/>
              <a:gd name="connsiteX3" fmla="*/ 515001 w 519498"/>
              <a:gd name="connsiteY3" fmla="*/ 360484 h 408842"/>
              <a:gd name="connsiteX4" fmla="*/ 398255 w 519498"/>
              <a:gd name="connsiteY4" fmla="*/ 408842 h 408842"/>
              <a:gd name="connsiteX5" fmla="*/ 118863 w 519498"/>
              <a:gd name="connsiteY5" fmla="*/ 408842 h 408842"/>
              <a:gd name="connsiteX6" fmla="*/ 2117 w 519498"/>
              <a:gd name="connsiteY6" fmla="*/ 360484 h 408842"/>
              <a:gd name="connsiteX7" fmla="*/ 106159 w 519498"/>
              <a:gd name="connsiteY7" fmla="*/ 143750 h 408842"/>
              <a:gd name="connsiteX0" fmla="*/ 106159 w 535613"/>
              <a:gd name="connsiteY0" fmla="*/ 143750 h 408842"/>
              <a:gd name="connsiteX1" fmla="*/ 237392 w 535613"/>
              <a:gd name="connsiteY1" fmla="*/ 0 h 408842"/>
              <a:gd name="connsiteX2" fmla="*/ 369985 w 535613"/>
              <a:gd name="connsiteY2" fmla="*/ 143750 h 408842"/>
              <a:gd name="connsiteX3" fmla="*/ 515001 w 535613"/>
              <a:gd name="connsiteY3" fmla="*/ 360484 h 408842"/>
              <a:gd name="connsiteX4" fmla="*/ 398255 w 535613"/>
              <a:gd name="connsiteY4" fmla="*/ 408842 h 408842"/>
              <a:gd name="connsiteX5" fmla="*/ 118863 w 535613"/>
              <a:gd name="connsiteY5" fmla="*/ 408842 h 408842"/>
              <a:gd name="connsiteX6" fmla="*/ 2117 w 535613"/>
              <a:gd name="connsiteY6" fmla="*/ 360484 h 408842"/>
              <a:gd name="connsiteX7" fmla="*/ 106159 w 535613"/>
              <a:gd name="connsiteY7" fmla="*/ 143750 h 408842"/>
              <a:gd name="connsiteX0" fmla="*/ 106159 w 542519"/>
              <a:gd name="connsiteY0" fmla="*/ 143750 h 408842"/>
              <a:gd name="connsiteX1" fmla="*/ 237392 w 542519"/>
              <a:gd name="connsiteY1" fmla="*/ 0 h 408842"/>
              <a:gd name="connsiteX2" fmla="*/ 369985 w 542519"/>
              <a:gd name="connsiteY2" fmla="*/ 143750 h 408842"/>
              <a:gd name="connsiteX3" fmla="*/ 515001 w 542519"/>
              <a:gd name="connsiteY3" fmla="*/ 360484 h 408842"/>
              <a:gd name="connsiteX4" fmla="*/ 398255 w 542519"/>
              <a:gd name="connsiteY4" fmla="*/ 408842 h 408842"/>
              <a:gd name="connsiteX5" fmla="*/ 118863 w 542519"/>
              <a:gd name="connsiteY5" fmla="*/ 408842 h 408842"/>
              <a:gd name="connsiteX6" fmla="*/ 2117 w 542519"/>
              <a:gd name="connsiteY6" fmla="*/ 360484 h 408842"/>
              <a:gd name="connsiteX7" fmla="*/ 106159 w 542519"/>
              <a:gd name="connsiteY7" fmla="*/ 143750 h 408842"/>
              <a:gd name="connsiteX0" fmla="*/ 106159 w 542519"/>
              <a:gd name="connsiteY0" fmla="*/ 143750 h 412825"/>
              <a:gd name="connsiteX1" fmla="*/ 237392 w 542519"/>
              <a:gd name="connsiteY1" fmla="*/ 0 h 412825"/>
              <a:gd name="connsiteX2" fmla="*/ 369985 w 542519"/>
              <a:gd name="connsiteY2" fmla="*/ 143750 h 412825"/>
              <a:gd name="connsiteX3" fmla="*/ 515001 w 542519"/>
              <a:gd name="connsiteY3" fmla="*/ 360484 h 412825"/>
              <a:gd name="connsiteX4" fmla="*/ 398255 w 542519"/>
              <a:gd name="connsiteY4" fmla="*/ 408842 h 412825"/>
              <a:gd name="connsiteX5" fmla="*/ 118863 w 542519"/>
              <a:gd name="connsiteY5" fmla="*/ 408842 h 412825"/>
              <a:gd name="connsiteX6" fmla="*/ 2117 w 542519"/>
              <a:gd name="connsiteY6" fmla="*/ 360484 h 412825"/>
              <a:gd name="connsiteX7" fmla="*/ 106159 w 542519"/>
              <a:gd name="connsiteY7" fmla="*/ 143750 h 412825"/>
              <a:gd name="connsiteX0" fmla="*/ 106159 w 514894"/>
              <a:gd name="connsiteY0" fmla="*/ 143750 h 412825"/>
              <a:gd name="connsiteX1" fmla="*/ 237392 w 514894"/>
              <a:gd name="connsiteY1" fmla="*/ 0 h 412825"/>
              <a:gd name="connsiteX2" fmla="*/ 369985 w 514894"/>
              <a:gd name="connsiteY2" fmla="*/ 143750 h 412825"/>
              <a:gd name="connsiteX3" fmla="*/ 487376 w 514894"/>
              <a:gd name="connsiteY3" fmla="*/ 360484 h 412825"/>
              <a:gd name="connsiteX4" fmla="*/ 398255 w 514894"/>
              <a:gd name="connsiteY4" fmla="*/ 408842 h 412825"/>
              <a:gd name="connsiteX5" fmla="*/ 118863 w 514894"/>
              <a:gd name="connsiteY5" fmla="*/ 408842 h 412825"/>
              <a:gd name="connsiteX6" fmla="*/ 2117 w 514894"/>
              <a:gd name="connsiteY6" fmla="*/ 360484 h 412825"/>
              <a:gd name="connsiteX7" fmla="*/ 106159 w 514894"/>
              <a:gd name="connsiteY7" fmla="*/ 143750 h 412825"/>
              <a:gd name="connsiteX0" fmla="*/ 106159 w 514894"/>
              <a:gd name="connsiteY0" fmla="*/ 143750 h 439829"/>
              <a:gd name="connsiteX1" fmla="*/ 237392 w 514894"/>
              <a:gd name="connsiteY1" fmla="*/ 0 h 439829"/>
              <a:gd name="connsiteX2" fmla="*/ 369985 w 514894"/>
              <a:gd name="connsiteY2" fmla="*/ 143750 h 439829"/>
              <a:gd name="connsiteX3" fmla="*/ 487376 w 514894"/>
              <a:gd name="connsiteY3" fmla="*/ 387488 h 439829"/>
              <a:gd name="connsiteX4" fmla="*/ 398255 w 514894"/>
              <a:gd name="connsiteY4" fmla="*/ 408842 h 439829"/>
              <a:gd name="connsiteX5" fmla="*/ 118863 w 514894"/>
              <a:gd name="connsiteY5" fmla="*/ 408842 h 439829"/>
              <a:gd name="connsiteX6" fmla="*/ 2117 w 514894"/>
              <a:gd name="connsiteY6" fmla="*/ 360484 h 439829"/>
              <a:gd name="connsiteX7" fmla="*/ 106159 w 514894"/>
              <a:gd name="connsiteY7" fmla="*/ 143750 h 439829"/>
              <a:gd name="connsiteX0" fmla="*/ 106159 w 514894"/>
              <a:gd name="connsiteY0" fmla="*/ 143750 h 416201"/>
              <a:gd name="connsiteX1" fmla="*/ 237392 w 514894"/>
              <a:gd name="connsiteY1" fmla="*/ 0 h 416201"/>
              <a:gd name="connsiteX2" fmla="*/ 369985 w 514894"/>
              <a:gd name="connsiteY2" fmla="*/ 143750 h 416201"/>
              <a:gd name="connsiteX3" fmla="*/ 487376 w 514894"/>
              <a:gd name="connsiteY3" fmla="*/ 387488 h 416201"/>
              <a:gd name="connsiteX4" fmla="*/ 398255 w 514894"/>
              <a:gd name="connsiteY4" fmla="*/ 408842 h 416201"/>
              <a:gd name="connsiteX5" fmla="*/ 118863 w 514894"/>
              <a:gd name="connsiteY5" fmla="*/ 408842 h 416201"/>
              <a:gd name="connsiteX6" fmla="*/ 2117 w 514894"/>
              <a:gd name="connsiteY6" fmla="*/ 360484 h 416201"/>
              <a:gd name="connsiteX7" fmla="*/ 106159 w 514894"/>
              <a:gd name="connsiteY7" fmla="*/ 143750 h 416201"/>
              <a:gd name="connsiteX0" fmla="*/ 106159 w 514894"/>
              <a:gd name="connsiteY0" fmla="*/ 143750 h 411700"/>
              <a:gd name="connsiteX1" fmla="*/ 237392 w 514894"/>
              <a:gd name="connsiteY1" fmla="*/ 0 h 411700"/>
              <a:gd name="connsiteX2" fmla="*/ 369985 w 514894"/>
              <a:gd name="connsiteY2" fmla="*/ 143750 h 411700"/>
              <a:gd name="connsiteX3" fmla="*/ 487376 w 514894"/>
              <a:gd name="connsiteY3" fmla="*/ 387488 h 411700"/>
              <a:gd name="connsiteX4" fmla="*/ 398255 w 514894"/>
              <a:gd name="connsiteY4" fmla="*/ 408842 h 411700"/>
              <a:gd name="connsiteX5" fmla="*/ 118863 w 514894"/>
              <a:gd name="connsiteY5" fmla="*/ 408842 h 411700"/>
              <a:gd name="connsiteX6" fmla="*/ 2117 w 514894"/>
              <a:gd name="connsiteY6" fmla="*/ 360484 h 411700"/>
              <a:gd name="connsiteX7" fmla="*/ 106159 w 514894"/>
              <a:gd name="connsiteY7" fmla="*/ 143750 h 411700"/>
              <a:gd name="connsiteX0" fmla="*/ 106159 w 511441"/>
              <a:gd name="connsiteY0" fmla="*/ 143750 h 411700"/>
              <a:gd name="connsiteX1" fmla="*/ 237392 w 511441"/>
              <a:gd name="connsiteY1" fmla="*/ 0 h 411700"/>
              <a:gd name="connsiteX2" fmla="*/ 369985 w 511441"/>
              <a:gd name="connsiteY2" fmla="*/ 143750 h 411700"/>
              <a:gd name="connsiteX3" fmla="*/ 487376 w 511441"/>
              <a:gd name="connsiteY3" fmla="*/ 387488 h 411700"/>
              <a:gd name="connsiteX4" fmla="*/ 398255 w 511441"/>
              <a:gd name="connsiteY4" fmla="*/ 408842 h 411700"/>
              <a:gd name="connsiteX5" fmla="*/ 118863 w 511441"/>
              <a:gd name="connsiteY5" fmla="*/ 408842 h 411700"/>
              <a:gd name="connsiteX6" fmla="*/ 2117 w 511441"/>
              <a:gd name="connsiteY6" fmla="*/ 360484 h 411700"/>
              <a:gd name="connsiteX7" fmla="*/ 106159 w 511441"/>
              <a:gd name="connsiteY7" fmla="*/ 143750 h 411700"/>
              <a:gd name="connsiteX0" fmla="*/ 106159 w 511441"/>
              <a:gd name="connsiteY0" fmla="*/ 143750 h 411700"/>
              <a:gd name="connsiteX1" fmla="*/ 237392 w 511441"/>
              <a:gd name="connsiteY1" fmla="*/ 0 h 411700"/>
              <a:gd name="connsiteX2" fmla="*/ 397610 w 511441"/>
              <a:gd name="connsiteY2" fmla="*/ 143750 h 411700"/>
              <a:gd name="connsiteX3" fmla="*/ 487376 w 511441"/>
              <a:gd name="connsiteY3" fmla="*/ 387488 h 411700"/>
              <a:gd name="connsiteX4" fmla="*/ 398255 w 511441"/>
              <a:gd name="connsiteY4" fmla="*/ 408842 h 411700"/>
              <a:gd name="connsiteX5" fmla="*/ 118863 w 511441"/>
              <a:gd name="connsiteY5" fmla="*/ 408842 h 411700"/>
              <a:gd name="connsiteX6" fmla="*/ 2117 w 511441"/>
              <a:gd name="connsiteY6" fmla="*/ 360484 h 411700"/>
              <a:gd name="connsiteX7" fmla="*/ 106159 w 511441"/>
              <a:gd name="connsiteY7" fmla="*/ 143750 h 411700"/>
              <a:gd name="connsiteX0" fmla="*/ 106159 w 511441"/>
              <a:gd name="connsiteY0" fmla="*/ 116746 h 384696"/>
              <a:gd name="connsiteX1" fmla="*/ 265017 w 511441"/>
              <a:gd name="connsiteY1" fmla="*/ 0 h 384696"/>
              <a:gd name="connsiteX2" fmla="*/ 397610 w 511441"/>
              <a:gd name="connsiteY2" fmla="*/ 116746 h 384696"/>
              <a:gd name="connsiteX3" fmla="*/ 487376 w 511441"/>
              <a:gd name="connsiteY3" fmla="*/ 360484 h 384696"/>
              <a:gd name="connsiteX4" fmla="*/ 398255 w 511441"/>
              <a:gd name="connsiteY4" fmla="*/ 381838 h 384696"/>
              <a:gd name="connsiteX5" fmla="*/ 118863 w 511441"/>
              <a:gd name="connsiteY5" fmla="*/ 381838 h 384696"/>
              <a:gd name="connsiteX6" fmla="*/ 2117 w 511441"/>
              <a:gd name="connsiteY6" fmla="*/ 333480 h 384696"/>
              <a:gd name="connsiteX7" fmla="*/ 106159 w 511441"/>
              <a:gd name="connsiteY7" fmla="*/ 116746 h 384696"/>
              <a:gd name="connsiteX0" fmla="*/ 106159 w 511441"/>
              <a:gd name="connsiteY0" fmla="*/ 148251 h 389197"/>
              <a:gd name="connsiteX1" fmla="*/ 265017 w 511441"/>
              <a:gd name="connsiteY1" fmla="*/ 4501 h 389197"/>
              <a:gd name="connsiteX2" fmla="*/ 397610 w 511441"/>
              <a:gd name="connsiteY2" fmla="*/ 121247 h 389197"/>
              <a:gd name="connsiteX3" fmla="*/ 487376 w 511441"/>
              <a:gd name="connsiteY3" fmla="*/ 364985 h 389197"/>
              <a:gd name="connsiteX4" fmla="*/ 398255 w 511441"/>
              <a:gd name="connsiteY4" fmla="*/ 386339 h 389197"/>
              <a:gd name="connsiteX5" fmla="*/ 118863 w 511441"/>
              <a:gd name="connsiteY5" fmla="*/ 386339 h 389197"/>
              <a:gd name="connsiteX6" fmla="*/ 2117 w 511441"/>
              <a:gd name="connsiteY6" fmla="*/ 337981 h 389197"/>
              <a:gd name="connsiteX7" fmla="*/ 106159 w 511441"/>
              <a:gd name="connsiteY7" fmla="*/ 148251 h 389197"/>
              <a:gd name="connsiteX0" fmla="*/ 106159 w 511441"/>
              <a:gd name="connsiteY0" fmla="*/ 143750 h 384696"/>
              <a:gd name="connsiteX1" fmla="*/ 265017 w 511441"/>
              <a:gd name="connsiteY1" fmla="*/ 0 h 384696"/>
              <a:gd name="connsiteX2" fmla="*/ 397610 w 511441"/>
              <a:gd name="connsiteY2" fmla="*/ 143750 h 384696"/>
              <a:gd name="connsiteX3" fmla="*/ 487376 w 511441"/>
              <a:gd name="connsiteY3" fmla="*/ 360484 h 384696"/>
              <a:gd name="connsiteX4" fmla="*/ 398255 w 511441"/>
              <a:gd name="connsiteY4" fmla="*/ 381838 h 384696"/>
              <a:gd name="connsiteX5" fmla="*/ 118863 w 511441"/>
              <a:gd name="connsiteY5" fmla="*/ 381838 h 384696"/>
              <a:gd name="connsiteX6" fmla="*/ 2117 w 511441"/>
              <a:gd name="connsiteY6" fmla="*/ 333480 h 384696"/>
              <a:gd name="connsiteX7" fmla="*/ 106159 w 511441"/>
              <a:gd name="connsiteY7" fmla="*/ 143750 h 384696"/>
              <a:gd name="connsiteX0" fmla="*/ 106159 w 511441"/>
              <a:gd name="connsiteY0" fmla="*/ 143750 h 384696"/>
              <a:gd name="connsiteX1" fmla="*/ 265017 w 511441"/>
              <a:gd name="connsiteY1" fmla="*/ 0 h 384696"/>
              <a:gd name="connsiteX2" fmla="*/ 397610 w 511441"/>
              <a:gd name="connsiteY2" fmla="*/ 143750 h 384696"/>
              <a:gd name="connsiteX3" fmla="*/ 487376 w 511441"/>
              <a:gd name="connsiteY3" fmla="*/ 360484 h 384696"/>
              <a:gd name="connsiteX4" fmla="*/ 370630 w 511441"/>
              <a:gd name="connsiteY4" fmla="*/ 381838 h 384696"/>
              <a:gd name="connsiteX5" fmla="*/ 118863 w 511441"/>
              <a:gd name="connsiteY5" fmla="*/ 381838 h 384696"/>
              <a:gd name="connsiteX6" fmla="*/ 2117 w 511441"/>
              <a:gd name="connsiteY6" fmla="*/ 333480 h 384696"/>
              <a:gd name="connsiteX7" fmla="*/ 106159 w 511441"/>
              <a:gd name="connsiteY7" fmla="*/ 143750 h 384696"/>
              <a:gd name="connsiteX0" fmla="*/ 106159 w 511441"/>
              <a:gd name="connsiteY0" fmla="*/ 143750 h 384696"/>
              <a:gd name="connsiteX1" fmla="*/ 265017 w 511441"/>
              <a:gd name="connsiteY1" fmla="*/ 0 h 384696"/>
              <a:gd name="connsiteX2" fmla="*/ 397610 w 511441"/>
              <a:gd name="connsiteY2" fmla="*/ 143750 h 384696"/>
              <a:gd name="connsiteX3" fmla="*/ 487376 w 511441"/>
              <a:gd name="connsiteY3" fmla="*/ 360484 h 384696"/>
              <a:gd name="connsiteX4" fmla="*/ 370630 w 511441"/>
              <a:gd name="connsiteY4" fmla="*/ 381838 h 384696"/>
              <a:gd name="connsiteX5" fmla="*/ 118863 w 511441"/>
              <a:gd name="connsiteY5" fmla="*/ 381838 h 384696"/>
              <a:gd name="connsiteX6" fmla="*/ 2117 w 511441"/>
              <a:gd name="connsiteY6" fmla="*/ 333480 h 384696"/>
              <a:gd name="connsiteX7" fmla="*/ 106159 w 511441"/>
              <a:gd name="connsiteY7" fmla="*/ 143750 h 384696"/>
              <a:gd name="connsiteX0" fmla="*/ 106159 w 511441"/>
              <a:gd name="connsiteY0" fmla="*/ 143750 h 384696"/>
              <a:gd name="connsiteX1" fmla="*/ 265017 w 511441"/>
              <a:gd name="connsiteY1" fmla="*/ 0 h 384696"/>
              <a:gd name="connsiteX2" fmla="*/ 397610 w 511441"/>
              <a:gd name="connsiteY2" fmla="*/ 143750 h 384696"/>
              <a:gd name="connsiteX3" fmla="*/ 487376 w 511441"/>
              <a:gd name="connsiteY3" fmla="*/ 360484 h 384696"/>
              <a:gd name="connsiteX4" fmla="*/ 370630 w 511441"/>
              <a:gd name="connsiteY4" fmla="*/ 381838 h 384696"/>
              <a:gd name="connsiteX5" fmla="*/ 118863 w 511441"/>
              <a:gd name="connsiteY5" fmla="*/ 381838 h 384696"/>
              <a:gd name="connsiteX6" fmla="*/ 2117 w 511441"/>
              <a:gd name="connsiteY6" fmla="*/ 333480 h 384696"/>
              <a:gd name="connsiteX7" fmla="*/ 106159 w 511441"/>
              <a:gd name="connsiteY7" fmla="*/ 143750 h 384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1441" h="384696">
                <a:moveTo>
                  <a:pt x="106159" y="143750"/>
                </a:moveTo>
                <a:cubicBezTo>
                  <a:pt x="149976" y="88170"/>
                  <a:pt x="216442" y="0"/>
                  <a:pt x="265017" y="0"/>
                </a:cubicBezTo>
                <a:cubicBezTo>
                  <a:pt x="313592" y="0"/>
                  <a:pt x="360550" y="83669"/>
                  <a:pt x="397610" y="143750"/>
                </a:cubicBezTo>
                <a:cubicBezTo>
                  <a:pt x="434670" y="203831"/>
                  <a:pt x="511441" y="310676"/>
                  <a:pt x="487376" y="360484"/>
                </a:cubicBezTo>
                <a:cubicBezTo>
                  <a:pt x="482887" y="384696"/>
                  <a:pt x="414418" y="381838"/>
                  <a:pt x="370630" y="381838"/>
                </a:cubicBezTo>
                <a:lnTo>
                  <a:pt x="118863" y="381838"/>
                </a:lnTo>
                <a:cubicBezTo>
                  <a:pt x="42846" y="381838"/>
                  <a:pt x="4234" y="373161"/>
                  <a:pt x="2117" y="333480"/>
                </a:cubicBezTo>
                <a:cubicBezTo>
                  <a:pt x="0" y="293799"/>
                  <a:pt x="62342" y="199330"/>
                  <a:pt x="106159" y="143750"/>
                </a:cubicBezTo>
                <a:close/>
              </a:path>
            </a:pathLst>
          </a:custGeom>
          <a:solidFill>
            <a:srgbClr val="800000"/>
          </a:solidFill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normAutofit fontScale="62500" lnSpcReduction="20000"/>
          </a:bodyPr>
          <a:lstStyle/>
          <a:p>
            <a:pPr algn="ctr"/>
            <a:endParaRPr lang="en-US" i="0"/>
          </a:p>
        </p:txBody>
      </p:sp>
      <p:sp>
        <p:nvSpPr>
          <p:cNvPr id="2079" name="Freeform 2078"/>
          <p:cNvSpPr/>
          <p:nvPr/>
        </p:nvSpPr>
        <p:spPr>
          <a:xfrm rot="20977727">
            <a:off x="7420979" y="4784603"/>
            <a:ext cx="525852" cy="270664"/>
          </a:xfrm>
          <a:custGeom>
            <a:avLst/>
            <a:gdLst>
              <a:gd name="connsiteX0" fmla="*/ 0 w 609600"/>
              <a:gd name="connsiteY0" fmla="*/ 165104 h 457200"/>
              <a:gd name="connsiteX1" fmla="*/ 48358 w 609600"/>
              <a:gd name="connsiteY1" fmla="*/ 48358 h 457200"/>
              <a:gd name="connsiteX2" fmla="*/ 165104 w 609600"/>
              <a:gd name="connsiteY2" fmla="*/ 0 h 457200"/>
              <a:gd name="connsiteX3" fmla="*/ 444496 w 609600"/>
              <a:gd name="connsiteY3" fmla="*/ 0 h 457200"/>
              <a:gd name="connsiteX4" fmla="*/ 561242 w 609600"/>
              <a:gd name="connsiteY4" fmla="*/ 48358 h 457200"/>
              <a:gd name="connsiteX5" fmla="*/ 609600 w 609600"/>
              <a:gd name="connsiteY5" fmla="*/ 165104 h 457200"/>
              <a:gd name="connsiteX6" fmla="*/ 609600 w 609600"/>
              <a:gd name="connsiteY6" fmla="*/ 292096 h 457200"/>
              <a:gd name="connsiteX7" fmla="*/ 561242 w 609600"/>
              <a:gd name="connsiteY7" fmla="*/ 408842 h 457200"/>
              <a:gd name="connsiteX8" fmla="*/ 444496 w 609600"/>
              <a:gd name="connsiteY8" fmla="*/ 457200 h 457200"/>
              <a:gd name="connsiteX9" fmla="*/ 165104 w 609600"/>
              <a:gd name="connsiteY9" fmla="*/ 457200 h 457200"/>
              <a:gd name="connsiteX10" fmla="*/ 48358 w 609600"/>
              <a:gd name="connsiteY10" fmla="*/ 408842 h 457200"/>
              <a:gd name="connsiteX11" fmla="*/ 0 w 609600"/>
              <a:gd name="connsiteY11" fmla="*/ 292096 h 457200"/>
              <a:gd name="connsiteX12" fmla="*/ 0 w 609600"/>
              <a:gd name="connsiteY12" fmla="*/ 165104 h 457200"/>
              <a:gd name="connsiteX0" fmla="*/ 0 w 609600"/>
              <a:gd name="connsiteY0" fmla="*/ 167485 h 459581"/>
              <a:gd name="connsiteX1" fmla="*/ 48358 w 609600"/>
              <a:gd name="connsiteY1" fmla="*/ 50739 h 459581"/>
              <a:gd name="connsiteX2" fmla="*/ 165104 w 609600"/>
              <a:gd name="connsiteY2" fmla="*/ 2381 h 459581"/>
              <a:gd name="connsiteX3" fmla="*/ 302419 w 609600"/>
              <a:gd name="connsiteY3" fmla="*/ 0 h 459581"/>
              <a:gd name="connsiteX4" fmla="*/ 444496 w 609600"/>
              <a:gd name="connsiteY4" fmla="*/ 2381 h 459581"/>
              <a:gd name="connsiteX5" fmla="*/ 561242 w 609600"/>
              <a:gd name="connsiteY5" fmla="*/ 50739 h 459581"/>
              <a:gd name="connsiteX6" fmla="*/ 609600 w 609600"/>
              <a:gd name="connsiteY6" fmla="*/ 167485 h 459581"/>
              <a:gd name="connsiteX7" fmla="*/ 609600 w 609600"/>
              <a:gd name="connsiteY7" fmla="*/ 294477 h 459581"/>
              <a:gd name="connsiteX8" fmla="*/ 561242 w 609600"/>
              <a:gd name="connsiteY8" fmla="*/ 411223 h 459581"/>
              <a:gd name="connsiteX9" fmla="*/ 444496 w 609600"/>
              <a:gd name="connsiteY9" fmla="*/ 459581 h 459581"/>
              <a:gd name="connsiteX10" fmla="*/ 165104 w 609600"/>
              <a:gd name="connsiteY10" fmla="*/ 459581 h 459581"/>
              <a:gd name="connsiteX11" fmla="*/ 48358 w 609600"/>
              <a:gd name="connsiteY11" fmla="*/ 411223 h 459581"/>
              <a:gd name="connsiteX12" fmla="*/ 0 w 609600"/>
              <a:gd name="connsiteY12" fmla="*/ 294477 h 459581"/>
              <a:gd name="connsiteX13" fmla="*/ 0 w 609600"/>
              <a:gd name="connsiteY13" fmla="*/ 167485 h 459581"/>
              <a:gd name="connsiteX0" fmla="*/ 2045 w 611645"/>
              <a:gd name="connsiteY0" fmla="*/ 167485 h 459581"/>
              <a:gd name="connsiteX1" fmla="*/ 50403 w 611645"/>
              <a:gd name="connsiteY1" fmla="*/ 50739 h 459581"/>
              <a:gd name="connsiteX2" fmla="*/ 304464 w 611645"/>
              <a:gd name="connsiteY2" fmla="*/ 0 h 459581"/>
              <a:gd name="connsiteX3" fmla="*/ 446541 w 611645"/>
              <a:gd name="connsiteY3" fmla="*/ 2381 h 459581"/>
              <a:gd name="connsiteX4" fmla="*/ 563287 w 611645"/>
              <a:gd name="connsiteY4" fmla="*/ 50739 h 459581"/>
              <a:gd name="connsiteX5" fmla="*/ 611645 w 611645"/>
              <a:gd name="connsiteY5" fmla="*/ 167485 h 459581"/>
              <a:gd name="connsiteX6" fmla="*/ 611645 w 611645"/>
              <a:gd name="connsiteY6" fmla="*/ 294477 h 459581"/>
              <a:gd name="connsiteX7" fmla="*/ 563287 w 611645"/>
              <a:gd name="connsiteY7" fmla="*/ 411223 h 459581"/>
              <a:gd name="connsiteX8" fmla="*/ 446541 w 611645"/>
              <a:gd name="connsiteY8" fmla="*/ 459581 h 459581"/>
              <a:gd name="connsiteX9" fmla="*/ 167149 w 611645"/>
              <a:gd name="connsiteY9" fmla="*/ 459581 h 459581"/>
              <a:gd name="connsiteX10" fmla="*/ 50403 w 611645"/>
              <a:gd name="connsiteY10" fmla="*/ 411223 h 459581"/>
              <a:gd name="connsiteX11" fmla="*/ 2045 w 611645"/>
              <a:gd name="connsiteY11" fmla="*/ 294477 h 459581"/>
              <a:gd name="connsiteX12" fmla="*/ 2045 w 611645"/>
              <a:gd name="connsiteY12" fmla="*/ 167485 h 459581"/>
              <a:gd name="connsiteX0" fmla="*/ 2045 w 611645"/>
              <a:gd name="connsiteY0" fmla="*/ 167485 h 459581"/>
              <a:gd name="connsiteX1" fmla="*/ 50403 w 611645"/>
              <a:gd name="connsiteY1" fmla="*/ 50739 h 459581"/>
              <a:gd name="connsiteX2" fmla="*/ 304464 w 611645"/>
              <a:gd name="connsiteY2" fmla="*/ 0 h 459581"/>
              <a:gd name="connsiteX3" fmla="*/ 563287 w 611645"/>
              <a:gd name="connsiteY3" fmla="*/ 50739 h 459581"/>
              <a:gd name="connsiteX4" fmla="*/ 611645 w 611645"/>
              <a:gd name="connsiteY4" fmla="*/ 167485 h 459581"/>
              <a:gd name="connsiteX5" fmla="*/ 611645 w 611645"/>
              <a:gd name="connsiteY5" fmla="*/ 294477 h 459581"/>
              <a:gd name="connsiteX6" fmla="*/ 563287 w 611645"/>
              <a:gd name="connsiteY6" fmla="*/ 411223 h 459581"/>
              <a:gd name="connsiteX7" fmla="*/ 446541 w 611645"/>
              <a:gd name="connsiteY7" fmla="*/ 459581 h 459581"/>
              <a:gd name="connsiteX8" fmla="*/ 167149 w 611645"/>
              <a:gd name="connsiteY8" fmla="*/ 459581 h 459581"/>
              <a:gd name="connsiteX9" fmla="*/ 50403 w 611645"/>
              <a:gd name="connsiteY9" fmla="*/ 411223 h 459581"/>
              <a:gd name="connsiteX10" fmla="*/ 2045 w 611645"/>
              <a:gd name="connsiteY10" fmla="*/ 294477 h 459581"/>
              <a:gd name="connsiteX11" fmla="*/ 2045 w 611645"/>
              <a:gd name="connsiteY11" fmla="*/ 167485 h 459581"/>
              <a:gd name="connsiteX0" fmla="*/ 2045 w 611645"/>
              <a:gd name="connsiteY0" fmla="*/ 167485 h 459906"/>
              <a:gd name="connsiteX1" fmla="*/ 50403 w 611645"/>
              <a:gd name="connsiteY1" fmla="*/ 50739 h 459906"/>
              <a:gd name="connsiteX2" fmla="*/ 304464 w 611645"/>
              <a:gd name="connsiteY2" fmla="*/ 0 h 459906"/>
              <a:gd name="connsiteX3" fmla="*/ 563287 w 611645"/>
              <a:gd name="connsiteY3" fmla="*/ 50739 h 459906"/>
              <a:gd name="connsiteX4" fmla="*/ 611645 w 611645"/>
              <a:gd name="connsiteY4" fmla="*/ 167485 h 459906"/>
              <a:gd name="connsiteX5" fmla="*/ 611645 w 611645"/>
              <a:gd name="connsiteY5" fmla="*/ 294477 h 459906"/>
              <a:gd name="connsiteX6" fmla="*/ 563287 w 611645"/>
              <a:gd name="connsiteY6" fmla="*/ 411223 h 459906"/>
              <a:gd name="connsiteX7" fmla="*/ 446541 w 611645"/>
              <a:gd name="connsiteY7" fmla="*/ 459581 h 459906"/>
              <a:gd name="connsiteX8" fmla="*/ 167149 w 611645"/>
              <a:gd name="connsiteY8" fmla="*/ 459581 h 459906"/>
              <a:gd name="connsiteX9" fmla="*/ 50403 w 611645"/>
              <a:gd name="connsiteY9" fmla="*/ 411223 h 459906"/>
              <a:gd name="connsiteX10" fmla="*/ 2045 w 611645"/>
              <a:gd name="connsiteY10" fmla="*/ 167485 h 459906"/>
              <a:gd name="connsiteX0" fmla="*/ 2045 w 611645"/>
              <a:gd name="connsiteY0" fmla="*/ 167485 h 459906"/>
              <a:gd name="connsiteX1" fmla="*/ 50403 w 611645"/>
              <a:gd name="connsiteY1" fmla="*/ 50739 h 459906"/>
              <a:gd name="connsiteX2" fmla="*/ 304464 w 611645"/>
              <a:gd name="connsiteY2" fmla="*/ 0 h 459906"/>
              <a:gd name="connsiteX3" fmla="*/ 563287 w 611645"/>
              <a:gd name="connsiteY3" fmla="*/ 50739 h 459906"/>
              <a:gd name="connsiteX4" fmla="*/ 611645 w 611645"/>
              <a:gd name="connsiteY4" fmla="*/ 167485 h 459906"/>
              <a:gd name="connsiteX5" fmla="*/ 563287 w 611645"/>
              <a:gd name="connsiteY5" fmla="*/ 411223 h 459906"/>
              <a:gd name="connsiteX6" fmla="*/ 446541 w 611645"/>
              <a:gd name="connsiteY6" fmla="*/ 459581 h 459906"/>
              <a:gd name="connsiteX7" fmla="*/ 167149 w 611645"/>
              <a:gd name="connsiteY7" fmla="*/ 459581 h 459906"/>
              <a:gd name="connsiteX8" fmla="*/ 50403 w 611645"/>
              <a:gd name="connsiteY8" fmla="*/ 411223 h 459906"/>
              <a:gd name="connsiteX9" fmla="*/ 2045 w 611645"/>
              <a:gd name="connsiteY9" fmla="*/ 167485 h 459906"/>
              <a:gd name="connsiteX0" fmla="*/ 192545 w 573545"/>
              <a:gd name="connsiteY0" fmla="*/ 167485 h 459906"/>
              <a:gd name="connsiteX1" fmla="*/ 12303 w 573545"/>
              <a:gd name="connsiteY1" fmla="*/ 50739 h 459906"/>
              <a:gd name="connsiteX2" fmla="*/ 266364 w 573545"/>
              <a:gd name="connsiteY2" fmla="*/ 0 h 459906"/>
              <a:gd name="connsiteX3" fmla="*/ 525187 w 573545"/>
              <a:gd name="connsiteY3" fmla="*/ 50739 h 459906"/>
              <a:gd name="connsiteX4" fmla="*/ 573545 w 573545"/>
              <a:gd name="connsiteY4" fmla="*/ 167485 h 459906"/>
              <a:gd name="connsiteX5" fmla="*/ 525187 w 573545"/>
              <a:gd name="connsiteY5" fmla="*/ 411223 h 459906"/>
              <a:gd name="connsiteX6" fmla="*/ 408441 w 573545"/>
              <a:gd name="connsiteY6" fmla="*/ 459581 h 459906"/>
              <a:gd name="connsiteX7" fmla="*/ 129049 w 573545"/>
              <a:gd name="connsiteY7" fmla="*/ 459581 h 459906"/>
              <a:gd name="connsiteX8" fmla="*/ 12303 w 573545"/>
              <a:gd name="connsiteY8" fmla="*/ 411223 h 459906"/>
              <a:gd name="connsiteX9" fmla="*/ 192545 w 573545"/>
              <a:gd name="connsiteY9" fmla="*/ 167485 h 459906"/>
              <a:gd name="connsiteX0" fmla="*/ 129045 w 586245"/>
              <a:gd name="connsiteY0" fmla="*/ 167485 h 459906"/>
              <a:gd name="connsiteX1" fmla="*/ 25003 w 586245"/>
              <a:gd name="connsiteY1" fmla="*/ 50739 h 459906"/>
              <a:gd name="connsiteX2" fmla="*/ 279064 w 586245"/>
              <a:gd name="connsiteY2" fmla="*/ 0 h 459906"/>
              <a:gd name="connsiteX3" fmla="*/ 537887 w 586245"/>
              <a:gd name="connsiteY3" fmla="*/ 50739 h 459906"/>
              <a:gd name="connsiteX4" fmla="*/ 586245 w 586245"/>
              <a:gd name="connsiteY4" fmla="*/ 167485 h 459906"/>
              <a:gd name="connsiteX5" fmla="*/ 537887 w 586245"/>
              <a:gd name="connsiteY5" fmla="*/ 411223 h 459906"/>
              <a:gd name="connsiteX6" fmla="*/ 421141 w 586245"/>
              <a:gd name="connsiteY6" fmla="*/ 459581 h 459906"/>
              <a:gd name="connsiteX7" fmla="*/ 141749 w 586245"/>
              <a:gd name="connsiteY7" fmla="*/ 459581 h 459906"/>
              <a:gd name="connsiteX8" fmla="*/ 25003 w 586245"/>
              <a:gd name="connsiteY8" fmla="*/ 411223 h 459906"/>
              <a:gd name="connsiteX9" fmla="*/ 129045 w 586245"/>
              <a:gd name="connsiteY9" fmla="*/ 167485 h 459906"/>
              <a:gd name="connsiteX0" fmla="*/ 106159 w 563359"/>
              <a:gd name="connsiteY0" fmla="*/ 167485 h 459906"/>
              <a:gd name="connsiteX1" fmla="*/ 154517 w 563359"/>
              <a:gd name="connsiteY1" fmla="*/ 50739 h 459906"/>
              <a:gd name="connsiteX2" fmla="*/ 256178 w 563359"/>
              <a:gd name="connsiteY2" fmla="*/ 0 h 459906"/>
              <a:gd name="connsiteX3" fmla="*/ 515001 w 563359"/>
              <a:gd name="connsiteY3" fmla="*/ 50739 h 459906"/>
              <a:gd name="connsiteX4" fmla="*/ 563359 w 563359"/>
              <a:gd name="connsiteY4" fmla="*/ 167485 h 459906"/>
              <a:gd name="connsiteX5" fmla="*/ 515001 w 563359"/>
              <a:gd name="connsiteY5" fmla="*/ 411223 h 459906"/>
              <a:gd name="connsiteX6" fmla="*/ 398255 w 563359"/>
              <a:gd name="connsiteY6" fmla="*/ 459581 h 459906"/>
              <a:gd name="connsiteX7" fmla="*/ 118863 w 563359"/>
              <a:gd name="connsiteY7" fmla="*/ 459581 h 459906"/>
              <a:gd name="connsiteX8" fmla="*/ 2117 w 563359"/>
              <a:gd name="connsiteY8" fmla="*/ 411223 h 459906"/>
              <a:gd name="connsiteX9" fmla="*/ 106159 w 563359"/>
              <a:gd name="connsiteY9" fmla="*/ 167485 h 459906"/>
              <a:gd name="connsiteX0" fmla="*/ 106159 w 563359"/>
              <a:gd name="connsiteY0" fmla="*/ 167485 h 459906"/>
              <a:gd name="connsiteX1" fmla="*/ 154517 w 563359"/>
              <a:gd name="connsiteY1" fmla="*/ 50739 h 459906"/>
              <a:gd name="connsiteX2" fmla="*/ 256178 w 563359"/>
              <a:gd name="connsiteY2" fmla="*/ 0 h 459906"/>
              <a:gd name="connsiteX3" fmla="*/ 515001 w 563359"/>
              <a:gd name="connsiteY3" fmla="*/ 50739 h 459906"/>
              <a:gd name="connsiteX4" fmla="*/ 563359 w 563359"/>
              <a:gd name="connsiteY4" fmla="*/ 167485 h 459906"/>
              <a:gd name="connsiteX5" fmla="*/ 515001 w 563359"/>
              <a:gd name="connsiteY5" fmla="*/ 411223 h 459906"/>
              <a:gd name="connsiteX6" fmla="*/ 398255 w 563359"/>
              <a:gd name="connsiteY6" fmla="*/ 459581 h 459906"/>
              <a:gd name="connsiteX7" fmla="*/ 118863 w 563359"/>
              <a:gd name="connsiteY7" fmla="*/ 459581 h 459906"/>
              <a:gd name="connsiteX8" fmla="*/ 2117 w 563359"/>
              <a:gd name="connsiteY8" fmla="*/ 411223 h 459906"/>
              <a:gd name="connsiteX9" fmla="*/ 106159 w 563359"/>
              <a:gd name="connsiteY9" fmla="*/ 167485 h 459906"/>
              <a:gd name="connsiteX0" fmla="*/ 83139 w 567964"/>
              <a:gd name="connsiteY0" fmla="*/ 167485 h 459906"/>
              <a:gd name="connsiteX1" fmla="*/ 159122 w 567964"/>
              <a:gd name="connsiteY1" fmla="*/ 50739 h 459906"/>
              <a:gd name="connsiteX2" fmla="*/ 260783 w 567964"/>
              <a:gd name="connsiteY2" fmla="*/ 0 h 459906"/>
              <a:gd name="connsiteX3" fmla="*/ 519606 w 567964"/>
              <a:gd name="connsiteY3" fmla="*/ 50739 h 459906"/>
              <a:gd name="connsiteX4" fmla="*/ 567964 w 567964"/>
              <a:gd name="connsiteY4" fmla="*/ 167485 h 459906"/>
              <a:gd name="connsiteX5" fmla="*/ 519606 w 567964"/>
              <a:gd name="connsiteY5" fmla="*/ 411223 h 459906"/>
              <a:gd name="connsiteX6" fmla="*/ 402860 w 567964"/>
              <a:gd name="connsiteY6" fmla="*/ 459581 h 459906"/>
              <a:gd name="connsiteX7" fmla="*/ 123468 w 567964"/>
              <a:gd name="connsiteY7" fmla="*/ 459581 h 459906"/>
              <a:gd name="connsiteX8" fmla="*/ 6722 w 567964"/>
              <a:gd name="connsiteY8" fmla="*/ 411223 h 459906"/>
              <a:gd name="connsiteX9" fmla="*/ 83139 w 567964"/>
              <a:gd name="connsiteY9" fmla="*/ 167485 h 459906"/>
              <a:gd name="connsiteX0" fmla="*/ 83139 w 550569"/>
              <a:gd name="connsiteY0" fmla="*/ 167485 h 459906"/>
              <a:gd name="connsiteX1" fmla="*/ 159122 w 550569"/>
              <a:gd name="connsiteY1" fmla="*/ 50739 h 459906"/>
              <a:gd name="connsiteX2" fmla="*/ 260783 w 550569"/>
              <a:gd name="connsiteY2" fmla="*/ 0 h 459906"/>
              <a:gd name="connsiteX3" fmla="*/ 519606 w 550569"/>
              <a:gd name="connsiteY3" fmla="*/ 50739 h 459906"/>
              <a:gd name="connsiteX4" fmla="*/ 429840 w 550569"/>
              <a:gd name="connsiteY4" fmla="*/ 167485 h 459906"/>
              <a:gd name="connsiteX5" fmla="*/ 519606 w 550569"/>
              <a:gd name="connsiteY5" fmla="*/ 411223 h 459906"/>
              <a:gd name="connsiteX6" fmla="*/ 402860 w 550569"/>
              <a:gd name="connsiteY6" fmla="*/ 459581 h 459906"/>
              <a:gd name="connsiteX7" fmla="*/ 123468 w 550569"/>
              <a:gd name="connsiteY7" fmla="*/ 459581 h 459906"/>
              <a:gd name="connsiteX8" fmla="*/ 6722 w 550569"/>
              <a:gd name="connsiteY8" fmla="*/ 411223 h 459906"/>
              <a:gd name="connsiteX9" fmla="*/ 83139 w 550569"/>
              <a:gd name="connsiteY9" fmla="*/ 167485 h 459906"/>
              <a:gd name="connsiteX0" fmla="*/ 83139 w 519606"/>
              <a:gd name="connsiteY0" fmla="*/ 167485 h 459906"/>
              <a:gd name="connsiteX1" fmla="*/ 159122 w 519606"/>
              <a:gd name="connsiteY1" fmla="*/ 50739 h 459906"/>
              <a:gd name="connsiteX2" fmla="*/ 260783 w 519606"/>
              <a:gd name="connsiteY2" fmla="*/ 0 h 459906"/>
              <a:gd name="connsiteX3" fmla="*/ 353857 w 519606"/>
              <a:gd name="connsiteY3" fmla="*/ 77743 h 459906"/>
              <a:gd name="connsiteX4" fmla="*/ 429840 w 519606"/>
              <a:gd name="connsiteY4" fmla="*/ 167485 h 459906"/>
              <a:gd name="connsiteX5" fmla="*/ 519606 w 519606"/>
              <a:gd name="connsiteY5" fmla="*/ 411223 h 459906"/>
              <a:gd name="connsiteX6" fmla="*/ 402860 w 519606"/>
              <a:gd name="connsiteY6" fmla="*/ 459581 h 459906"/>
              <a:gd name="connsiteX7" fmla="*/ 123468 w 519606"/>
              <a:gd name="connsiteY7" fmla="*/ 459581 h 459906"/>
              <a:gd name="connsiteX8" fmla="*/ 6722 w 519606"/>
              <a:gd name="connsiteY8" fmla="*/ 411223 h 459906"/>
              <a:gd name="connsiteX9" fmla="*/ 83139 w 519606"/>
              <a:gd name="connsiteY9" fmla="*/ 167485 h 459906"/>
              <a:gd name="connsiteX0" fmla="*/ 83139 w 519606"/>
              <a:gd name="connsiteY0" fmla="*/ 131703 h 424124"/>
              <a:gd name="connsiteX1" fmla="*/ 159122 w 519606"/>
              <a:gd name="connsiteY1" fmla="*/ 14957 h 424124"/>
              <a:gd name="connsiteX2" fmla="*/ 353857 w 519606"/>
              <a:gd name="connsiteY2" fmla="*/ 41961 h 424124"/>
              <a:gd name="connsiteX3" fmla="*/ 429840 w 519606"/>
              <a:gd name="connsiteY3" fmla="*/ 131703 h 424124"/>
              <a:gd name="connsiteX4" fmla="*/ 519606 w 519606"/>
              <a:gd name="connsiteY4" fmla="*/ 375441 h 424124"/>
              <a:gd name="connsiteX5" fmla="*/ 402860 w 519606"/>
              <a:gd name="connsiteY5" fmla="*/ 423799 h 424124"/>
              <a:gd name="connsiteX6" fmla="*/ 123468 w 519606"/>
              <a:gd name="connsiteY6" fmla="*/ 423799 h 424124"/>
              <a:gd name="connsiteX7" fmla="*/ 6722 w 519606"/>
              <a:gd name="connsiteY7" fmla="*/ 375441 h 424124"/>
              <a:gd name="connsiteX8" fmla="*/ 83139 w 519606"/>
              <a:gd name="connsiteY8" fmla="*/ 131703 h 424124"/>
              <a:gd name="connsiteX0" fmla="*/ 83139 w 519606"/>
              <a:gd name="connsiteY0" fmla="*/ 116746 h 409167"/>
              <a:gd name="connsiteX1" fmla="*/ 159122 w 519606"/>
              <a:gd name="connsiteY1" fmla="*/ 0 h 409167"/>
              <a:gd name="connsiteX2" fmla="*/ 429840 w 519606"/>
              <a:gd name="connsiteY2" fmla="*/ 116746 h 409167"/>
              <a:gd name="connsiteX3" fmla="*/ 519606 w 519606"/>
              <a:gd name="connsiteY3" fmla="*/ 360484 h 409167"/>
              <a:gd name="connsiteX4" fmla="*/ 402860 w 519606"/>
              <a:gd name="connsiteY4" fmla="*/ 408842 h 409167"/>
              <a:gd name="connsiteX5" fmla="*/ 123468 w 519606"/>
              <a:gd name="connsiteY5" fmla="*/ 408842 h 409167"/>
              <a:gd name="connsiteX6" fmla="*/ 6722 w 519606"/>
              <a:gd name="connsiteY6" fmla="*/ 360484 h 409167"/>
              <a:gd name="connsiteX7" fmla="*/ 83139 w 519606"/>
              <a:gd name="connsiteY7" fmla="*/ 116746 h 409167"/>
              <a:gd name="connsiteX0" fmla="*/ 83139 w 519606"/>
              <a:gd name="connsiteY0" fmla="*/ 116746 h 409167"/>
              <a:gd name="connsiteX1" fmla="*/ 186747 w 519606"/>
              <a:gd name="connsiteY1" fmla="*/ 0 h 409167"/>
              <a:gd name="connsiteX2" fmla="*/ 429840 w 519606"/>
              <a:gd name="connsiteY2" fmla="*/ 116746 h 409167"/>
              <a:gd name="connsiteX3" fmla="*/ 519606 w 519606"/>
              <a:gd name="connsiteY3" fmla="*/ 360484 h 409167"/>
              <a:gd name="connsiteX4" fmla="*/ 402860 w 519606"/>
              <a:gd name="connsiteY4" fmla="*/ 408842 h 409167"/>
              <a:gd name="connsiteX5" fmla="*/ 123468 w 519606"/>
              <a:gd name="connsiteY5" fmla="*/ 408842 h 409167"/>
              <a:gd name="connsiteX6" fmla="*/ 6722 w 519606"/>
              <a:gd name="connsiteY6" fmla="*/ 360484 h 409167"/>
              <a:gd name="connsiteX7" fmla="*/ 83139 w 519606"/>
              <a:gd name="connsiteY7" fmla="*/ 116746 h 409167"/>
              <a:gd name="connsiteX0" fmla="*/ 83139 w 519606"/>
              <a:gd name="connsiteY0" fmla="*/ 116746 h 409167"/>
              <a:gd name="connsiteX1" fmla="*/ 241997 w 519606"/>
              <a:gd name="connsiteY1" fmla="*/ 0 h 409167"/>
              <a:gd name="connsiteX2" fmla="*/ 429840 w 519606"/>
              <a:gd name="connsiteY2" fmla="*/ 116746 h 409167"/>
              <a:gd name="connsiteX3" fmla="*/ 519606 w 519606"/>
              <a:gd name="connsiteY3" fmla="*/ 360484 h 409167"/>
              <a:gd name="connsiteX4" fmla="*/ 402860 w 519606"/>
              <a:gd name="connsiteY4" fmla="*/ 408842 h 409167"/>
              <a:gd name="connsiteX5" fmla="*/ 123468 w 519606"/>
              <a:gd name="connsiteY5" fmla="*/ 408842 h 409167"/>
              <a:gd name="connsiteX6" fmla="*/ 6722 w 519606"/>
              <a:gd name="connsiteY6" fmla="*/ 360484 h 409167"/>
              <a:gd name="connsiteX7" fmla="*/ 83139 w 519606"/>
              <a:gd name="connsiteY7" fmla="*/ 116746 h 409167"/>
              <a:gd name="connsiteX0" fmla="*/ 106159 w 515001"/>
              <a:gd name="connsiteY0" fmla="*/ 148251 h 413343"/>
              <a:gd name="connsiteX1" fmla="*/ 237392 w 515001"/>
              <a:gd name="connsiteY1" fmla="*/ 4501 h 413343"/>
              <a:gd name="connsiteX2" fmla="*/ 425235 w 515001"/>
              <a:gd name="connsiteY2" fmla="*/ 121247 h 413343"/>
              <a:gd name="connsiteX3" fmla="*/ 515001 w 515001"/>
              <a:gd name="connsiteY3" fmla="*/ 364985 h 413343"/>
              <a:gd name="connsiteX4" fmla="*/ 398255 w 515001"/>
              <a:gd name="connsiteY4" fmla="*/ 413343 h 413343"/>
              <a:gd name="connsiteX5" fmla="*/ 118863 w 515001"/>
              <a:gd name="connsiteY5" fmla="*/ 413343 h 413343"/>
              <a:gd name="connsiteX6" fmla="*/ 2117 w 515001"/>
              <a:gd name="connsiteY6" fmla="*/ 364985 h 413343"/>
              <a:gd name="connsiteX7" fmla="*/ 106159 w 515001"/>
              <a:gd name="connsiteY7" fmla="*/ 148251 h 413343"/>
              <a:gd name="connsiteX0" fmla="*/ 106159 w 519498"/>
              <a:gd name="connsiteY0" fmla="*/ 148251 h 413343"/>
              <a:gd name="connsiteX1" fmla="*/ 237392 w 519498"/>
              <a:gd name="connsiteY1" fmla="*/ 4501 h 413343"/>
              <a:gd name="connsiteX2" fmla="*/ 425235 w 519498"/>
              <a:gd name="connsiteY2" fmla="*/ 121247 h 413343"/>
              <a:gd name="connsiteX3" fmla="*/ 515001 w 519498"/>
              <a:gd name="connsiteY3" fmla="*/ 364985 h 413343"/>
              <a:gd name="connsiteX4" fmla="*/ 398255 w 519498"/>
              <a:gd name="connsiteY4" fmla="*/ 413343 h 413343"/>
              <a:gd name="connsiteX5" fmla="*/ 118863 w 519498"/>
              <a:gd name="connsiteY5" fmla="*/ 413343 h 413343"/>
              <a:gd name="connsiteX6" fmla="*/ 2117 w 519498"/>
              <a:gd name="connsiteY6" fmla="*/ 364985 h 413343"/>
              <a:gd name="connsiteX7" fmla="*/ 106159 w 519498"/>
              <a:gd name="connsiteY7" fmla="*/ 148251 h 413343"/>
              <a:gd name="connsiteX0" fmla="*/ 106159 w 519498"/>
              <a:gd name="connsiteY0" fmla="*/ 143750 h 408842"/>
              <a:gd name="connsiteX1" fmla="*/ 237392 w 519498"/>
              <a:gd name="connsiteY1" fmla="*/ 0 h 408842"/>
              <a:gd name="connsiteX2" fmla="*/ 369985 w 519498"/>
              <a:gd name="connsiteY2" fmla="*/ 143750 h 408842"/>
              <a:gd name="connsiteX3" fmla="*/ 515001 w 519498"/>
              <a:gd name="connsiteY3" fmla="*/ 360484 h 408842"/>
              <a:gd name="connsiteX4" fmla="*/ 398255 w 519498"/>
              <a:gd name="connsiteY4" fmla="*/ 408842 h 408842"/>
              <a:gd name="connsiteX5" fmla="*/ 118863 w 519498"/>
              <a:gd name="connsiteY5" fmla="*/ 408842 h 408842"/>
              <a:gd name="connsiteX6" fmla="*/ 2117 w 519498"/>
              <a:gd name="connsiteY6" fmla="*/ 360484 h 408842"/>
              <a:gd name="connsiteX7" fmla="*/ 106159 w 519498"/>
              <a:gd name="connsiteY7" fmla="*/ 143750 h 408842"/>
              <a:gd name="connsiteX0" fmla="*/ 106159 w 535613"/>
              <a:gd name="connsiteY0" fmla="*/ 143750 h 408842"/>
              <a:gd name="connsiteX1" fmla="*/ 237392 w 535613"/>
              <a:gd name="connsiteY1" fmla="*/ 0 h 408842"/>
              <a:gd name="connsiteX2" fmla="*/ 369985 w 535613"/>
              <a:gd name="connsiteY2" fmla="*/ 143750 h 408842"/>
              <a:gd name="connsiteX3" fmla="*/ 515001 w 535613"/>
              <a:gd name="connsiteY3" fmla="*/ 360484 h 408842"/>
              <a:gd name="connsiteX4" fmla="*/ 398255 w 535613"/>
              <a:gd name="connsiteY4" fmla="*/ 408842 h 408842"/>
              <a:gd name="connsiteX5" fmla="*/ 118863 w 535613"/>
              <a:gd name="connsiteY5" fmla="*/ 408842 h 408842"/>
              <a:gd name="connsiteX6" fmla="*/ 2117 w 535613"/>
              <a:gd name="connsiteY6" fmla="*/ 360484 h 408842"/>
              <a:gd name="connsiteX7" fmla="*/ 106159 w 535613"/>
              <a:gd name="connsiteY7" fmla="*/ 143750 h 408842"/>
              <a:gd name="connsiteX0" fmla="*/ 106159 w 542519"/>
              <a:gd name="connsiteY0" fmla="*/ 143750 h 408842"/>
              <a:gd name="connsiteX1" fmla="*/ 237392 w 542519"/>
              <a:gd name="connsiteY1" fmla="*/ 0 h 408842"/>
              <a:gd name="connsiteX2" fmla="*/ 369985 w 542519"/>
              <a:gd name="connsiteY2" fmla="*/ 143750 h 408842"/>
              <a:gd name="connsiteX3" fmla="*/ 515001 w 542519"/>
              <a:gd name="connsiteY3" fmla="*/ 360484 h 408842"/>
              <a:gd name="connsiteX4" fmla="*/ 398255 w 542519"/>
              <a:gd name="connsiteY4" fmla="*/ 408842 h 408842"/>
              <a:gd name="connsiteX5" fmla="*/ 118863 w 542519"/>
              <a:gd name="connsiteY5" fmla="*/ 408842 h 408842"/>
              <a:gd name="connsiteX6" fmla="*/ 2117 w 542519"/>
              <a:gd name="connsiteY6" fmla="*/ 360484 h 408842"/>
              <a:gd name="connsiteX7" fmla="*/ 106159 w 542519"/>
              <a:gd name="connsiteY7" fmla="*/ 143750 h 408842"/>
              <a:gd name="connsiteX0" fmla="*/ 106159 w 542519"/>
              <a:gd name="connsiteY0" fmla="*/ 143750 h 412825"/>
              <a:gd name="connsiteX1" fmla="*/ 237392 w 542519"/>
              <a:gd name="connsiteY1" fmla="*/ 0 h 412825"/>
              <a:gd name="connsiteX2" fmla="*/ 369985 w 542519"/>
              <a:gd name="connsiteY2" fmla="*/ 143750 h 412825"/>
              <a:gd name="connsiteX3" fmla="*/ 515001 w 542519"/>
              <a:gd name="connsiteY3" fmla="*/ 360484 h 412825"/>
              <a:gd name="connsiteX4" fmla="*/ 398255 w 542519"/>
              <a:gd name="connsiteY4" fmla="*/ 408842 h 412825"/>
              <a:gd name="connsiteX5" fmla="*/ 118863 w 542519"/>
              <a:gd name="connsiteY5" fmla="*/ 408842 h 412825"/>
              <a:gd name="connsiteX6" fmla="*/ 2117 w 542519"/>
              <a:gd name="connsiteY6" fmla="*/ 360484 h 412825"/>
              <a:gd name="connsiteX7" fmla="*/ 106159 w 542519"/>
              <a:gd name="connsiteY7" fmla="*/ 143750 h 412825"/>
              <a:gd name="connsiteX0" fmla="*/ 106159 w 514894"/>
              <a:gd name="connsiteY0" fmla="*/ 143750 h 412825"/>
              <a:gd name="connsiteX1" fmla="*/ 237392 w 514894"/>
              <a:gd name="connsiteY1" fmla="*/ 0 h 412825"/>
              <a:gd name="connsiteX2" fmla="*/ 369985 w 514894"/>
              <a:gd name="connsiteY2" fmla="*/ 143750 h 412825"/>
              <a:gd name="connsiteX3" fmla="*/ 487376 w 514894"/>
              <a:gd name="connsiteY3" fmla="*/ 360484 h 412825"/>
              <a:gd name="connsiteX4" fmla="*/ 398255 w 514894"/>
              <a:gd name="connsiteY4" fmla="*/ 408842 h 412825"/>
              <a:gd name="connsiteX5" fmla="*/ 118863 w 514894"/>
              <a:gd name="connsiteY5" fmla="*/ 408842 h 412825"/>
              <a:gd name="connsiteX6" fmla="*/ 2117 w 514894"/>
              <a:gd name="connsiteY6" fmla="*/ 360484 h 412825"/>
              <a:gd name="connsiteX7" fmla="*/ 106159 w 514894"/>
              <a:gd name="connsiteY7" fmla="*/ 143750 h 412825"/>
              <a:gd name="connsiteX0" fmla="*/ 106159 w 514894"/>
              <a:gd name="connsiteY0" fmla="*/ 143750 h 439829"/>
              <a:gd name="connsiteX1" fmla="*/ 237392 w 514894"/>
              <a:gd name="connsiteY1" fmla="*/ 0 h 439829"/>
              <a:gd name="connsiteX2" fmla="*/ 369985 w 514894"/>
              <a:gd name="connsiteY2" fmla="*/ 143750 h 439829"/>
              <a:gd name="connsiteX3" fmla="*/ 487376 w 514894"/>
              <a:gd name="connsiteY3" fmla="*/ 387488 h 439829"/>
              <a:gd name="connsiteX4" fmla="*/ 398255 w 514894"/>
              <a:gd name="connsiteY4" fmla="*/ 408842 h 439829"/>
              <a:gd name="connsiteX5" fmla="*/ 118863 w 514894"/>
              <a:gd name="connsiteY5" fmla="*/ 408842 h 439829"/>
              <a:gd name="connsiteX6" fmla="*/ 2117 w 514894"/>
              <a:gd name="connsiteY6" fmla="*/ 360484 h 439829"/>
              <a:gd name="connsiteX7" fmla="*/ 106159 w 514894"/>
              <a:gd name="connsiteY7" fmla="*/ 143750 h 439829"/>
              <a:gd name="connsiteX0" fmla="*/ 106159 w 514894"/>
              <a:gd name="connsiteY0" fmla="*/ 143750 h 416201"/>
              <a:gd name="connsiteX1" fmla="*/ 237392 w 514894"/>
              <a:gd name="connsiteY1" fmla="*/ 0 h 416201"/>
              <a:gd name="connsiteX2" fmla="*/ 369985 w 514894"/>
              <a:gd name="connsiteY2" fmla="*/ 143750 h 416201"/>
              <a:gd name="connsiteX3" fmla="*/ 487376 w 514894"/>
              <a:gd name="connsiteY3" fmla="*/ 387488 h 416201"/>
              <a:gd name="connsiteX4" fmla="*/ 398255 w 514894"/>
              <a:gd name="connsiteY4" fmla="*/ 408842 h 416201"/>
              <a:gd name="connsiteX5" fmla="*/ 118863 w 514894"/>
              <a:gd name="connsiteY5" fmla="*/ 408842 h 416201"/>
              <a:gd name="connsiteX6" fmla="*/ 2117 w 514894"/>
              <a:gd name="connsiteY6" fmla="*/ 360484 h 416201"/>
              <a:gd name="connsiteX7" fmla="*/ 106159 w 514894"/>
              <a:gd name="connsiteY7" fmla="*/ 143750 h 416201"/>
              <a:gd name="connsiteX0" fmla="*/ 106159 w 514894"/>
              <a:gd name="connsiteY0" fmla="*/ 143750 h 411700"/>
              <a:gd name="connsiteX1" fmla="*/ 237392 w 514894"/>
              <a:gd name="connsiteY1" fmla="*/ 0 h 411700"/>
              <a:gd name="connsiteX2" fmla="*/ 369985 w 514894"/>
              <a:gd name="connsiteY2" fmla="*/ 143750 h 411700"/>
              <a:gd name="connsiteX3" fmla="*/ 487376 w 514894"/>
              <a:gd name="connsiteY3" fmla="*/ 387488 h 411700"/>
              <a:gd name="connsiteX4" fmla="*/ 398255 w 514894"/>
              <a:gd name="connsiteY4" fmla="*/ 408842 h 411700"/>
              <a:gd name="connsiteX5" fmla="*/ 118863 w 514894"/>
              <a:gd name="connsiteY5" fmla="*/ 408842 h 411700"/>
              <a:gd name="connsiteX6" fmla="*/ 2117 w 514894"/>
              <a:gd name="connsiteY6" fmla="*/ 360484 h 411700"/>
              <a:gd name="connsiteX7" fmla="*/ 106159 w 514894"/>
              <a:gd name="connsiteY7" fmla="*/ 143750 h 411700"/>
              <a:gd name="connsiteX0" fmla="*/ 106159 w 511441"/>
              <a:gd name="connsiteY0" fmla="*/ 143750 h 411700"/>
              <a:gd name="connsiteX1" fmla="*/ 237392 w 511441"/>
              <a:gd name="connsiteY1" fmla="*/ 0 h 411700"/>
              <a:gd name="connsiteX2" fmla="*/ 369985 w 511441"/>
              <a:gd name="connsiteY2" fmla="*/ 143750 h 411700"/>
              <a:gd name="connsiteX3" fmla="*/ 487376 w 511441"/>
              <a:gd name="connsiteY3" fmla="*/ 387488 h 411700"/>
              <a:gd name="connsiteX4" fmla="*/ 398255 w 511441"/>
              <a:gd name="connsiteY4" fmla="*/ 408842 h 411700"/>
              <a:gd name="connsiteX5" fmla="*/ 118863 w 511441"/>
              <a:gd name="connsiteY5" fmla="*/ 408842 h 411700"/>
              <a:gd name="connsiteX6" fmla="*/ 2117 w 511441"/>
              <a:gd name="connsiteY6" fmla="*/ 360484 h 411700"/>
              <a:gd name="connsiteX7" fmla="*/ 106159 w 511441"/>
              <a:gd name="connsiteY7" fmla="*/ 143750 h 411700"/>
              <a:gd name="connsiteX0" fmla="*/ 106159 w 511441"/>
              <a:gd name="connsiteY0" fmla="*/ 143750 h 411700"/>
              <a:gd name="connsiteX1" fmla="*/ 237392 w 511441"/>
              <a:gd name="connsiteY1" fmla="*/ 0 h 411700"/>
              <a:gd name="connsiteX2" fmla="*/ 397610 w 511441"/>
              <a:gd name="connsiteY2" fmla="*/ 143750 h 411700"/>
              <a:gd name="connsiteX3" fmla="*/ 487376 w 511441"/>
              <a:gd name="connsiteY3" fmla="*/ 387488 h 411700"/>
              <a:gd name="connsiteX4" fmla="*/ 398255 w 511441"/>
              <a:gd name="connsiteY4" fmla="*/ 408842 h 411700"/>
              <a:gd name="connsiteX5" fmla="*/ 118863 w 511441"/>
              <a:gd name="connsiteY5" fmla="*/ 408842 h 411700"/>
              <a:gd name="connsiteX6" fmla="*/ 2117 w 511441"/>
              <a:gd name="connsiteY6" fmla="*/ 360484 h 411700"/>
              <a:gd name="connsiteX7" fmla="*/ 106159 w 511441"/>
              <a:gd name="connsiteY7" fmla="*/ 143750 h 411700"/>
              <a:gd name="connsiteX0" fmla="*/ 106159 w 511441"/>
              <a:gd name="connsiteY0" fmla="*/ 116746 h 384696"/>
              <a:gd name="connsiteX1" fmla="*/ 265017 w 511441"/>
              <a:gd name="connsiteY1" fmla="*/ 0 h 384696"/>
              <a:gd name="connsiteX2" fmla="*/ 397610 w 511441"/>
              <a:gd name="connsiteY2" fmla="*/ 116746 h 384696"/>
              <a:gd name="connsiteX3" fmla="*/ 487376 w 511441"/>
              <a:gd name="connsiteY3" fmla="*/ 360484 h 384696"/>
              <a:gd name="connsiteX4" fmla="*/ 398255 w 511441"/>
              <a:gd name="connsiteY4" fmla="*/ 381838 h 384696"/>
              <a:gd name="connsiteX5" fmla="*/ 118863 w 511441"/>
              <a:gd name="connsiteY5" fmla="*/ 381838 h 384696"/>
              <a:gd name="connsiteX6" fmla="*/ 2117 w 511441"/>
              <a:gd name="connsiteY6" fmla="*/ 333480 h 384696"/>
              <a:gd name="connsiteX7" fmla="*/ 106159 w 511441"/>
              <a:gd name="connsiteY7" fmla="*/ 116746 h 384696"/>
              <a:gd name="connsiteX0" fmla="*/ 106159 w 511441"/>
              <a:gd name="connsiteY0" fmla="*/ 148251 h 389197"/>
              <a:gd name="connsiteX1" fmla="*/ 265017 w 511441"/>
              <a:gd name="connsiteY1" fmla="*/ 4501 h 389197"/>
              <a:gd name="connsiteX2" fmla="*/ 397610 w 511441"/>
              <a:gd name="connsiteY2" fmla="*/ 121247 h 389197"/>
              <a:gd name="connsiteX3" fmla="*/ 487376 w 511441"/>
              <a:gd name="connsiteY3" fmla="*/ 364985 h 389197"/>
              <a:gd name="connsiteX4" fmla="*/ 398255 w 511441"/>
              <a:gd name="connsiteY4" fmla="*/ 386339 h 389197"/>
              <a:gd name="connsiteX5" fmla="*/ 118863 w 511441"/>
              <a:gd name="connsiteY5" fmla="*/ 386339 h 389197"/>
              <a:gd name="connsiteX6" fmla="*/ 2117 w 511441"/>
              <a:gd name="connsiteY6" fmla="*/ 337981 h 389197"/>
              <a:gd name="connsiteX7" fmla="*/ 106159 w 511441"/>
              <a:gd name="connsiteY7" fmla="*/ 148251 h 389197"/>
              <a:gd name="connsiteX0" fmla="*/ 106159 w 511441"/>
              <a:gd name="connsiteY0" fmla="*/ 143750 h 384696"/>
              <a:gd name="connsiteX1" fmla="*/ 265017 w 511441"/>
              <a:gd name="connsiteY1" fmla="*/ 0 h 384696"/>
              <a:gd name="connsiteX2" fmla="*/ 397610 w 511441"/>
              <a:gd name="connsiteY2" fmla="*/ 143750 h 384696"/>
              <a:gd name="connsiteX3" fmla="*/ 487376 w 511441"/>
              <a:gd name="connsiteY3" fmla="*/ 360484 h 384696"/>
              <a:gd name="connsiteX4" fmla="*/ 398255 w 511441"/>
              <a:gd name="connsiteY4" fmla="*/ 381838 h 384696"/>
              <a:gd name="connsiteX5" fmla="*/ 118863 w 511441"/>
              <a:gd name="connsiteY5" fmla="*/ 381838 h 384696"/>
              <a:gd name="connsiteX6" fmla="*/ 2117 w 511441"/>
              <a:gd name="connsiteY6" fmla="*/ 333480 h 384696"/>
              <a:gd name="connsiteX7" fmla="*/ 106159 w 511441"/>
              <a:gd name="connsiteY7" fmla="*/ 143750 h 384696"/>
              <a:gd name="connsiteX0" fmla="*/ 106159 w 511441"/>
              <a:gd name="connsiteY0" fmla="*/ 143750 h 384696"/>
              <a:gd name="connsiteX1" fmla="*/ 265017 w 511441"/>
              <a:gd name="connsiteY1" fmla="*/ 0 h 384696"/>
              <a:gd name="connsiteX2" fmla="*/ 397610 w 511441"/>
              <a:gd name="connsiteY2" fmla="*/ 143750 h 384696"/>
              <a:gd name="connsiteX3" fmla="*/ 487376 w 511441"/>
              <a:gd name="connsiteY3" fmla="*/ 360484 h 384696"/>
              <a:gd name="connsiteX4" fmla="*/ 370630 w 511441"/>
              <a:gd name="connsiteY4" fmla="*/ 381838 h 384696"/>
              <a:gd name="connsiteX5" fmla="*/ 118863 w 511441"/>
              <a:gd name="connsiteY5" fmla="*/ 381838 h 384696"/>
              <a:gd name="connsiteX6" fmla="*/ 2117 w 511441"/>
              <a:gd name="connsiteY6" fmla="*/ 333480 h 384696"/>
              <a:gd name="connsiteX7" fmla="*/ 106159 w 511441"/>
              <a:gd name="connsiteY7" fmla="*/ 143750 h 384696"/>
              <a:gd name="connsiteX0" fmla="*/ 106159 w 511441"/>
              <a:gd name="connsiteY0" fmla="*/ 143750 h 384696"/>
              <a:gd name="connsiteX1" fmla="*/ 265017 w 511441"/>
              <a:gd name="connsiteY1" fmla="*/ 0 h 384696"/>
              <a:gd name="connsiteX2" fmla="*/ 397610 w 511441"/>
              <a:gd name="connsiteY2" fmla="*/ 143750 h 384696"/>
              <a:gd name="connsiteX3" fmla="*/ 487376 w 511441"/>
              <a:gd name="connsiteY3" fmla="*/ 360484 h 384696"/>
              <a:gd name="connsiteX4" fmla="*/ 370630 w 511441"/>
              <a:gd name="connsiteY4" fmla="*/ 381838 h 384696"/>
              <a:gd name="connsiteX5" fmla="*/ 118863 w 511441"/>
              <a:gd name="connsiteY5" fmla="*/ 381838 h 384696"/>
              <a:gd name="connsiteX6" fmla="*/ 2117 w 511441"/>
              <a:gd name="connsiteY6" fmla="*/ 333480 h 384696"/>
              <a:gd name="connsiteX7" fmla="*/ 106159 w 511441"/>
              <a:gd name="connsiteY7" fmla="*/ 143750 h 384696"/>
              <a:gd name="connsiteX0" fmla="*/ 106159 w 511441"/>
              <a:gd name="connsiteY0" fmla="*/ 143750 h 384696"/>
              <a:gd name="connsiteX1" fmla="*/ 265017 w 511441"/>
              <a:gd name="connsiteY1" fmla="*/ 0 h 384696"/>
              <a:gd name="connsiteX2" fmla="*/ 397610 w 511441"/>
              <a:gd name="connsiteY2" fmla="*/ 143750 h 384696"/>
              <a:gd name="connsiteX3" fmla="*/ 487376 w 511441"/>
              <a:gd name="connsiteY3" fmla="*/ 360484 h 384696"/>
              <a:gd name="connsiteX4" fmla="*/ 370630 w 511441"/>
              <a:gd name="connsiteY4" fmla="*/ 381838 h 384696"/>
              <a:gd name="connsiteX5" fmla="*/ 118863 w 511441"/>
              <a:gd name="connsiteY5" fmla="*/ 381838 h 384696"/>
              <a:gd name="connsiteX6" fmla="*/ 2117 w 511441"/>
              <a:gd name="connsiteY6" fmla="*/ 333480 h 384696"/>
              <a:gd name="connsiteX7" fmla="*/ 106159 w 511441"/>
              <a:gd name="connsiteY7" fmla="*/ 143750 h 384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1441" h="384696">
                <a:moveTo>
                  <a:pt x="106159" y="143750"/>
                </a:moveTo>
                <a:cubicBezTo>
                  <a:pt x="149976" y="88170"/>
                  <a:pt x="216442" y="0"/>
                  <a:pt x="265017" y="0"/>
                </a:cubicBezTo>
                <a:cubicBezTo>
                  <a:pt x="313592" y="0"/>
                  <a:pt x="360550" y="83669"/>
                  <a:pt x="397610" y="143750"/>
                </a:cubicBezTo>
                <a:cubicBezTo>
                  <a:pt x="434670" y="203831"/>
                  <a:pt x="511441" y="310676"/>
                  <a:pt x="487376" y="360484"/>
                </a:cubicBezTo>
                <a:cubicBezTo>
                  <a:pt x="482887" y="384696"/>
                  <a:pt x="414418" y="381838"/>
                  <a:pt x="370630" y="381838"/>
                </a:cubicBezTo>
                <a:lnTo>
                  <a:pt x="118863" y="381838"/>
                </a:lnTo>
                <a:cubicBezTo>
                  <a:pt x="42846" y="381838"/>
                  <a:pt x="4234" y="373161"/>
                  <a:pt x="2117" y="333480"/>
                </a:cubicBezTo>
                <a:cubicBezTo>
                  <a:pt x="0" y="293799"/>
                  <a:pt x="62342" y="199330"/>
                  <a:pt x="106159" y="143750"/>
                </a:cubicBezTo>
                <a:close/>
              </a:path>
            </a:pathLst>
          </a:custGeom>
          <a:solidFill>
            <a:srgbClr val="800000"/>
          </a:solidFill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endParaRPr lang="en-US" i="0"/>
          </a:p>
        </p:txBody>
      </p:sp>
      <p:sp>
        <p:nvSpPr>
          <p:cNvPr id="1489" name="Rectangle 11924"/>
          <p:cNvSpPr>
            <a:spLocks noChangeArrowheads="1"/>
          </p:cNvSpPr>
          <p:nvPr/>
        </p:nvSpPr>
        <p:spPr bwMode="auto">
          <a:xfrm>
            <a:off x="629850" y="3825152"/>
            <a:ext cx="3704151" cy="24923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128016" tIns="64008" rIns="128016" bIns="64008">
            <a:normAutofit fontScale="25000" lnSpcReduction="20000"/>
          </a:bodyPr>
          <a:lstStyle/>
          <a:p>
            <a:pPr algn="ctr" defTabSz="1182688">
              <a:spcBef>
                <a:spcPct val="50000"/>
              </a:spcBef>
            </a:pPr>
            <a:r>
              <a:rPr lang="en-US" sz="4000" b="1" i="0" dirty="0" smtClean="0">
                <a:solidFill>
                  <a:srgbClr val="990000"/>
                </a:solidFill>
              </a:rPr>
              <a:t>Learning the Visual Class Models </a:t>
            </a:r>
            <a:r>
              <a:rPr lang="en-US" sz="3200" b="1" i="0" dirty="0" smtClean="0"/>
              <a:t>[Carneiro’05</a:t>
            </a:r>
            <a:r>
              <a:rPr lang="en-US" sz="3200" b="1" i="0" dirty="0"/>
              <a:t>]</a:t>
            </a:r>
            <a:endParaRPr lang="en-US" sz="4000" b="1" i="0" u="sng" dirty="0">
              <a:solidFill>
                <a:srgbClr val="990000"/>
              </a:solidFill>
              <a:cs typeface="Arial" charset="0"/>
            </a:endParaRPr>
          </a:p>
        </p:txBody>
      </p:sp>
      <p:sp>
        <p:nvSpPr>
          <p:cNvPr id="1490" name="Rectangle 11359"/>
          <p:cNvSpPr>
            <a:spLocks noChangeArrowheads="1"/>
          </p:cNvSpPr>
          <p:nvPr/>
        </p:nvSpPr>
        <p:spPr bwMode="auto">
          <a:xfrm>
            <a:off x="604350" y="4207629"/>
            <a:ext cx="3620794" cy="800462"/>
          </a:xfrm>
          <a:prstGeom prst="rect">
            <a:avLst/>
          </a:prstGeom>
          <a:solidFill>
            <a:srgbClr val="E4E4E4"/>
          </a:solidFill>
          <a:ln w="19050">
            <a:solidFill>
              <a:srgbClr val="800000"/>
            </a:solidFill>
            <a:prstDash val="lgDash"/>
            <a:miter lim="800000"/>
            <a:headEnd/>
            <a:tailEnd/>
          </a:ln>
          <a:effectLst/>
        </p:spPr>
        <p:txBody>
          <a:bodyPr wrap="none" anchor="ctr">
            <a:normAutofit/>
          </a:bodyPr>
          <a:lstStyle/>
          <a:p>
            <a:endParaRPr lang="en-US" i="0"/>
          </a:p>
        </p:txBody>
      </p:sp>
      <p:pic>
        <p:nvPicPr>
          <p:cNvPr id="1491" name="Picture 11360" descr="park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1743" y="4381498"/>
            <a:ext cx="684172" cy="479474"/>
          </a:xfrm>
          <a:prstGeom prst="rect">
            <a:avLst/>
          </a:prstGeom>
          <a:noFill/>
        </p:spPr>
      </p:pic>
      <p:pic>
        <p:nvPicPr>
          <p:cNvPr id="1492" name="Picture 11361" descr="parkBlocks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27519" y="4381498"/>
            <a:ext cx="660327" cy="478805"/>
          </a:xfrm>
          <a:prstGeom prst="rect">
            <a:avLst/>
          </a:prstGeom>
          <a:noFill/>
        </p:spPr>
      </p:pic>
      <p:sp>
        <p:nvSpPr>
          <p:cNvPr id="1493" name="Line 11362"/>
          <p:cNvSpPr>
            <a:spLocks noChangeShapeType="1"/>
          </p:cNvSpPr>
          <p:nvPr/>
        </p:nvSpPr>
        <p:spPr bwMode="auto">
          <a:xfrm flipV="1">
            <a:off x="1455440" y="4626249"/>
            <a:ext cx="213383" cy="668"/>
          </a:xfrm>
          <a:prstGeom prst="line">
            <a:avLst/>
          </a:prstGeom>
          <a:noFill/>
          <a:ln w="12700">
            <a:solidFill>
              <a:srgbClr val="800000"/>
            </a:solidFill>
            <a:round/>
            <a:headEnd/>
            <a:tailEnd type="triangle" w="sm" len="sm"/>
          </a:ln>
          <a:effectLst/>
        </p:spPr>
        <p:txBody>
          <a:bodyPr>
            <a:normAutofit fontScale="25000" lnSpcReduction="20000"/>
          </a:bodyPr>
          <a:lstStyle/>
          <a:p>
            <a:endParaRPr lang="en-US" i="0"/>
          </a:p>
        </p:txBody>
      </p:sp>
      <p:sp>
        <p:nvSpPr>
          <p:cNvPr id="1494" name="Text Box 11363"/>
          <p:cNvSpPr txBox="1">
            <a:spLocks noChangeArrowheads="1"/>
          </p:cNvSpPr>
          <p:nvPr/>
        </p:nvSpPr>
        <p:spPr bwMode="auto">
          <a:xfrm>
            <a:off x="1649792" y="4191000"/>
            <a:ext cx="867563" cy="12358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pPr algn="ctr"/>
            <a:r>
              <a:rPr lang="en-US" sz="600" b="1" i="0" dirty="0">
                <a:solidFill>
                  <a:srgbClr val="990000"/>
                </a:solidFill>
              </a:rPr>
              <a:t>Bag of </a:t>
            </a:r>
            <a:r>
              <a:rPr lang="en-US" sz="600" b="1" i="0" dirty="0" smtClean="0">
                <a:solidFill>
                  <a:srgbClr val="990000"/>
                </a:solidFill>
              </a:rPr>
              <a:t>features</a:t>
            </a:r>
            <a:endParaRPr lang="en-US" sz="600" b="1" i="0" dirty="0">
              <a:solidFill>
                <a:srgbClr val="990000"/>
              </a:solidFill>
            </a:endParaRPr>
          </a:p>
        </p:txBody>
      </p:sp>
      <p:grpSp>
        <p:nvGrpSpPr>
          <p:cNvPr id="1495" name="Group 11364"/>
          <p:cNvGrpSpPr>
            <a:grpSpLocks/>
          </p:cNvGrpSpPr>
          <p:nvPr/>
        </p:nvGrpSpPr>
        <p:grpSpPr bwMode="auto">
          <a:xfrm>
            <a:off x="2554763" y="4245749"/>
            <a:ext cx="720245" cy="702159"/>
            <a:chOff x="709" y="3120"/>
            <a:chExt cx="875" cy="816"/>
          </a:xfrm>
        </p:grpSpPr>
        <p:grpSp>
          <p:nvGrpSpPr>
            <p:cNvPr id="1785" name="Group 11365"/>
            <p:cNvGrpSpPr>
              <a:grpSpLocks/>
            </p:cNvGrpSpPr>
            <p:nvPr/>
          </p:nvGrpSpPr>
          <p:grpSpPr bwMode="auto">
            <a:xfrm>
              <a:off x="720" y="3120"/>
              <a:ext cx="864" cy="816"/>
              <a:chOff x="720" y="3120"/>
              <a:chExt cx="864" cy="816"/>
            </a:xfrm>
          </p:grpSpPr>
          <p:sp>
            <p:nvSpPr>
              <p:cNvPr id="2002" name="Line 11366"/>
              <p:cNvSpPr>
                <a:spLocks noChangeShapeType="1"/>
              </p:cNvSpPr>
              <p:nvPr/>
            </p:nvSpPr>
            <p:spPr bwMode="auto">
              <a:xfrm>
                <a:off x="912" y="3696"/>
                <a:ext cx="672" cy="0"/>
              </a:xfrm>
              <a:prstGeom prst="line">
                <a:avLst/>
              </a:prstGeom>
              <a:noFill/>
              <a:ln w="12700">
                <a:solidFill>
                  <a:srgbClr val="800000"/>
                </a:solidFill>
                <a:round/>
                <a:headEnd/>
                <a:tailEnd type="triangle" w="sm" len="sm"/>
              </a:ln>
              <a:effectLst/>
            </p:spPr>
            <p:txBody>
              <a:bodyPr>
                <a:normAutofit fontScale="25000" lnSpcReduction="20000"/>
              </a:bodyPr>
              <a:lstStyle/>
              <a:p>
                <a:endParaRPr lang="en-US" i="0"/>
              </a:p>
            </p:txBody>
          </p:sp>
          <p:sp>
            <p:nvSpPr>
              <p:cNvPr id="2003" name="Line 11367"/>
              <p:cNvSpPr>
                <a:spLocks noChangeShapeType="1"/>
              </p:cNvSpPr>
              <p:nvPr/>
            </p:nvSpPr>
            <p:spPr bwMode="auto">
              <a:xfrm flipH="1">
                <a:off x="720" y="3696"/>
                <a:ext cx="192" cy="240"/>
              </a:xfrm>
              <a:prstGeom prst="line">
                <a:avLst/>
              </a:prstGeom>
              <a:noFill/>
              <a:ln w="12700">
                <a:solidFill>
                  <a:srgbClr val="800000"/>
                </a:solidFill>
                <a:round/>
                <a:headEnd/>
                <a:tailEnd type="triangle" w="sm" len="sm"/>
              </a:ln>
              <a:effectLst/>
            </p:spPr>
            <p:txBody>
              <a:bodyPr>
                <a:normAutofit fontScale="25000" lnSpcReduction="20000"/>
              </a:bodyPr>
              <a:lstStyle/>
              <a:p>
                <a:endParaRPr lang="en-US" i="0"/>
              </a:p>
            </p:txBody>
          </p:sp>
          <p:sp>
            <p:nvSpPr>
              <p:cNvPr id="2004" name="Line 11368"/>
              <p:cNvSpPr>
                <a:spLocks noChangeShapeType="1"/>
              </p:cNvSpPr>
              <p:nvPr/>
            </p:nvSpPr>
            <p:spPr bwMode="auto">
              <a:xfrm flipV="1">
                <a:off x="912" y="3120"/>
                <a:ext cx="0" cy="576"/>
              </a:xfrm>
              <a:prstGeom prst="line">
                <a:avLst/>
              </a:prstGeom>
              <a:noFill/>
              <a:ln w="12700">
                <a:solidFill>
                  <a:srgbClr val="800000"/>
                </a:solidFill>
                <a:round/>
                <a:headEnd/>
                <a:tailEnd type="triangle" w="sm" len="sm"/>
              </a:ln>
              <a:effectLst/>
            </p:spPr>
            <p:txBody>
              <a:bodyPr>
                <a:normAutofit fontScale="25000" lnSpcReduction="20000"/>
              </a:bodyPr>
              <a:lstStyle/>
              <a:p>
                <a:endParaRPr lang="en-US" i="0"/>
              </a:p>
            </p:txBody>
          </p:sp>
        </p:grpSp>
        <p:sp>
          <p:nvSpPr>
            <p:cNvPr id="1786" name="Text Box 11369"/>
            <p:cNvSpPr txBox="1">
              <a:spLocks noChangeArrowheads="1"/>
            </p:cNvSpPr>
            <p:nvPr/>
          </p:nvSpPr>
          <p:spPr bwMode="auto">
            <a:xfrm>
              <a:off x="1090" y="3317"/>
              <a:ext cx="113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87" name="Text Box 11370"/>
            <p:cNvSpPr txBox="1">
              <a:spLocks noChangeArrowheads="1"/>
            </p:cNvSpPr>
            <p:nvPr/>
          </p:nvSpPr>
          <p:spPr bwMode="auto">
            <a:xfrm rot="2901055">
              <a:off x="1302" y="3322"/>
              <a:ext cx="118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88" name="Text Box 11371"/>
            <p:cNvSpPr txBox="1">
              <a:spLocks noChangeArrowheads="1"/>
            </p:cNvSpPr>
            <p:nvPr/>
          </p:nvSpPr>
          <p:spPr bwMode="auto">
            <a:xfrm rot="2901055">
              <a:off x="1191" y="3363"/>
              <a:ext cx="118" cy="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89" name="Text Box 11372"/>
            <p:cNvSpPr txBox="1">
              <a:spLocks noChangeArrowheads="1"/>
            </p:cNvSpPr>
            <p:nvPr/>
          </p:nvSpPr>
          <p:spPr bwMode="auto">
            <a:xfrm>
              <a:off x="1095" y="3441"/>
              <a:ext cx="113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90" name="Text Box 11373"/>
            <p:cNvSpPr txBox="1">
              <a:spLocks noChangeArrowheads="1"/>
            </p:cNvSpPr>
            <p:nvPr/>
          </p:nvSpPr>
          <p:spPr bwMode="auto">
            <a:xfrm>
              <a:off x="1086" y="3382"/>
              <a:ext cx="112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91" name="Text Box 11374"/>
            <p:cNvSpPr txBox="1">
              <a:spLocks noChangeArrowheads="1"/>
            </p:cNvSpPr>
            <p:nvPr/>
          </p:nvSpPr>
          <p:spPr bwMode="auto">
            <a:xfrm>
              <a:off x="1074" y="3489"/>
              <a:ext cx="113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92" name="Text Box 11375"/>
            <p:cNvSpPr txBox="1">
              <a:spLocks noChangeArrowheads="1"/>
            </p:cNvSpPr>
            <p:nvPr/>
          </p:nvSpPr>
          <p:spPr bwMode="auto">
            <a:xfrm>
              <a:off x="1144" y="3430"/>
              <a:ext cx="113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93" name="Text Box 11376"/>
            <p:cNvSpPr txBox="1">
              <a:spLocks noChangeArrowheads="1"/>
            </p:cNvSpPr>
            <p:nvPr/>
          </p:nvSpPr>
          <p:spPr bwMode="auto">
            <a:xfrm>
              <a:off x="1090" y="3296"/>
              <a:ext cx="113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94" name="Text Box 11377"/>
            <p:cNvSpPr txBox="1">
              <a:spLocks noChangeArrowheads="1"/>
            </p:cNvSpPr>
            <p:nvPr/>
          </p:nvSpPr>
          <p:spPr bwMode="auto">
            <a:xfrm>
              <a:off x="1058" y="3516"/>
              <a:ext cx="113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95" name="Text Box 11378"/>
            <p:cNvSpPr txBox="1">
              <a:spLocks noChangeArrowheads="1"/>
            </p:cNvSpPr>
            <p:nvPr/>
          </p:nvSpPr>
          <p:spPr bwMode="auto">
            <a:xfrm>
              <a:off x="1106" y="3506"/>
              <a:ext cx="113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96" name="Text Box 11379"/>
            <p:cNvSpPr txBox="1">
              <a:spLocks noChangeArrowheads="1"/>
            </p:cNvSpPr>
            <p:nvPr/>
          </p:nvSpPr>
          <p:spPr bwMode="auto">
            <a:xfrm>
              <a:off x="1077" y="3257"/>
              <a:ext cx="113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97" name="Text Box 11380"/>
            <p:cNvSpPr txBox="1">
              <a:spLocks noChangeArrowheads="1"/>
            </p:cNvSpPr>
            <p:nvPr/>
          </p:nvSpPr>
          <p:spPr bwMode="auto">
            <a:xfrm>
              <a:off x="1066" y="3371"/>
              <a:ext cx="113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98" name="Text Box 11381"/>
            <p:cNvSpPr txBox="1">
              <a:spLocks noChangeArrowheads="1"/>
            </p:cNvSpPr>
            <p:nvPr/>
          </p:nvSpPr>
          <p:spPr bwMode="auto">
            <a:xfrm>
              <a:off x="1138" y="3308"/>
              <a:ext cx="112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99" name="Text Box 11382"/>
            <p:cNvSpPr txBox="1">
              <a:spLocks noChangeArrowheads="1"/>
            </p:cNvSpPr>
            <p:nvPr/>
          </p:nvSpPr>
          <p:spPr bwMode="auto">
            <a:xfrm rot="2901055">
              <a:off x="1113" y="3382"/>
              <a:ext cx="118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00" name="Text Box 11383"/>
            <p:cNvSpPr txBox="1">
              <a:spLocks noChangeArrowheads="1"/>
            </p:cNvSpPr>
            <p:nvPr/>
          </p:nvSpPr>
          <p:spPr bwMode="auto">
            <a:xfrm rot="2901055">
              <a:off x="1068" y="3421"/>
              <a:ext cx="118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01" name="Text Box 11384"/>
            <p:cNvSpPr txBox="1">
              <a:spLocks noChangeArrowheads="1"/>
            </p:cNvSpPr>
            <p:nvPr/>
          </p:nvSpPr>
          <p:spPr bwMode="auto">
            <a:xfrm rot="2901055">
              <a:off x="1243" y="3527"/>
              <a:ext cx="118" cy="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02" name="Text Box 11385"/>
            <p:cNvSpPr txBox="1">
              <a:spLocks noChangeArrowheads="1"/>
            </p:cNvSpPr>
            <p:nvPr/>
          </p:nvSpPr>
          <p:spPr bwMode="auto">
            <a:xfrm rot="2901055">
              <a:off x="1192" y="3520"/>
              <a:ext cx="118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03" name="Text Box 11386"/>
            <p:cNvSpPr txBox="1">
              <a:spLocks noChangeArrowheads="1"/>
            </p:cNvSpPr>
            <p:nvPr/>
          </p:nvSpPr>
          <p:spPr bwMode="auto">
            <a:xfrm rot="2901055">
              <a:off x="1200" y="3460"/>
              <a:ext cx="118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04" name="Text Box 11387"/>
            <p:cNvSpPr txBox="1">
              <a:spLocks noChangeArrowheads="1"/>
            </p:cNvSpPr>
            <p:nvPr/>
          </p:nvSpPr>
          <p:spPr bwMode="auto">
            <a:xfrm rot="2901055">
              <a:off x="1196" y="3554"/>
              <a:ext cx="118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05" name="Text Box 11388"/>
            <p:cNvSpPr txBox="1">
              <a:spLocks noChangeArrowheads="1"/>
            </p:cNvSpPr>
            <p:nvPr/>
          </p:nvSpPr>
          <p:spPr bwMode="auto">
            <a:xfrm rot="2901055">
              <a:off x="1262" y="3584"/>
              <a:ext cx="118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06" name="Text Box 11389"/>
            <p:cNvSpPr txBox="1">
              <a:spLocks noChangeArrowheads="1"/>
            </p:cNvSpPr>
            <p:nvPr/>
          </p:nvSpPr>
          <p:spPr bwMode="auto">
            <a:xfrm rot="2901055">
              <a:off x="1246" y="3498"/>
              <a:ext cx="118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07" name="Text Box 11390"/>
            <p:cNvSpPr txBox="1">
              <a:spLocks noChangeArrowheads="1"/>
            </p:cNvSpPr>
            <p:nvPr/>
          </p:nvSpPr>
          <p:spPr bwMode="auto">
            <a:xfrm rot="2901055">
              <a:off x="1145" y="3532"/>
              <a:ext cx="118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08" name="Text Box 11391"/>
            <p:cNvSpPr txBox="1">
              <a:spLocks noChangeArrowheads="1"/>
            </p:cNvSpPr>
            <p:nvPr/>
          </p:nvSpPr>
          <p:spPr bwMode="auto">
            <a:xfrm rot="2901055">
              <a:off x="1303" y="3534"/>
              <a:ext cx="118" cy="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09" name="Text Box 11392"/>
            <p:cNvSpPr txBox="1">
              <a:spLocks noChangeArrowheads="1"/>
            </p:cNvSpPr>
            <p:nvPr/>
          </p:nvSpPr>
          <p:spPr bwMode="auto">
            <a:xfrm rot="2901055">
              <a:off x="1260" y="3444"/>
              <a:ext cx="118" cy="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10" name="Text Box 11393"/>
            <p:cNvSpPr txBox="1">
              <a:spLocks noChangeArrowheads="1"/>
            </p:cNvSpPr>
            <p:nvPr/>
          </p:nvSpPr>
          <p:spPr bwMode="auto">
            <a:xfrm rot="2901055">
              <a:off x="1145" y="3484"/>
              <a:ext cx="119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11" name="Text Box 11394"/>
            <p:cNvSpPr txBox="1">
              <a:spLocks noChangeArrowheads="1"/>
            </p:cNvSpPr>
            <p:nvPr/>
          </p:nvSpPr>
          <p:spPr bwMode="auto">
            <a:xfrm rot="2901055">
              <a:off x="1201" y="3428"/>
              <a:ext cx="118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12" name="Text Box 11395"/>
            <p:cNvSpPr txBox="1">
              <a:spLocks noChangeArrowheads="1"/>
            </p:cNvSpPr>
            <p:nvPr/>
          </p:nvSpPr>
          <p:spPr bwMode="auto">
            <a:xfrm rot="2901055">
              <a:off x="1150" y="3418"/>
              <a:ext cx="118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13" name="Text Box 11396"/>
            <p:cNvSpPr txBox="1">
              <a:spLocks noChangeArrowheads="1"/>
            </p:cNvSpPr>
            <p:nvPr/>
          </p:nvSpPr>
          <p:spPr bwMode="auto">
            <a:xfrm rot="2901055">
              <a:off x="1165" y="3358"/>
              <a:ext cx="118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14" name="Text Box 11397"/>
            <p:cNvSpPr txBox="1">
              <a:spLocks noChangeArrowheads="1"/>
            </p:cNvSpPr>
            <p:nvPr/>
          </p:nvSpPr>
          <p:spPr bwMode="auto">
            <a:xfrm rot="2901055">
              <a:off x="1155" y="3456"/>
              <a:ext cx="118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15" name="Text Box 11398"/>
            <p:cNvSpPr txBox="1">
              <a:spLocks noChangeArrowheads="1"/>
            </p:cNvSpPr>
            <p:nvPr/>
          </p:nvSpPr>
          <p:spPr bwMode="auto">
            <a:xfrm rot="2901055">
              <a:off x="1222" y="3482"/>
              <a:ext cx="118" cy="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16" name="Text Box 11399"/>
            <p:cNvSpPr txBox="1">
              <a:spLocks noChangeArrowheads="1"/>
            </p:cNvSpPr>
            <p:nvPr/>
          </p:nvSpPr>
          <p:spPr bwMode="auto">
            <a:xfrm rot="2901055">
              <a:off x="1209" y="3397"/>
              <a:ext cx="118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17" name="Text Box 11400"/>
            <p:cNvSpPr txBox="1">
              <a:spLocks noChangeArrowheads="1"/>
            </p:cNvSpPr>
            <p:nvPr/>
          </p:nvSpPr>
          <p:spPr bwMode="auto">
            <a:xfrm rot="2901055">
              <a:off x="1104" y="3432"/>
              <a:ext cx="118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18" name="Text Box 11401"/>
            <p:cNvSpPr txBox="1">
              <a:spLocks noChangeArrowheads="1"/>
            </p:cNvSpPr>
            <p:nvPr/>
          </p:nvSpPr>
          <p:spPr bwMode="auto">
            <a:xfrm rot="2901055">
              <a:off x="1257" y="3435"/>
              <a:ext cx="119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19" name="Text Box 11402"/>
            <p:cNvSpPr txBox="1">
              <a:spLocks noChangeArrowheads="1"/>
            </p:cNvSpPr>
            <p:nvPr/>
          </p:nvSpPr>
          <p:spPr bwMode="auto">
            <a:xfrm rot="2901055">
              <a:off x="1169" y="3496"/>
              <a:ext cx="118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20" name="Text Box 11403"/>
            <p:cNvSpPr txBox="1">
              <a:spLocks noChangeArrowheads="1"/>
            </p:cNvSpPr>
            <p:nvPr/>
          </p:nvSpPr>
          <p:spPr bwMode="auto">
            <a:xfrm rot="2901055">
              <a:off x="1223" y="3341"/>
              <a:ext cx="118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21" name="Text Box 11404"/>
            <p:cNvSpPr txBox="1">
              <a:spLocks noChangeArrowheads="1"/>
            </p:cNvSpPr>
            <p:nvPr/>
          </p:nvSpPr>
          <p:spPr bwMode="auto">
            <a:xfrm rot="2901055">
              <a:off x="1260" y="3515"/>
              <a:ext cx="118" cy="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22" name="Text Box 11405"/>
            <p:cNvSpPr txBox="1">
              <a:spLocks noChangeArrowheads="1"/>
            </p:cNvSpPr>
            <p:nvPr/>
          </p:nvSpPr>
          <p:spPr bwMode="auto">
            <a:xfrm rot="2901055">
              <a:off x="1252" y="3575"/>
              <a:ext cx="118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23" name="Text Box 11406"/>
            <p:cNvSpPr txBox="1">
              <a:spLocks noChangeArrowheads="1"/>
            </p:cNvSpPr>
            <p:nvPr/>
          </p:nvSpPr>
          <p:spPr bwMode="auto">
            <a:xfrm rot="2901055">
              <a:off x="1309" y="3553"/>
              <a:ext cx="118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24" name="Text Box 11407"/>
            <p:cNvSpPr txBox="1">
              <a:spLocks noChangeArrowheads="1"/>
            </p:cNvSpPr>
            <p:nvPr/>
          </p:nvSpPr>
          <p:spPr bwMode="auto">
            <a:xfrm rot="2901055">
              <a:off x="1355" y="3508"/>
              <a:ext cx="119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25" name="Text Box 11408"/>
            <p:cNvSpPr txBox="1">
              <a:spLocks noChangeArrowheads="1"/>
            </p:cNvSpPr>
            <p:nvPr/>
          </p:nvSpPr>
          <p:spPr bwMode="auto">
            <a:xfrm rot="2901055">
              <a:off x="1309" y="3496"/>
              <a:ext cx="118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26" name="Text Box 11409"/>
            <p:cNvSpPr txBox="1">
              <a:spLocks noChangeArrowheads="1"/>
            </p:cNvSpPr>
            <p:nvPr/>
          </p:nvSpPr>
          <p:spPr bwMode="auto">
            <a:xfrm rot="2901055">
              <a:off x="1313" y="3440"/>
              <a:ext cx="118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27" name="Text Box 11410"/>
            <p:cNvSpPr txBox="1">
              <a:spLocks noChangeArrowheads="1"/>
            </p:cNvSpPr>
            <p:nvPr/>
          </p:nvSpPr>
          <p:spPr bwMode="auto">
            <a:xfrm rot="2901055">
              <a:off x="1309" y="3536"/>
              <a:ext cx="118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28" name="Text Box 11411"/>
            <p:cNvSpPr txBox="1">
              <a:spLocks noChangeArrowheads="1"/>
            </p:cNvSpPr>
            <p:nvPr/>
          </p:nvSpPr>
          <p:spPr bwMode="auto">
            <a:xfrm rot="2901055">
              <a:off x="1373" y="3564"/>
              <a:ext cx="119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29" name="Text Box 11412"/>
            <p:cNvSpPr txBox="1">
              <a:spLocks noChangeArrowheads="1"/>
            </p:cNvSpPr>
            <p:nvPr/>
          </p:nvSpPr>
          <p:spPr bwMode="auto">
            <a:xfrm rot="2901055">
              <a:off x="1363" y="3478"/>
              <a:ext cx="118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30" name="Text Box 11413"/>
            <p:cNvSpPr txBox="1">
              <a:spLocks noChangeArrowheads="1"/>
            </p:cNvSpPr>
            <p:nvPr/>
          </p:nvSpPr>
          <p:spPr bwMode="auto">
            <a:xfrm rot="2901055">
              <a:off x="1256" y="3515"/>
              <a:ext cx="118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31" name="Text Box 11414"/>
            <p:cNvSpPr txBox="1">
              <a:spLocks noChangeArrowheads="1"/>
            </p:cNvSpPr>
            <p:nvPr/>
          </p:nvSpPr>
          <p:spPr bwMode="auto">
            <a:xfrm rot="2901055">
              <a:off x="1416" y="3518"/>
              <a:ext cx="118" cy="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32" name="Text Box 11415"/>
            <p:cNvSpPr txBox="1">
              <a:spLocks noChangeArrowheads="1"/>
            </p:cNvSpPr>
            <p:nvPr/>
          </p:nvSpPr>
          <p:spPr bwMode="auto">
            <a:xfrm rot="2901055">
              <a:off x="1325" y="3576"/>
              <a:ext cx="118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33" name="Text Box 11416"/>
            <p:cNvSpPr txBox="1">
              <a:spLocks noChangeArrowheads="1"/>
            </p:cNvSpPr>
            <p:nvPr/>
          </p:nvSpPr>
          <p:spPr bwMode="auto">
            <a:xfrm rot="2901055">
              <a:off x="1380" y="3426"/>
              <a:ext cx="118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34" name="Text Box 11417"/>
            <p:cNvSpPr txBox="1">
              <a:spLocks noChangeArrowheads="1"/>
            </p:cNvSpPr>
            <p:nvPr/>
          </p:nvSpPr>
          <p:spPr bwMode="auto">
            <a:xfrm rot="2901055">
              <a:off x="1263" y="3464"/>
              <a:ext cx="118" cy="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35" name="Text Box 11418"/>
            <p:cNvSpPr txBox="1">
              <a:spLocks noChangeArrowheads="1"/>
            </p:cNvSpPr>
            <p:nvPr/>
          </p:nvSpPr>
          <p:spPr bwMode="auto">
            <a:xfrm rot="2901055">
              <a:off x="1108" y="3487"/>
              <a:ext cx="118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36" name="Text Box 11419"/>
            <p:cNvSpPr txBox="1">
              <a:spLocks noChangeArrowheads="1"/>
            </p:cNvSpPr>
            <p:nvPr/>
          </p:nvSpPr>
          <p:spPr bwMode="auto">
            <a:xfrm rot="2901055">
              <a:off x="1127" y="3541"/>
              <a:ext cx="118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37" name="Text Box 11420"/>
            <p:cNvSpPr txBox="1">
              <a:spLocks noChangeArrowheads="1"/>
            </p:cNvSpPr>
            <p:nvPr/>
          </p:nvSpPr>
          <p:spPr bwMode="auto">
            <a:xfrm rot="2901055">
              <a:off x="1113" y="3455"/>
              <a:ext cx="118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38" name="Text Box 11421"/>
            <p:cNvSpPr txBox="1">
              <a:spLocks noChangeArrowheads="1"/>
            </p:cNvSpPr>
            <p:nvPr/>
          </p:nvSpPr>
          <p:spPr bwMode="auto">
            <a:xfrm rot="2901055">
              <a:off x="1162" y="3488"/>
              <a:ext cx="118" cy="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39" name="Text Box 11422"/>
            <p:cNvSpPr txBox="1">
              <a:spLocks noChangeArrowheads="1"/>
            </p:cNvSpPr>
            <p:nvPr/>
          </p:nvSpPr>
          <p:spPr bwMode="auto">
            <a:xfrm rot="2901055">
              <a:off x="1073" y="3554"/>
              <a:ext cx="118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40" name="Text Box 11423"/>
            <p:cNvSpPr txBox="1">
              <a:spLocks noChangeArrowheads="1"/>
            </p:cNvSpPr>
            <p:nvPr/>
          </p:nvSpPr>
          <p:spPr bwMode="auto">
            <a:xfrm rot="2901055">
              <a:off x="1124" y="3398"/>
              <a:ext cx="118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41" name="Text Box 11424"/>
            <p:cNvSpPr txBox="1">
              <a:spLocks noChangeArrowheads="1"/>
            </p:cNvSpPr>
            <p:nvPr/>
          </p:nvSpPr>
          <p:spPr bwMode="auto">
            <a:xfrm rot="2901055">
              <a:off x="1165" y="3567"/>
              <a:ext cx="118" cy="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42" name="Text Box 11425"/>
            <p:cNvSpPr txBox="1">
              <a:spLocks noChangeArrowheads="1"/>
            </p:cNvSpPr>
            <p:nvPr/>
          </p:nvSpPr>
          <p:spPr bwMode="auto">
            <a:xfrm rot="2901055">
              <a:off x="1231" y="3575"/>
              <a:ext cx="118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43" name="Text Box 11426"/>
            <p:cNvSpPr txBox="1">
              <a:spLocks noChangeArrowheads="1"/>
            </p:cNvSpPr>
            <p:nvPr/>
          </p:nvSpPr>
          <p:spPr bwMode="auto">
            <a:xfrm rot="2901055">
              <a:off x="1088" y="3524"/>
              <a:ext cx="118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44" name="Text Box 11427"/>
            <p:cNvSpPr txBox="1">
              <a:spLocks noChangeArrowheads="1"/>
            </p:cNvSpPr>
            <p:nvPr/>
          </p:nvSpPr>
          <p:spPr bwMode="auto">
            <a:xfrm rot="2901055">
              <a:off x="1110" y="3576"/>
              <a:ext cx="118" cy="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45" name="Text Box 11428"/>
            <p:cNvSpPr txBox="1">
              <a:spLocks noChangeArrowheads="1"/>
            </p:cNvSpPr>
            <p:nvPr/>
          </p:nvSpPr>
          <p:spPr bwMode="auto">
            <a:xfrm rot="2901055">
              <a:off x="1098" y="3492"/>
              <a:ext cx="118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46" name="Text Box 11429"/>
            <p:cNvSpPr txBox="1">
              <a:spLocks noChangeArrowheads="1"/>
            </p:cNvSpPr>
            <p:nvPr/>
          </p:nvSpPr>
          <p:spPr bwMode="auto">
            <a:xfrm rot="2901055">
              <a:off x="1148" y="3528"/>
              <a:ext cx="118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47" name="Text Box 11430"/>
            <p:cNvSpPr txBox="1">
              <a:spLocks noChangeArrowheads="1"/>
            </p:cNvSpPr>
            <p:nvPr/>
          </p:nvSpPr>
          <p:spPr bwMode="auto">
            <a:xfrm rot="2901055">
              <a:off x="1103" y="3435"/>
              <a:ext cx="119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48" name="Text Box 11431"/>
            <p:cNvSpPr txBox="1">
              <a:spLocks noChangeArrowheads="1"/>
            </p:cNvSpPr>
            <p:nvPr/>
          </p:nvSpPr>
          <p:spPr bwMode="auto">
            <a:xfrm rot="2901055">
              <a:off x="1283" y="3405"/>
              <a:ext cx="118" cy="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49" name="Text Box 11432"/>
            <p:cNvSpPr txBox="1">
              <a:spLocks noChangeArrowheads="1"/>
            </p:cNvSpPr>
            <p:nvPr/>
          </p:nvSpPr>
          <p:spPr bwMode="auto">
            <a:xfrm rot="2901055">
              <a:off x="1235" y="3394"/>
              <a:ext cx="118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50" name="Text Box 11433"/>
            <p:cNvSpPr txBox="1">
              <a:spLocks noChangeArrowheads="1"/>
            </p:cNvSpPr>
            <p:nvPr/>
          </p:nvSpPr>
          <p:spPr bwMode="auto">
            <a:xfrm rot="2901055">
              <a:off x="1245" y="3341"/>
              <a:ext cx="118" cy="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51" name="Text Box 11434"/>
            <p:cNvSpPr txBox="1">
              <a:spLocks noChangeArrowheads="1"/>
            </p:cNvSpPr>
            <p:nvPr/>
          </p:nvSpPr>
          <p:spPr bwMode="auto">
            <a:xfrm rot="2901055">
              <a:off x="1237" y="3437"/>
              <a:ext cx="118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52" name="Text Box 11435"/>
            <p:cNvSpPr txBox="1">
              <a:spLocks noChangeArrowheads="1"/>
            </p:cNvSpPr>
            <p:nvPr/>
          </p:nvSpPr>
          <p:spPr bwMode="auto">
            <a:xfrm rot="2901055">
              <a:off x="1298" y="3462"/>
              <a:ext cx="118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53" name="Text Box 11436"/>
            <p:cNvSpPr txBox="1">
              <a:spLocks noChangeArrowheads="1"/>
            </p:cNvSpPr>
            <p:nvPr/>
          </p:nvSpPr>
          <p:spPr bwMode="auto">
            <a:xfrm rot="2901055">
              <a:off x="1289" y="3382"/>
              <a:ext cx="118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54" name="Text Box 11437"/>
            <p:cNvSpPr txBox="1">
              <a:spLocks noChangeArrowheads="1"/>
            </p:cNvSpPr>
            <p:nvPr/>
          </p:nvSpPr>
          <p:spPr bwMode="auto">
            <a:xfrm rot="2901055">
              <a:off x="1188" y="3411"/>
              <a:ext cx="118" cy="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55" name="Text Box 11438"/>
            <p:cNvSpPr txBox="1">
              <a:spLocks noChangeArrowheads="1"/>
            </p:cNvSpPr>
            <p:nvPr/>
          </p:nvSpPr>
          <p:spPr bwMode="auto">
            <a:xfrm rot="2901055">
              <a:off x="1341" y="3413"/>
              <a:ext cx="118" cy="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56" name="Text Box 11439"/>
            <p:cNvSpPr txBox="1">
              <a:spLocks noChangeArrowheads="1"/>
            </p:cNvSpPr>
            <p:nvPr/>
          </p:nvSpPr>
          <p:spPr bwMode="auto">
            <a:xfrm rot="2901055">
              <a:off x="1251" y="3480"/>
              <a:ext cx="118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57" name="Text Box 11440"/>
            <p:cNvSpPr txBox="1">
              <a:spLocks noChangeArrowheads="1"/>
            </p:cNvSpPr>
            <p:nvPr/>
          </p:nvSpPr>
          <p:spPr bwMode="auto">
            <a:xfrm rot="2901055">
              <a:off x="1343" y="3490"/>
              <a:ext cx="118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58" name="Text Box 11441"/>
            <p:cNvSpPr txBox="1">
              <a:spLocks noChangeArrowheads="1"/>
            </p:cNvSpPr>
            <p:nvPr/>
          </p:nvSpPr>
          <p:spPr bwMode="auto">
            <a:xfrm rot="2901055">
              <a:off x="1377" y="3553"/>
              <a:ext cx="118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59" name="Text Box 11442"/>
            <p:cNvSpPr txBox="1">
              <a:spLocks noChangeArrowheads="1"/>
            </p:cNvSpPr>
            <p:nvPr/>
          </p:nvSpPr>
          <p:spPr bwMode="auto">
            <a:xfrm rot="2901055">
              <a:off x="1337" y="3537"/>
              <a:ext cx="118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60" name="Text Box 11443"/>
            <p:cNvSpPr txBox="1">
              <a:spLocks noChangeArrowheads="1"/>
            </p:cNvSpPr>
            <p:nvPr/>
          </p:nvSpPr>
          <p:spPr bwMode="auto">
            <a:xfrm rot="2901055">
              <a:off x="1338" y="3485"/>
              <a:ext cx="118" cy="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61" name="Text Box 11444"/>
            <p:cNvSpPr txBox="1">
              <a:spLocks noChangeArrowheads="1"/>
            </p:cNvSpPr>
            <p:nvPr/>
          </p:nvSpPr>
          <p:spPr bwMode="auto">
            <a:xfrm rot="2901055">
              <a:off x="1329" y="3576"/>
              <a:ext cx="118" cy="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62" name="Text Box 11445"/>
            <p:cNvSpPr txBox="1">
              <a:spLocks noChangeArrowheads="1"/>
            </p:cNvSpPr>
            <p:nvPr/>
          </p:nvSpPr>
          <p:spPr bwMode="auto">
            <a:xfrm rot="2901055">
              <a:off x="1387" y="3518"/>
              <a:ext cx="118" cy="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63" name="Text Box 11446"/>
            <p:cNvSpPr txBox="1">
              <a:spLocks noChangeArrowheads="1"/>
            </p:cNvSpPr>
            <p:nvPr/>
          </p:nvSpPr>
          <p:spPr bwMode="auto">
            <a:xfrm rot="2901055">
              <a:off x="1283" y="3550"/>
              <a:ext cx="118" cy="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64" name="Text Box 11447"/>
            <p:cNvSpPr txBox="1">
              <a:spLocks noChangeArrowheads="1"/>
            </p:cNvSpPr>
            <p:nvPr/>
          </p:nvSpPr>
          <p:spPr bwMode="auto">
            <a:xfrm rot="2901055">
              <a:off x="1431" y="3558"/>
              <a:ext cx="118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65" name="Text Box 11448"/>
            <p:cNvSpPr txBox="1">
              <a:spLocks noChangeArrowheads="1"/>
            </p:cNvSpPr>
            <p:nvPr/>
          </p:nvSpPr>
          <p:spPr bwMode="auto">
            <a:xfrm rot="2901055">
              <a:off x="1401" y="3461"/>
              <a:ext cx="118" cy="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66" name="Text Box 11449"/>
            <p:cNvSpPr txBox="1">
              <a:spLocks noChangeArrowheads="1"/>
            </p:cNvSpPr>
            <p:nvPr/>
          </p:nvSpPr>
          <p:spPr bwMode="auto">
            <a:xfrm rot="2901055">
              <a:off x="1281" y="3504"/>
              <a:ext cx="118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67" name="Text Box 11450"/>
            <p:cNvSpPr txBox="1">
              <a:spLocks noChangeArrowheads="1"/>
            </p:cNvSpPr>
            <p:nvPr/>
          </p:nvSpPr>
          <p:spPr bwMode="auto">
            <a:xfrm>
              <a:off x="1025" y="3348"/>
              <a:ext cx="113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68" name="Text Box 11451"/>
            <p:cNvSpPr txBox="1">
              <a:spLocks noChangeArrowheads="1"/>
            </p:cNvSpPr>
            <p:nvPr/>
          </p:nvSpPr>
          <p:spPr bwMode="auto">
            <a:xfrm>
              <a:off x="728" y="3386"/>
              <a:ext cx="112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69" name="Text Box 11452"/>
            <p:cNvSpPr txBox="1">
              <a:spLocks noChangeArrowheads="1"/>
            </p:cNvSpPr>
            <p:nvPr/>
          </p:nvSpPr>
          <p:spPr bwMode="auto">
            <a:xfrm>
              <a:off x="728" y="3441"/>
              <a:ext cx="112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70" name="Text Box 11453"/>
            <p:cNvSpPr txBox="1">
              <a:spLocks noChangeArrowheads="1"/>
            </p:cNvSpPr>
            <p:nvPr/>
          </p:nvSpPr>
          <p:spPr bwMode="auto">
            <a:xfrm>
              <a:off x="709" y="3497"/>
              <a:ext cx="113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71" name="Text Box 11454"/>
            <p:cNvSpPr txBox="1">
              <a:spLocks noChangeArrowheads="1"/>
            </p:cNvSpPr>
            <p:nvPr/>
          </p:nvSpPr>
          <p:spPr bwMode="auto">
            <a:xfrm>
              <a:off x="724" y="3535"/>
              <a:ext cx="113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72" name="Text Box 11455"/>
            <p:cNvSpPr txBox="1">
              <a:spLocks noChangeArrowheads="1"/>
            </p:cNvSpPr>
            <p:nvPr/>
          </p:nvSpPr>
          <p:spPr bwMode="auto">
            <a:xfrm>
              <a:off x="926" y="3382"/>
              <a:ext cx="113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73" name="Text Box 11456"/>
            <p:cNvSpPr txBox="1">
              <a:spLocks noChangeArrowheads="1"/>
            </p:cNvSpPr>
            <p:nvPr/>
          </p:nvSpPr>
          <p:spPr bwMode="auto">
            <a:xfrm>
              <a:off x="884" y="3410"/>
              <a:ext cx="113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74" name="Text Box 11457"/>
            <p:cNvSpPr txBox="1">
              <a:spLocks noChangeArrowheads="1"/>
            </p:cNvSpPr>
            <p:nvPr/>
          </p:nvSpPr>
          <p:spPr bwMode="auto">
            <a:xfrm>
              <a:off x="848" y="3371"/>
              <a:ext cx="113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75" name="Text Box 11458"/>
            <p:cNvSpPr txBox="1">
              <a:spLocks noChangeArrowheads="1"/>
            </p:cNvSpPr>
            <p:nvPr/>
          </p:nvSpPr>
          <p:spPr bwMode="auto">
            <a:xfrm>
              <a:off x="915" y="3435"/>
              <a:ext cx="112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76" name="Text Box 11459"/>
            <p:cNvSpPr txBox="1">
              <a:spLocks noChangeArrowheads="1"/>
            </p:cNvSpPr>
            <p:nvPr/>
          </p:nvSpPr>
          <p:spPr bwMode="auto">
            <a:xfrm>
              <a:off x="978" y="3405"/>
              <a:ext cx="113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77" name="Text Box 11460"/>
            <p:cNvSpPr txBox="1">
              <a:spLocks noChangeArrowheads="1"/>
            </p:cNvSpPr>
            <p:nvPr/>
          </p:nvSpPr>
          <p:spPr bwMode="auto">
            <a:xfrm>
              <a:off x="906" y="3357"/>
              <a:ext cx="113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78" name="Text Box 11461"/>
            <p:cNvSpPr txBox="1">
              <a:spLocks noChangeArrowheads="1"/>
            </p:cNvSpPr>
            <p:nvPr/>
          </p:nvSpPr>
          <p:spPr bwMode="auto">
            <a:xfrm>
              <a:off x="863" y="3457"/>
              <a:ext cx="113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79" name="Text Box 11462"/>
            <p:cNvSpPr txBox="1">
              <a:spLocks noChangeArrowheads="1"/>
            </p:cNvSpPr>
            <p:nvPr/>
          </p:nvSpPr>
          <p:spPr bwMode="auto">
            <a:xfrm>
              <a:off x="967" y="3346"/>
              <a:ext cx="113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80" name="Text Box 11463"/>
            <p:cNvSpPr txBox="1">
              <a:spLocks noChangeArrowheads="1"/>
            </p:cNvSpPr>
            <p:nvPr/>
          </p:nvSpPr>
          <p:spPr bwMode="auto">
            <a:xfrm>
              <a:off x="955" y="3454"/>
              <a:ext cx="113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81" name="Text Box 11464"/>
            <p:cNvSpPr txBox="1">
              <a:spLocks noChangeArrowheads="1"/>
            </p:cNvSpPr>
            <p:nvPr/>
          </p:nvSpPr>
          <p:spPr bwMode="auto">
            <a:xfrm>
              <a:off x="872" y="3314"/>
              <a:ext cx="113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82" name="Text Box 11465"/>
            <p:cNvSpPr txBox="1">
              <a:spLocks noChangeArrowheads="1"/>
            </p:cNvSpPr>
            <p:nvPr/>
          </p:nvSpPr>
          <p:spPr bwMode="auto">
            <a:xfrm>
              <a:off x="829" y="3424"/>
              <a:ext cx="113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83" name="Text Box 11466"/>
            <p:cNvSpPr txBox="1">
              <a:spLocks noChangeArrowheads="1"/>
            </p:cNvSpPr>
            <p:nvPr/>
          </p:nvSpPr>
          <p:spPr bwMode="auto">
            <a:xfrm>
              <a:off x="1026" y="3394"/>
              <a:ext cx="113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84" name="Text Box 11467"/>
            <p:cNvSpPr txBox="1">
              <a:spLocks noChangeArrowheads="1"/>
            </p:cNvSpPr>
            <p:nvPr/>
          </p:nvSpPr>
          <p:spPr bwMode="auto">
            <a:xfrm>
              <a:off x="825" y="3344"/>
              <a:ext cx="113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85" name="Text Box 11468"/>
            <p:cNvSpPr txBox="1">
              <a:spLocks noChangeArrowheads="1"/>
            </p:cNvSpPr>
            <p:nvPr/>
          </p:nvSpPr>
          <p:spPr bwMode="auto">
            <a:xfrm>
              <a:off x="785" y="3371"/>
              <a:ext cx="112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86" name="Text Box 11469"/>
            <p:cNvSpPr txBox="1">
              <a:spLocks noChangeArrowheads="1"/>
            </p:cNvSpPr>
            <p:nvPr/>
          </p:nvSpPr>
          <p:spPr bwMode="auto">
            <a:xfrm>
              <a:off x="747" y="3329"/>
              <a:ext cx="113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87" name="Text Box 11470"/>
            <p:cNvSpPr txBox="1">
              <a:spLocks noChangeArrowheads="1"/>
            </p:cNvSpPr>
            <p:nvPr/>
          </p:nvSpPr>
          <p:spPr bwMode="auto">
            <a:xfrm>
              <a:off x="814" y="3397"/>
              <a:ext cx="113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88" name="Text Box 11471"/>
            <p:cNvSpPr txBox="1">
              <a:spLocks noChangeArrowheads="1"/>
            </p:cNvSpPr>
            <p:nvPr/>
          </p:nvSpPr>
          <p:spPr bwMode="auto">
            <a:xfrm>
              <a:off x="877" y="3371"/>
              <a:ext cx="113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89" name="Text Box 11472"/>
            <p:cNvSpPr txBox="1">
              <a:spLocks noChangeArrowheads="1"/>
            </p:cNvSpPr>
            <p:nvPr/>
          </p:nvSpPr>
          <p:spPr bwMode="auto">
            <a:xfrm>
              <a:off x="806" y="3317"/>
              <a:ext cx="113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90" name="Text Box 11473"/>
            <p:cNvSpPr txBox="1">
              <a:spLocks noChangeArrowheads="1"/>
            </p:cNvSpPr>
            <p:nvPr/>
          </p:nvSpPr>
          <p:spPr bwMode="auto">
            <a:xfrm>
              <a:off x="760" y="3421"/>
              <a:ext cx="113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91" name="Text Box 11474"/>
            <p:cNvSpPr txBox="1">
              <a:spLocks noChangeArrowheads="1"/>
            </p:cNvSpPr>
            <p:nvPr/>
          </p:nvSpPr>
          <p:spPr bwMode="auto">
            <a:xfrm>
              <a:off x="866" y="3308"/>
              <a:ext cx="113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92" name="Text Box 11475"/>
            <p:cNvSpPr txBox="1">
              <a:spLocks noChangeArrowheads="1"/>
            </p:cNvSpPr>
            <p:nvPr/>
          </p:nvSpPr>
          <p:spPr bwMode="auto">
            <a:xfrm>
              <a:off x="855" y="3416"/>
              <a:ext cx="113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93" name="Text Box 11476"/>
            <p:cNvSpPr txBox="1">
              <a:spLocks noChangeArrowheads="1"/>
            </p:cNvSpPr>
            <p:nvPr/>
          </p:nvSpPr>
          <p:spPr bwMode="auto">
            <a:xfrm>
              <a:off x="773" y="3274"/>
              <a:ext cx="113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94" name="Text Box 11477"/>
            <p:cNvSpPr txBox="1">
              <a:spLocks noChangeArrowheads="1"/>
            </p:cNvSpPr>
            <p:nvPr/>
          </p:nvSpPr>
          <p:spPr bwMode="auto">
            <a:xfrm>
              <a:off x="926" y="3357"/>
              <a:ext cx="113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95" name="Text Box 11478"/>
            <p:cNvSpPr txBox="1">
              <a:spLocks noChangeArrowheads="1"/>
            </p:cNvSpPr>
            <p:nvPr/>
          </p:nvSpPr>
          <p:spPr bwMode="auto">
            <a:xfrm>
              <a:off x="1043" y="3419"/>
              <a:ext cx="113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96" name="Text Box 11479"/>
            <p:cNvSpPr txBox="1">
              <a:spLocks noChangeArrowheads="1"/>
            </p:cNvSpPr>
            <p:nvPr/>
          </p:nvSpPr>
          <p:spPr bwMode="auto">
            <a:xfrm>
              <a:off x="1003" y="3446"/>
              <a:ext cx="113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97" name="Text Box 11480"/>
            <p:cNvSpPr txBox="1">
              <a:spLocks noChangeArrowheads="1"/>
            </p:cNvSpPr>
            <p:nvPr/>
          </p:nvSpPr>
          <p:spPr bwMode="auto">
            <a:xfrm>
              <a:off x="967" y="3405"/>
              <a:ext cx="112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98" name="Text Box 11481"/>
            <p:cNvSpPr txBox="1">
              <a:spLocks noChangeArrowheads="1"/>
            </p:cNvSpPr>
            <p:nvPr/>
          </p:nvSpPr>
          <p:spPr bwMode="auto">
            <a:xfrm>
              <a:off x="1033" y="3472"/>
              <a:ext cx="113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99" name="Text Box 11482"/>
            <p:cNvSpPr txBox="1">
              <a:spLocks noChangeArrowheads="1"/>
            </p:cNvSpPr>
            <p:nvPr/>
          </p:nvSpPr>
          <p:spPr bwMode="auto">
            <a:xfrm>
              <a:off x="1026" y="3393"/>
              <a:ext cx="113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900" name="Text Box 11483"/>
            <p:cNvSpPr txBox="1">
              <a:spLocks noChangeArrowheads="1"/>
            </p:cNvSpPr>
            <p:nvPr/>
          </p:nvSpPr>
          <p:spPr bwMode="auto">
            <a:xfrm>
              <a:off x="981" y="3493"/>
              <a:ext cx="113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901" name="Text Box 11484"/>
            <p:cNvSpPr txBox="1">
              <a:spLocks noChangeArrowheads="1"/>
            </p:cNvSpPr>
            <p:nvPr/>
          </p:nvSpPr>
          <p:spPr bwMode="auto">
            <a:xfrm>
              <a:off x="992" y="3348"/>
              <a:ext cx="113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902" name="Text Box 11485"/>
            <p:cNvSpPr txBox="1">
              <a:spLocks noChangeArrowheads="1"/>
            </p:cNvSpPr>
            <p:nvPr/>
          </p:nvSpPr>
          <p:spPr bwMode="auto">
            <a:xfrm>
              <a:off x="947" y="3460"/>
              <a:ext cx="113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903" name="Text Box 11486"/>
            <p:cNvSpPr txBox="1">
              <a:spLocks noChangeArrowheads="1"/>
            </p:cNvSpPr>
            <p:nvPr/>
          </p:nvSpPr>
          <p:spPr bwMode="auto">
            <a:xfrm>
              <a:off x="988" y="3284"/>
              <a:ext cx="113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904" name="Text Box 11487"/>
            <p:cNvSpPr txBox="1">
              <a:spLocks noChangeArrowheads="1"/>
            </p:cNvSpPr>
            <p:nvPr/>
          </p:nvSpPr>
          <p:spPr bwMode="auto">
            <a:xfrm>
              <a:off x="947" y="3314"/>
              <a:ext cx="113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905" name="Text Box 11488"/>
            <p:cNvSpPr txBox="1">
              <a:spLocks noChangeArrowheads="1"/>
            </p:cNvSpPr>
            <p:nvPr/>
          </p:nvSpPr>
          <p:spPr bwMode="auto">
            <a:xfrm>
              <a:off x="910" y="3269"/>
              <a:ext cx="113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906" name="Text Box 11489"/>
            <p:cNvSpPr txBox="1">
              <a:spLocks noChangeArrowheads="1"/>
            </p:cNvSpPr>
            <p:nvPr/>
          </p:nvSpPr>
          <p:spPr bwMode="auto">
            <a:xfrm>
              <a:off x="978" y="3336"/>
              <a:ext cx="113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907" name="Text Box 11490"/>
            <p:cNvSpPr txBox="1">
              <a:spLocks noChangeArrowheads="1"/>
            </p:cNvSpPr>
            <p:nvPr/>
          </p:nvSpPr>
          <p:spPr bwMode="auto">
            <a:xfrm>
              <a:off x="1041" y="3308"/>
              <a:ext cx="113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908" name="Text Box 11491"/>
            <p:cNvSpPr txBox="1">
              <a:spLocks noChangeArrowheads="1"/>
            </p:cNvSpPr>
            <p:nvPr/>
          </p:nvSpPr>
          <p:spPr bwMode="auto">
            <a:xfrm>
              <a:off x="970" y="3257"/>
              <a:ext cx="112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909" name="Text Box 11492"/>
            <p:cNvSpPr txBox="1">
              <a:spLocks noChangeArrowheads="1"/>
            </p:cNvSpPr>
            <p:nvPr/>
          </p:nvSpPr>
          <p:spPr bwMode="auto">
            <a:xfrm>
              <a:off x="926" y="3360"/>
              <a:ext cx="113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910" name="Text Box 11493"/>
            <p:cNvSpPr txBox="1">
              <a:spLocks noChangeArrowheads="1"/>
            </p:cNvSpPr>
            <p:nvPr/>
          </p:nvSpPr>
          <p:spPr bwMode="auto">
            <a:xfrm>
              <a:off x="1030" y="3248"/>
              <a:ext cx="113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911" name="Text Box 11494"/>
            <p:cNvSpPr txBox="1">
              <a:spLocks noChangeArrowheads="1"/>
            </p:cNvSpPr>
            <p:nvPr/>
          </p:nvSpPr>
          <p:spPr bwMode="auto">
            <a:xfrm>
              <a:off x="1018" y="3354"/>
              <a:ext cx="113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912" name="Text Box 11495"/>
            <p:cNvSpPr txBox="1">
              <a:spLocks noChangeArrowheads="1"/>
            </p:cNvSpPr>
            <p:nvPr/>
          </p:nvSpPr>
          <p:spPr bwMode="auto">
            <a:xfrm>
              <a:off x="935" y="3214"/>
              <a:ext cx="113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913" name="Text Box 11496"/>
            <p:cNvSpPr txBox="1">
              <a:spLocks noChangeArrowheads="1"/>
            </p:cNvSpPr>
            <p:nvPr/>
          </p:nvSpPr>
          <p:spPr bwMode="auto">
            <a:xfrm>
              <a:off x="891" y="3326"/>
              <a:ext cx="113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914" name="Text Box 11497"/>
            <p:cNvSpPr txBox="1">
              <a:spLocks noChangeArrowheads="1"/>
            </p:cNvSpPr>
            <p:nvPr/>
          </p:nvSpPr>
          <p:spPr bwMode="auto">
            <a:xfrm>
              <a:off x="806" y="3456"/>
              <a:ext cx="113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915" name="Text Box 11498"/>
            <p:cNvSpPr txBox="1">
              <a:spLocks noChangeArrowheads="1"/>
            </p:cNvSpPr>
            <p:nvPr/>
          </p:nvSpPr>
          <p:spPr bwMode="auto">
            <a:xfrm>
              <a:off x="764" y="3483"/>
              <a:ext cx="113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916" name="Text Box 11499"/>
            <p:cNvSpPr txBox="1">
              <a:spLocks noChangeArrowheads="1"/>
            </p:cNvSpPr>
            <p:nvPr/>
          </p:nvSpPr>
          <p:spPr bwMode="auto">
            <a:xfrm>
              <a:off x="794" y="3508"/>
              <a:ext cx="113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917" name="Text Box 11500"/>
            <p:cNvSpPr txBox="1">
              <a:spLocks noChangeArrowheads="1"/>
            </p:cNvSpPr>
            <p:nvPr/>
          </p:nvSpPr>
          <p:spPr bwMode="auto">
            <a:xfrm>
              <a:off x="859" y="3478"/>
              <a:ext cx="113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918" name="Text Box 11501"/>
            <p:cNvSpPr txBox="1">
              <a:spLocks noChangeArrowheads="1"/>
            </p:cNvSpPr>
            <p:nvPr/>
          </p:nvSpPr>
          <p:spPr bwMode="auto">
            <a:xfrm>
              <a:off x="787" y="3430"/>
              <a:ext cx="113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919" name="Text Box 11502"/>
            <p:cNvSpPr txBox="1">
              <a:spLocks noChangeArrowheads="1"/>
            </p:cNvSpPr>
            <p:nvPr/>
          </p:nvSpPr>
          <p:spPr bwMode="auto">
            <a:xfrm>
              <a:off x="742" y="3531"/>
              <a:ext cx="113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920" name="Text Box 11503"/>
            <p:cNvSpPr txBox="1">
              <a:spLocks noChangeArrowheads="1"/>
            </p:cNvSpPr>
            <p:nvPr/>
          </p:nvSpPr>
          <p:spPr bwMode="auto">
            <a:xfrm>
              <a:off x="846" y="3419"/>
              <a:ext cx="113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921" name="Text Box 11504"/>
            <p:cNvSpPr txBox="1">
              <a:spLocks noChangeArrowheads="1"/>
            </p:cNvSpPr>
            <p:nvPr/>
          </p:nvSpPr>
          <p:spPr bwMode="auto">
            <a:xfrm>
              <a:off x="834" y="3526"/>
              <a:ext cx="113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922" name="Text Box 11505"/>
            <p:cNvSpPr txBox="1">
              <a:spLocks noChangeArrowheads="1"/>
            </p:cNvSpPr>
            <p:nvPr/>
          </p:nvSpPr>
          <p:spPr bwMode="auto">
            <a:xfrm>
              <a:off x="753" y="3385"/>
              <a:ext cx="113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923" name="Text Box 11506"/>
            <p:cNvSpPr txBox="1">
              <a:spLocks noChangeArrowheads="1"/>
            </p:cNvSpPr>
            <p:nvPr/>
          </p:nvSpPr>
          <p:spPr bwMode="auto">
            <a:xfrm>
              <a:off x="906" y="3468"/>
              <a:ext cx="113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924" name="Text Box 11507"/>
            <p:cNvSpPr txBox="1">
              <a:spLocks noChangeArrowheads="1"/>
            </p:cNvSpPr>
            <p:nvPr/>
          </p:nvSpPr>
          <p:spPr bwMode="auto">
            <a:xfrm>
              <a:off x="1007" y="3493"/>
              <a:ext cx="113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925" name="Text Box 11508"/>
            <p:cNvSpPr txBox="1">
              <a:spLocks noChangeArrowheads="1"/>
            </p:cNvSpPr>
            <p:nvPr/>
          </p:nvSpPr>
          <p:spPr bwMode="auto">
            <a:xfrm>
              <a:off x="967" y="3520"/>
              <a:ext cx="112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926" name="Text Box 11509"/>
            <p:cNvSpPr txBox="1">
              <a:spLocks noChangeArrowheads="1"/>
            </p:cNvSpPr>
            <p:nvPr/>
          </p:nvSpPr>
          <p:spPr bwMode="auto">
            <a:xfrm>
              <a:off x="927" y="3480"/>
              <a:ext cx="113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927" name="Text Box 11510"/>
            <p:cNvSpPr txBox="1">
              <a:spLocks noChangeArrowheads="1"/>
            </p:cNvSpPr>
            <p:nvPr/>
          </p:nvSpPr>
          <p:spPr bwMode="auto">
            <a:xfrm>
              <a:off x="996" y="3545"/>
              <a:ext cx="112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928" name="Text Box 11511"/>
            <p:cNvSpPr txBox="1">
              <a:spLocks noChangeArrowheads="1"/>
            </p:cNvSpPr>
            <p:nvPr/>
          </p:nvSpPr>
          <p:spPr bwMode="auto">
            <a:xfrm>
              <a:off x="987" y="3468"/>
              <a:ext cx="113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929" name="Text Box 11512"/>
            <p:cNvSpPr txBox="1">
              <a:spLocks noChangeArrowheads="1"/>
            </p:cNvSpPr>
            <p:nvPr/>
          </p:nvSpPr>
          <p:spPr bwMode="auto">
            <a:xfrm>
              <a:off x="942" y="3568"/>
              <a:ext cx="113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930" name="Text Box 11513"/>
            <p:cNvSpPr txBox="1">
              <a:spLocks noChangeArrowheads="1"/>
            </p:cNvSpPr>
            <p:nvPr/>
          </p:nvSpPr>
          <p:spPr bwMode="auto">
            <a:xfrm>
              <a:off x="1048" y="3456"/>
              <a:ext cx="112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931" name="Text Box 11514"/>
            <p:cNvSpPr txBox="1">
              <a:spLocks noChangeArrowheads="1"/>
            </p:cNvSpPr>
            <p:nvPr/>
          </p:nvSpPr>
          <p:spPr bwMode="auto">
            <a:xfrm>
              <a:off x="1036" y="3564"/>
              <a:ext cx="113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932" name="Text Box 11515"/>
            <p:cNvSpPr txBox="1">
              <a:spLocks noChangeArrowheads="1"/>
            </p:cNvSpPr>
            <p:nvPr/>
          </p:nvSpPr>
          <p:spPr bwMode="auto">
            <a:xfrm>
              <a:off x="955" y="3423"/>
              <a:ext cx="113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933" name="Text Box 11516"/>
            <p:cNvSpPr txBox="1">
              <a:spLocks noChangeArrowheads="1"/>
            </p:cNvSpPr>
            <p:nvPr/>
          </p:nvSpPr>
          <p:spPr bwMode="auto">
            <a:xfrm>
              <a:off x="909" y="3535"/>
              <a:ext cx="113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934" name="Text Box 11517"/>
            <p:cNvSpPr txBox="1">
              <a:spLocks noChangeArrowheads="1"/>
            </p:cNvSpPr>
            <p:nvPr/>
          </p:nvSpPr>
          <p:spPr bwMode="auto">
            <a:xfrm>
              <a:off x="821" y="3493"/>
              <a:ext cx="113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935" name="Text Box 11518"/>
            <p:cNvSpPr txBox="1">
              <a:spLocks noChangeArrowheads="1"/>
            </p:cNvSpPr>
            <p:nvPr/>
          </p:nvSpPr>
          <p:spPr bwMode="auto">
            <a:xfrm>
              <a:off x="779" y="3520"/>
              <a:ext cx="113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936" name="Text Box 11519"/>
            <p:cNvSpPr txBox="1">
              <a:spLocks noChangeArrowheads="1"/>
            </p:cNvSpPr>
            <p:nvPr/>
          </p:nvSpPr>
          <p:spPr bwMode="auto">
            <a:xfrm>
              <a:off x="742" y="3480"/>
              <a:ext cx="113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937" name="Text Box 11520"/>
            <p:cNvSpPr txBox="1">
              <a:spLocks noChangeArrowheads="1"/>
            </p:cNvSpPr>
            <p:nvPr/>
          </p:nvSpPr>
          <p:spPr bwMode="auto">
            <a:xfrm>
              <a:off x="810" y="3545"/>
              <a:ext cx="113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938" name="Text Box 11521"/>
            <p:cNvSpPr txBox="1">
              <a:spLocks noChangeArrowheads="1"/>
            </p:cNvSpPr>
            <p:nvPr/>
          </p:nvSpPr>
          <p:spPr bwMode="auto">
            <a:xfrm>
              <a:off x="868" y="3516"/>
              <a:ext cx="152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939" name="Text Box 11522"/>
            <p:cNvSpPr txBox="1">
              <a:spLocks noChangeArrowheads="1"/>
            </p:cNvSpPr>
            <p:nvPr/>
          </p:nvSpPr>
          <p:spPr bwMode="auto">
            <a:xfrm>
              <a:off x="802" y="3468"/>
              <a:ext cx="113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940" name="Text Box 11523"/>
            <p:cNvSpPr txBox="1">
              <a:spLocks noChangeArrowheads="1"/>
            </p:cNvSpPr>
            <p:nvPr/>
          </p:nvSpPr>
          <p:spPr bwMode="auto">
            <a:xfrm>
              <a:off x="757" y="3568"/>
              <a:ext cx="113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941" name="Text Box 11524"/>
            <p:cNvSpPr txBox="1">
              <a:spLocks noChangeArrowheads="1"/>
            </p:cNvSpPr>
            <p:nvPr/>
          </p:nvSpPr>
          <p:spPr bwMode="auto">
            <a:xfrm>
              <a:off x="861" y="3456"/>
              <a:ext cx="113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942" name="Text Box 11525"/>
            <p:cNvSpPr txBox="1">
              <a:spLocks noChangeArrowheads="1"/>
            </p:cNvSpPr>
            <p:nvPr/>
          </p:nvSpPr>
          <p:spPr bwMode="auto">
            <a:xfrm>
              <a:off x="849" y="3564"/>
              <a:ext cx="113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943" name="Text Box 11526"/>
            <p:cNvSpPr txBox="1">
              <a:spLocks noChangeArrowheads="1"/>
            </p:cNvSpPr>
            <p:nvPr/>
          </p:nvSpPr>
          <p:spPr bwMode="auto">
            <a:xfrm>
              <a:off x="767" y="3423"/>
              <a:ext cx="113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944" name="Text Box 11527"/>
            <p:cNvSpPr txBox="1">
              <a:spLocks noChangeArrowheads="1"/>
            </p:cNvSpPr>
            <p:nvPr/>
          </p:nvSpPr>
          <p:spPr bwMode="auto">
            <a:xfrm>
              <a:off x="921" y="3506"/>
              <a:ext cx="113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945" name="Text Box 11528"/>
            <p:cNvSpPr txBox="1">
              <a:spLocks noChangeArrowheads="1"/>
            </p:cNvSpPr>
            <p:nvPr/>
          </p:nvSpPr>
          <p:spPr bwMode="auto">
            <a:xfrm>
              <a:off x="864" y="3274"/>
              <a:ext cx="113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946" name="Text Box 11529"/>
            <p:cNvSpPr txBox="1">
              <a:spLocks noChangeArrowheads="1"/>
            </p:cNvSpPr>
            <p:nvPr/>
          </p:nvSpPr>
          <p:spPr bwMode="auto">
            <a:xfrm>
              <a:off x="822" y="3301"/>
              <a:ext cx="113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947" name="Text Box 11530"/>
            <p:cNvSpPr txBox="1">
              <a:spLocks noChangeArrowheads="1"/>
            </p:cNvSpPr>
            <p:nvPr/>
          </p:nvSpPr>
          <p:spPr bwMode="auto">
            <a:xfrm>
              <a:off x="787" y="3257"/>
              <a:ext cx="113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948" name="Text Box 11531"/>
            <p:cNvSpPr txBox="1">
              <a:spLocks noChangeArrowheads="1"/>
            </p:cNvSpPr>
            <p:nvPr/>
          </p:nvSpPr>
          <p:spPr bwMode="auto">
            <a:xfrm>
              <a:off x="854" y="3326"/>
              <a:ext cx="113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949" name="Text Box 11532"/>
            <p:cNvSpPr txBox="1">
              <a:spLocks noChangeArrowheads="1"/>
            </p:cNvSpPr>
            <p:nvPr/>
          </p:nvSpPr>
          <p:spPr bwMode="auto">
            <a:xfrm>
              <a:off x="918" y="3296"/>
              <a:ext cx="112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950" name="Text Box 11533"/>
            <p:cNvSpPr txBox="1">
              <a:spLocks noChangeArrowheads="1"/>
            </p:cNvSpPr>
            <p:nvPr/>
          </p:nvSpPr>
          <p:spPr bwMode="auto">
            <a:xfrm>
              <a:off x="846" y="3248"/>
              <a:ext cx="113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951" name="Text Box 11534"/>
            <p:cNvSpPr txBox="1">
              <a:spLocks noChangeArrowheads="1"/>
            </p:cNvSpPr>
            <p:nvPr/>
          </p:nvSpPr>
          <p:spPr bwMode="auto">
            <a:xfrm>
              <a:off x="802" y="3348"/>
              <a:ext cx="113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952" name="Text Box 11535"/>
            <p:cNvSpPr txBox="1">
              <a:spLocks noChangeArrowheads="1"/>
            </p:cNvSpPr>
            <p:nvPr/>
          </p:nvSpPr>
          <p:spPr bwMode="auto">
            <a:xfrm>
              <a:off x="906" y="3236"/>
              <a:ext cx="113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953" name="Text Box 11536"/>
            <p:cNvSpPr txBox="1">
              <a:spLocks noChangeArrowheads="1"/>
            </p:cNvSpPr>
            <p:nvPr/>
          </p:nvSpPr>
          <p:spPr bwMode="auto">
            <a:xfrm>
              <a:off x="894" y="3344"/>
              <a:ext cx="113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954" name="Text Box 11537"/>
            <p:cNvSpPr txBox="1">
              <a:spLocks noChangeArrowheads="1"/>
            </p:cNvSpPr>
            <p:nvPr/>
          </p:nvSpPr>
          <p:spPr bwMode="auto">
            <a:xfrm>
              <a:off x="813" y="3203"/>
              <a:ext cx="113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955" name="Text Box 11538"/>
            <p:cNvSpPr txBox="1">
              <a:spLocks noChangeArrowheads="1"/>
            </p:cNvSpPr>
            <p:nvPr/>
          </p:nvSpPr>
          <p:spPr bwMode="auto">
            <a:xfrm>
              <a:off x="767" y="3314"/>
              <a:ext cx="113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956" name="Text Box 11539"/>
            <p:cNvSpPr txBox="1">
              <a:spLocks noChangeArrowheads="1"/>
            </p:cNvSpPr>
            <p:nvPr/>
          </p:nvSpPr>
          <p:spPr bwMode="auto">
            <a:xfrm>
              <a:off x="967" y="3284"/>
              <a:ext cx="112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957" name="Text Box 11540"/>
            <p:cNvSpPr txBox="1">
              <a:spLocks noChangeArrowheads="1"/>
            </p:cNvSpPr>
            <p:nvPr/>
          </p:nvSpPr>
          <p:spPr bwMode="auto">
            <a:xfrm>
              <a:off x="1036" y="3296"/>
              <a:ext cx="113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958" name="Text Box 11541"/>
            <p:cNvSpPr txBox="1">
              <a:spLocks noChangeArrowheads="1"/>
            </p:cNvSpPr>
            <p:nvPr/>
          </p:nvSpPr>
          <p:spPr bwMode="auto">
            <a:xfrm>
              <a:off x="996" y="3322"/>
              <a:ext cx="112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959" name="Text Box 11542"/>
            <p:cNvSpPr txBox="1">
              <a:spLocks noChangeArrowheads="1"/>
            </p:cNvSpPr>
            <p:nvPr/>
          </p:nvSpPr>
          <p:spPr bwMode="auto">
            <a:xfrm>
              <a:off x="958" y="3281"/>
              <a:ext cx="113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960" name="Text Box 11543"/>
            <p:cNvSpPr txBox="1">
              <a:spLocks noChangeArrowheads="1"/>
            </p:cNvSpPr>
            <p:nvPr/>
          </p:nvSpPr>
          <p:spPr bwMode="auto">
            <a:xfrm>
              <a:off x="1018" y="3269"/>
              <a:ext cx="113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961" name="Text Box 11544"/>
            <p:cNvSpPr txBox="1">
              <a:spLocks noChangeArrowheads="1"/>
            </p:cNvSpPr>
            <p:nvPr/>
          </p:nvSpPr>
          <p:spPr bwMode="auto">
            <a:xfrm>
              <a:off x="974" y="3371"/>
              <a:ext cx="113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962" name="Text Box 11545"/>
            <p:cNvSpPr txBox="1">
              <a:spLocks noChangeArrowheads="1"/>
            </p:cNvSpPr>
            <p:nvPr/>
          </p:nvSpPr>
          <p:spPr bwMode="auto">
            <a:xfrm>
              <a:off x="984" y="3225"/>
              <a:ext cx="113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963" name="Text Box 11546"/>
            <p:cNvSpPr txBox="1">
              <a:spLocks noChangeArrowheads="1"/>
            </p:cNvSpPr>
            <p:nvPr/>
          </p:nvSpPr>
          <p:spPr bwMode="auto">
            <a:xfrm>
              <a:off x="941" y="3336"/>
              <a:ext cx="112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964" name="Text Box 11547"/>
            <p:cNvSpPr txBox="1">
              <a:spLocks noChangeArrowheads="1"/>
            </p:cNvSpPr>
            <p:nvPr/>
          </p:nvSpPr>
          <p:spPr bwMode="auto">
            <a:xfrm rot="2901055">
              <a:off x="1014" y="3439"/>
              <a:ext cx="118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965" name="Text Box 11548"/>
            <p:cNvSpPr txBox="1">
              <a:spLocks noChangeArrowheads="1"/>
            </p:cNvSpPr>
            <p:nvPr/>
          </p:nvSpPr>
          <p:spPr bwMode="auto">
            <a:xfrm rot="2901055">
              <a:off x="999" y="3476"/>
              <a:ext cx="118" cy="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966" name="Text Box 11549"/>
            <p:cNvSpPr txBox="1">
              <a:spLocks noChangeArrowheads="1"/>
            </p:cNvSpPr>
            <p:nvPr/>
          </p:nvSpPr>
          <p:spPr bwMode="auto">
            <a:xfrm rot="2901055">
              <a:off x="1208" y="3597"/>
              <a:ext cx="118" cy="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967" name="Text Box 11550"/>
            <p:cNvSpPr txBox="1">
              <a:spLocks noChangeArrowheads="1"/>
            </p:cNvSpPr>
            <p:nvPr/>
          </p:nvSpPr>
          <p:spPr bwMode="auto">
            <a:xfrm rot="2901055">
              <a:off x="1297" y="3613"/>
              <a:ext cx="119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968" name="Text Box 11551"/>
            <p:cNvSpPr txBox="1">
              <a:spLocks noChangeArrowheads="1"/>
            </p:cNvSpPr>
            <p:nvPr/>
          </p:nvSpPr>
          <p:spPr bwMode="auto">
            <a:xfrm rot="2901055">
              <a:off x="1294" y="3638"/>
              <a:ext cx="118" cy="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969" name="Text Box 11552"/>
            <p:cNvSpPr txBox="1">
              <a:spLocks noChangeArrowheads="1"/>
            </p:cNvSpPr>
            <p:nvPr/>
          </p:nvSpPr>
          <p:spPr bwMode="auto">
            <a:xfrm rot="2901055">
              <a:off x="1242" y="3632"/>
              <a:ext cx="118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970" name="Text Box 11553"/>
            <p:cNvSpPr txBox="1">
              <a:spLocks noChangeArrowheads="1"/>
            </p:cNvSpPr>
            <p:nvPr/>
          </p:nvSpPr>
          <p:spPr bwMode="auto">
            <a:xfrm rot="2901055">
              <a:off x="1234" y="3666"/>
              <a:ext cx="118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971" name="Text Box 11554"/>
            <p:cNvSpPr txBox="1">
              <a:spLocks noChangeArrowheads="1"/>
            </p:cNvSpPr>
            <p:nvPr/>
          </p:nvSpPr>
          <p:spPr bwMode="auto">
            <a:xfrm rot="2901055">
              <a:off x="1313" y="3693"/>
              <a:ext cx="118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972" name="Text Box 11555"/>
            <p:cNvSpPr txBox="1">
              <a:spLocks noChangeArrowheads="1"/>
            </p:cNvSpPr>
            <p:nvPr/>
          </p:nvSpPr>
          <p:spPr bwMode="auto">
            <a:xfrm rot="2901055">
              <a:off x="1294" y="3606"/>
              <a:ext cx="118" cy="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973" name="Text Box 11556"/>
            <p:cNvSpPr txBox="1">
              <a:spLocks noChangeArrowheads="1"/>
            </p:cNvSpPr>
            <p:nvPr/>
          </p:nvSpPr>
          <p:spPr bwMode="auto">
            <a:xfrm rot="2901055">
              <a:off x="1196" y="3644"/>
              <a:ext cx="118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974" name="Text Box 11557"/>
            <p:cNvSpPr txBox="1">
              <a:spLocks noChangeArrowheads="1"/>
            </p:cNvSpPr>
            <p:nvPr/>
          </p:nvSpPr>
          <p:spPr bwMode="auto">
            <a:xfrm rot="2901055">
              <a:off x="1351" y="3648"/>
              <a:ext cx="118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975" name="Text Box 11558"/>
            <p:cNvSpPr txBox="1">
              <a:spLocks noChangeArrowheads="1"/>
            </p:cNvSpPr>
            <p:nvPr/>
          </p:nvSpPr>
          <p:spPr bwMode="auto">
            <a:xfrm rot="2901055">
              <a:off x="1257" y="3709"/>
              <a:ext cx="118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976" name="Text Box 11559"/>
            <p:cNvSpPr txBox="1">
              <a:spLocks noChangeArrowheads="1"/>
            </p:cNvSpPr>
            <p:nvPr/>
          </p:nvSpPr>
          <p:spPr bwMode="auto">
            <a:xfrm rot="2901055">
              <a:off x="1196" y="3597"/>
              <a:ext cx="118" cy="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977" name="Text Box 11560"/>
            <p:cNvSpPr txBox="1">
              <a:spLocks noChangeArrowheads="1"/>
            </p:cNvSpPr>
            <p:nvPr/>
          </p:nvSpPr>
          <p:spPr bwMode="auto">
            <a:xfrm rot="2901055">
              <a:off x="1346" y="3722"/>
              <a:ext cx="118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978" name="Text Box 11561"/>
            <p:cNvSpPr txBox="1">
              <a:spLocks noChangeArrowheads="1"/>
            </p:cNvSpPr>
            <p:nvPr/>
          </p:nvSpPr>
          <p:spPr bwMode="auto">
            <a:xfrm rot="2901055">
              <a:off x="1413" y="3594"/>
              <a:ext cx="118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979" name="Text Box 11562"/>
            <p:cNvSpPr txBox="1">
              <a:spLocks noChangeArrowheads="1"/>
            </p:cNvSpPr>
            <p:nvPr/>
          </p:nvSpPr>
          <p:spPr bwMode="auto">
            <a:xfrm rot="2901055">
              <a:off x="1060" y="3472"/>
              <a:ext cx="118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980" name="Text Box 11563"/>
            <p:cNvSpPr txBox="1">
              <a:spLocks noChangeArrowheads="1"/>
            </p:cNvSpPr>
            <p:nvPr/>
          </p:nvSpPr>
          <p:spPr bwMode="auto">
            <a:xfrm rot="2901055">
              <a:off x="1057" y="3515"/>
              <a:ext cx="118" cy="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981" name="Text Box 11564"/>
            <p:cNvSpPr txBox="1">
              <a:spLocks noChangeArrowheads="1"/>
            </p:cNvSpPr>
            <p:nvPr/>
          </p:nvSpPr>
          <p:spPr bwMode="auto">
            <a:xfrm rot="2901055">
              <a:off x="1005" y="3489"/>
              <a:ext cx="118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982" name="Text Box 11565"/>
            <p:cNvSpPr txBox="1">
              <a:spLocks noChangeArrowheads="1"/>
            </p:cNvSpPr>
            <p:nvPr/>
          </p:nvSpPr>
          <p:spPr bwMode="auto">
            <a:xfrm rot="2901055">
              <a:off x="1212" y="3660"/>
              <a:ext cx="118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983" name="Text Box 11566"/>
            <p:cNvSpPr txBox="1">
              <a:spLocks noChangeArrowheads="1"/>
            </p:cNvSpPr>
            <p:nvPr/>
          </p:nvSpPr>
          <p:spPr bwMode="auto">
            <a:xfrm rot="2901055">
              <a:off x="1165" y="3648"/>
              <a:ext cx="118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984" name="Text Box 11567"/>
            <p:cNvSpPr txBox="1">
              <a:spLocks noChangeArrowheads="1"/>
            </p:cNvSpPr>
            <p:nvPr/>
          </p:nvSpPr>
          <p:spPr bwMode="auto">
            <a:xfrm rot="2901055">
              <a:off x="1175" y="3591"/>
              <a:ext cx="119" cy="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985" name="Text Box 11568"/>
            <p:cNvSpPr txBox="1">
              <a:spLocks noChangeArrowheads="1"/>
            </p:cNvSpPr>
            <p:nvPr/>
          </p:nvSpPr>
          <p:spPr bwMode="auto">
            <a:xfrm rot="2901055">
              <a:off x="1168" y="3690"/>
              <a:ext cx="118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986" name="Text Box 11569"/>
            <p:cNvSpPr txBox="1">
              <a:spLocks noChangeArrowheads="1"/>
            </p:cNvSpPr>
            <p:nvPr/>
          </p:nvSpPr>
          <p:spPr bwMode="auto">
            <a:xfrm rot="2901055">
              <a:off x="1234" y="3713"/>
              <a:ext cx="118" cy="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987" name="Text Box 11570"/>
            <p:cNvSpPr txBox="1">
              <a:spLocks noChangeArrowheads="1"/>
            </p:cNvSpPr>
            <p:nvPr/>
          </p:nvSpPr>
          <p:spPr bwMode="auto">
            <a:xfrm rot="2901055">
              <a:off x="1211" y="3634"/>
              <a:ext cx="118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988" name="Text Box 11571"/>
            <p:cNvSpPr txBox="1">
              <a:spLocks noChangeArrowheads="1"/>
            </p:cNvSpPr>
            <p:nvPr/>
          </p:nvSpPr>
          <p:spPr bwMode="auto">
            <a:xfrm rot="2901055">
              <a:off x="1115" y="3664"/>
              <a:ext cx="118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989" name="Text Box 11572"/>
            <p:cNvSpPr txBox="1">
              <a:spLocks noChangeArrowheads="1"/>
            </p:cNvSpPr>
            <p:nvPr/>
          </p:nvSpPr>
          <p:spPr bwMode="auto">
            <a:xfrm rot="2901055">
              <a:off x="1262" y="3665"/>
              <a:ext cx="118" cy="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990" name="Text Box 11573"/>
            <p:cNvSpPr txBox="1">
              <a:spLocks noChangeArrowheads="1"/>
            </p:cNvSpPr>
            <p:nvPr/>
          </p:nvSpPr>
          <p:spPr bwMode="auto">
            <a:xfrm rot="2901055">
              <a:off x="1180" y="3728"/>
              <a:ext cx="118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991" name="Text Box 11574"/>
            <p:cNvSpPr txBox="1">
              <a:spLocks noChangeArrowheads="1"/>
            </p:cNvSpPr>
            <p:nvPr/>
          </p:nvSpPr>
          <p:spPr bwMode="auto">
            <a:xfrm rot="2901055">
              <a:off x="1120" y="3619"/>
              <a:ext cx="118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992" name="Text Box 11575"/>
            <p:cNvSpPr txBox="1">
              <a:spLocks noChangeArrowheads="1"/>
            </p:cNvSpPr>
            <p:nvPr/>
          </p:nvSpPr>
          <p:spPr bwMode="auto">
            <a:xfrm rot="2901055">
              <a:off x="1271" y="3749"/>
              <a:ext cx="118" cy="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993" name="Text Box 11576"/>
            <p:cNvSpPr txBox="1">
              <a:spLocks noChangeArrowheads="1"/>
            </p:cNvSpPr>
            <p:nvPr/>
          </p:nvSpPr>
          <p:spPr bwMode="auto">
            <a:xfrm rot="2901055">
              <a:off x="1036" y="3507"/>
              <a:ext cx="118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994" name="Text Box 11577"/>
            <p:cNvSpPr txBox="1">
              <a:spLocks noChangeArrowheads="1"/>
            </p:cNvSpPr>
            <p:nvPr/>
          </p:nvSpPr>
          <p:spPr bwMode="auto">
            <a:xfrm rot="2901055">
              <a:off x="1045" y="3450"/>
              <a:ext cx="118" cy="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995" name="Text Box 11578"/>
            <p:cNvSpPr txBox="1">
              <a:spLocks noChangeArrowheads="1"/>
            </p:cNvSpPr>
            <p:nvPr/>
          </p:nvSpPr>
          <p:spPr bwMode="auto">
            <a:xfrm rot="2901055">
              <a:off x="1044" y="3547"/>
              <a:ext cx="118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996" name="Text Box 11579"/>
            <p:cNvSpPr txBox="1">
              <a:spLocks noChangeArrowheads="1"/>
            </p:cNvSpPr>
            <p:nvPr/>
          </p:nvSpPr>
          <p:spPr bwMode="auto">
            <a:xfrm rot="2901055">
              <a:off x="991" y="3522"/>
              <a:ext cx="118" cy="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997" name="Text Box 11580"/>
            <p:cNvSpPr txBox="1">
              <a:spLocks noChangeArrowheads="1"/>
            </p:cNvSpPr>
            <p:nvPr/>
          </p:nvSpPr>
          <p:spPr bwMode="auto">
            <a:xfrm rot="2901055">
              <a:off x="1054" y="3587"/>
              <a:ext cx="118" cy="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998" name="Text Box 11581"/>
            <p:cNvSpPr txBox="1">
              <a:spLocks noChangeArrowheads="1"/>
            </p:cNvSpPr>
            <p:nvPr/>
          </p:nvSpPr>
          <p:spPr bwMode="auto">
            <a:xfrm rot="2901055">
              <a:off x="1144" y="3607"/>
              <a:ext cx="118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999" name="Text Box 11582"/>
            <p:cNvSpPr txBox="1">
              <a:spLocks noChangeArrowheads="1"/>
            </p:cNvSpPr>
            <p:nvPr/>
          </p:nvSpPr>
          <p:spPr bwMode="auto">
            <a:xfrm rot="2901055">
              <a:off x="1399" y="3606"/>
              <a:ext cx="118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2000" name="Text Box 11583"/>
            <p:cNvSpPr txBox="1">
              <a:spLocks noChangeArrowheads="1"/>
            </p:cNvSpPr>
            <p:nvPr/>
          </p:nvSpPr>
          <p:spPr bwMode="auto">
            <a:xfrm rot="2901055">
              <a:off x="1350" y="3623"/>
              <a:ext cx="119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2001" name="Text Box 11584"/>
            <p:cNvSpPr txBox="1">
              <a:spLocks noChangeArrowheads="1"/>
            </p:cNvSpPr>
            <p:nvPr/>
          </p:nvSpPr>
          <p:spPr bwMode="auto">
            <a:xfrm rot="2901055">
              <a:off x="1410" y="3631"/>
              <a:ext cx="118" cy="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</p:grpSp>
      <p:sp>
        <p:nvSpPr>
          <p:cNvPr id="1496" name="Freeform 11585"/>
          <p:cNvSpPr>
            <a:spLocks/>
          </p:cNvSpPr>
          <p:nvPr/>
        </p:nvSpPr>
        <p:spPr bwMode="auto">
          <a:xfrm>
            <a:off x="2290021" y="4416270"/>
            <a:ext cx="500137" cy="139763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432" y="0"/>
              </a:cxn>
              <a:cxn ang="0">
                <a:pos x="768" y="192"/>
              </a:cxn>
            </a:cxnLst>
            <a:rect l="0" t="0" r="r" b="b"/>
            <a:pathLst>
              <a:path w="768" h="192">
                <a:moveTo>
                  <a:pt x="0" y="192"/>
                </a:moveTo>
                <a:cubicBezTo>
                  <a:pt x="152" y="96"/>
                  <a:pt x="304" y="0"/>
                  <a:pt x="432" y="0"/>
                </a:cubicBezTo>
                <a:cubicBezTo>
                  <a:pt x="560" y="0"/>
                  <a:pt x="704" y="160"/>
                  <a:pt x="768" y="192"/>
                </a:cubicBezTo>
              </a:path>
            </a:pathLst>
          </a:custGeom>
          <a:noFill/>
          <a:ln w="12700">
            <a:solidFill>
              <a:srgbClr val="800000"/>
            </a:solidFill>
            <a:round/>
            <a:headEnd/>
            <a:tailEnd type="triangle" w="sm" len="sm"/>
          </a:ln>
          <a:effectLst/>
        </p:spPr>
        <p:txBody>
          <a:bodyPr>
            <a:normAutofit fontScale="25000" lnSpcReduction="20000"/>
          </a:bodyPr>
          <a:lstStyle/>
          <a:p>
            <a:endParaRPr lang="en-US" i="0"/>
          </a:p>
        </p:txBody>
      </p:sp>
      <p:sp>
        <p:nvSpPr>
          <p:cNvPr id="1497" name="Freeform 11586"/>
          <p:cNvSpPr>
            <a:spLocks/>
          </p:cNvSpPr>
          <p:nvPr/>
        </p:nvSpPr>
        <p:spPr bwMode="auto">
          <a:xfrm flipV="1">
            <a:off x="2165291" y="4625581"/>
            <a:ext cx="624865" cy="69547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432" y="0"/>
              </a:cxn>
              <a:cxn ang="0">
                <a:pos x="768" y="192"/>
              </a:cxn>
            </a:cxnLst>
            <a:rect l="0" t="0" r="r" b="b"/>
            <a:pathLst>
              <a:path w="768" h="192">
                <a:moveTo>
                  <a:pt x="0" y="192"/>
                </a:moveTo>
                <a:cubicBezTo>
                  <a:pt x="152" y="96"/>
                  <a:pt x="304" y="0"/>
                  <a:pt x="432" y="0"/>
                </a:cubicBezTo>
                <a:cubicBezTo>
                  <a:pt x="560" y="0"/>
                  <a:pt x="704" y="160"/>
                  <a:pt x="768" y="192"/>
                </a:cubicBezTo>
              </a:path>
            </a:pathLst>
          </a:custGeom>
          <a:noFill/>
          <a:ln w="12700">
            <a:solidFill>
              <a:srgbClr val="800000"/>
            </a:solidFill>
            <a:round/>
            <a:headEnd/>
            <a:tailEnd type="triangle" w="sm" len="sm"/>
          </a:ln>
          <a:effectLst/>
        </p:spPr>
        <p:txBody>
          <a:bodyPr>
            <a:normAutofit fontScale="25000" lnSpcReduction="20000"/>
          </a:bodyPr>
          <a:lstStyle/>
          <a:p>
            <a:endParaRPr lang="en-US" i="0"/>
          </a:p>
        </p:txBody>
      </p:sp>
      <p:grpSp>
        <p:nvGrpSpPr>
          <p:cNvPr id="2157" name="Group 2156"/>
          <p:cNvGrpSpPr/>
          <p:nvPr/>
        </p:nvGrpSpPr>
        <p:grpSpPr>
          <a:xfrm>
            <a:off x="3492672" y="4223680"/>
            <a:ext cx="641985" cy="746294"/>
            <a:chOff x="3492672" y="4223680"/>
            <a:chExt cx="641985" cy="746294"/>
          </a:xfrm>
        </p:grpSpPr>
        <p:sp>
          <p:nvSpPr>
            <p:cNvPr id="1567" name="Text Box 11588"/>
            <p:cNvSpPr txBox="1">
              <a:spLocks noChangeArrowheads="1"/>
            </p:cNvSpPr>
            <p:nvPr/>
          </p:nvSpPr>
          <p:spPr bwMode="auto">
            <a:xfrm rot="2901055">
              <a:off x="3936876" y="4749899"/>
              <a:ext cx="101518" cy="82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568" name="Text Box 11589"/>
            <p:cNvSpPr txBox="1">
              <a:spLocks noChangeArrowheads="1"/>
            </p:cNvSpPr>
            <p:nvPr/>
          </p:nvSpPr>
          <p:spPr bwMode="auto">
            <a:xfrm>
              <a:off x="3528148" y="4487078"/>
              <a:ext cx="93466" cy="89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grpSp>
          <p:nvGrpSpPr>
            <p:cNvPr id="1569" name="Group 11590"/>
            <p:cNvGrpSpPr>
              <a:grpSpLocks/>
            </p:cNvGrpSpPr>
            <p:nvPr/>
          </p:nvGrpSpPr>
          <p:grpSpPr bwMode="auto">
            <a:xfrm>
              <a:off x="3492672" y="4223680"/>
              <a:ext cx="589453" cy="746294"/>
              <a:chOff x="720" y="3120"/>
              <a:chExt cx="864" cy="816"/>
            </a:xfrm>
          </p:grpSpPr>
          <p:sp>
            <p:nvSpPr>
              <p:cNvPr id="1782" name="Line 11591"/>
              <p:cNvSpPr>
                <a:spLocks noChangeShapeType="1"/>
              </p:cNvSpPr>
              <p:nvPr/>
            </p:nvSpPr>
            <p:spPr bwMode="auto">
              <a:xfrm>
                <a:off x="912" y="3696"/>
                <a:ext cx="672" cy="0"/>
              </a:xfrm>
              <a:prstGeom prst="line">
                <a:avLst/>
              </a:prstGeom>
              <a:noFill/>
              <a:ln w="12700">
                <a:solidFill>
                  <a:srgbClr val="800000"/>
                </a:solidFill>
                <a:round/>
                <a:headEnd/>
                <a:tailEnd type="triangle" w="sm" len="sm"/>
              </a:ln>
              <a:effectLst/>
            </p:spPr>
            <p:txBody>
              <a:bodyPr>
                <a:normAutofit fontScale="25000" lnSpcReduction="20000"/>
              </a:bodyPr>
              <a:lstStyle/>
              <a:p>
                <a:endParaRPr lang="en-US" i="0"/>
              </a:p>
            </p:txBody>
          </p:sp>
          <p:sp>
            <p:nvSpPr>
              <p:cNvPr id="1783" name="Line 11592"/>
              <p:cNvSpPr>
                <a:spLocks noChangeShapeType="1"/>
              </p:cNvSpPr>
              <p:nvPr/>
            </p:nvSpPr>
            <p:spPr bwMode="auto">
              <a:xfrm flipH="1">
                <a:off x="720" y="3696"/>
                <a:ext cx="192" cy="240"/>
              </a:xfrm>
              <a:prstGeom prst="line">
                <a:avLst/>
              </a:prstGeom>
              <a:noFill/>
              <a:ln w="12700">
                <a:solidFill>
                  <a:srgbClr val="800000"/>
                </a:solidFill>
                <a:round/>
                <a:headEnd/>
                <a:tailEnd type="triangle" w="sm" len="sm"/>
              </a:ln>
              <a:effectLst/>
            </p:spPr>
            <p:txBody>
              <a:bodyPr>
                <a:normAutofit fontScale="25000" lnSpcReduction="20000"/>
              </a:bodyPr>
              <a:lstStyle/>
              <a:p>
                <a:endParaRPr lang="en-US" i="0"/>
              </a:p>
            </p:txBody>
          </p:sp>
          <p:sp>
            <p:nvSpPr>
              <p:cNvPr id="1784" name="Line 11593"/>
              <p:cNvSpPr>
                <a:spLocks noChangeShapeType="1"/>
              </p:cNvSpPr>
              <p:nvPr/>
            </p:nvSpPr>
            <p:spPr bwMode="auto">
              <a:xfrm flipV="1">
                <a:off x="912" y="3120"/>
                <a:ext cx="0" cy="576"/>
              </a:xfrm>
              <a:prstGeom prst="line">
                <a:avLst/>
              </a:prstGeom>
              <a:noFill/>
              <a:ln w="12700">
                <a:solidFill>
                  <a:srgbClr val="800000"/>
                </a:solidFill>
                <a:round/>
                <a:headEnd/>
                <a:tailEnd type="triangle" w="sm" len="sm"/>
              </a:ln>
              <a:effectLst/>
            </p:spPr>
            <p:txBody>
              <a:bodyPr>
                <a:normAutofit fontScale="25000" lnSpcReduction="20000"/>
              </a:bodyPr>
              <a:lstStyle/>
              <a:p>
                <a:endParaRPr lang="en-US" i="0"/>
              </a:p>
            </p:txBody>
          </p:sp>
        </p:grpSp>
        <p:sp>
          <p:nvSpPr>
            <p:cNvPr id="1570" name="Text Box 11594"/>
            <p:cNvSpPr txBox="1">
              <a:spLocks noChangeArrowheads="1"/>
            </p:cNvSpPr>
            <p:nvPr/>
          </p:nvSpPr>
          <p:spPr bwMode="auto">
            <a:xfrm rot="2901055">
              <a:off x="4032142" y="4669416"/>
              <a:ext cx="108835" cy="82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571" name="Text Box 11595"/>
            <p:cNvSpPr txBox="1">
              <a:spLocks noChangeArrowheads="1"/>
            </p:cNvSpPr>
            <p:nvPr/>
          </p:nvSpPr>
          <p:spPr bwMode="auto">
            <a:xfrm rot="2901055">
              <a:off x="3939605" y="4457235"/>
              <a:ext cx="101518" cy="82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572" name="Text Box 11596"/>
            <p:cNvSpPr txBox="1">
              <a:spLocks noChangeArrowheads="1"/>
            </p:cNvSpPr>
            <p:nvPr/>
          </p:nvSpPr>
          <p:spPr bwMode="auto">
            <a:xfrm>
              <a:off x="3727362" y="4505369"/>
              <a:ext cx="93466" cy="90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573" name="Text Box 11597"/>
            <p:cNvSpPr txBox="1">
              <a:spLocks noChangeArrowheads="1"/>
            </p:cNvSpPr>
            <p:nvPr/>
          </p:nvSpPr>
          <p:spPr bwMode="auto">
            <a:xfrm>
              <a:off x="3741006" y="4529148"/>
              <a:ext cx="93466" cy="89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574" name="Text Box 11598"/>
            <p:cNvSpPr txBox="1">
              <a:spLocks noChangeArrowheads="1"/>
            </p:cNvSpPr>
            <p:nvPr/>
          </p:nvSpPr>
          <p:spPr bwMode="auto">
            <a:xfrm>
              <a:off x="3727362" y="4505369"/>
              <a:ext cx="93466" cy="90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575" name="Text Box 11599"/>
            <p:cNvSpPr txBox="1">
              <a:spLocks noChangeArrowheads="1"/>
            </p:cNvSpPr>
            <p:nvPr/>
          </p:nvSpPr>
          <p:spPr bwMode="auto">
            <a:xfrm>
              <a:off x="3767614" y="4494394"/>
              <a:ext cx="92784" cy="89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576" name="Text Box 11600"/>
            <p:cNvSpPr txBox="1">
              <a:spLocks noChangeArrowheads="1"/>
            </p:cNvSpPr>
            <p:nvPr/>
          </p:nvSpPr>
          <p:spPr bwMode="auto">
            <a:xfrm>
              <a:off x="3705530" y="4463299"/>
              <a:ext cx="92784" cy="90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577" name="Text Box 11601"/>
            <p:cNvSpPr txBox="1">
              <a:spLocks noChangeArrowheads="1"/>
            </p:cNvSpPr>
            <p:nvPr/>
          </p:nvSpPr>
          <p:spPr bwMode="auto">
            <a:xfrm>
              <a:off x="3702119" y="4404766"/>
              <a:ext cx="93466" cy="90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578" name="Text Box 11602"/>
            <p:cNvSpPr txBox="1">
              <a:spLocks noChangeArrowheads="1"/>
            </p:cNvSpPr>
            <p:nvPr/>
          </p:nvSpPr>
          <p:spPr bwMode="auto">
            <a:xfrm>
              <a:off x="3738277" y="4426716"/>
              <a:ext cx="92784" cy="90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579" name="Text Box 11603"/>
            <p:cNvSpPr txBox="1">
              <a:spLocks noChangeArrowheads="1"/>
            </p:cNvSpPr>
            <p:nvPr/>
          </p:nvSpPr>
          <p:spPr bwMode="auto">
            <a:xfrm>
              <a:off x="3721904" y="4467872"/>
              <a:ext cx="93466" cy="89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580" name="Text Box 11604"/>
            <p:cNvSpPr txBox="1">
              <a:spLocks noChangeArrowheads="1"/>
            </p:cNvSpPr>
            <p:nvPr/>
          </p:nvSpPr>
          <p:spPr bwMode="auto">
            <a:xfrm>
              <a:off x="3769660" y="4414826"/>
              <a:ext cx="93466" cy="90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581" name="Text Box 11605"/>
            <p:cNvSpPr txBox="1">
              <a:spLocks noChangeArrowheads="1"/>
            </p:cNvSpPr>
            <p:nvPr/>
          </p:nvSpPr>
          <p:spPr bwMode="auto">
            <a:xfrm>
              <a:off x="3733502" y="4414826"/>
              <a:ext cx="93466" cy="90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582" name="Text Box 11606"/>
            <p:cNvSpPr txBox="1">
              <a:spLocks noChangeArrowheads="1"/>
            </p:cNvSpPr>
            <p:nvPr/>
          </p:nvSpPr>
          <p:spPr bwMode="auto">
            <a:xfrm>
              <a:off x="3707577" y="4439520"/>
              <a:ext cx="93466" cy="90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583" name="Text Box 11607"/>
            <p:cNvSpPr txBox="1">
              <a:spLocks noChangeArrowheads="1"/>
            </p:cNvSpPr>
            <p:nvPr/>
          </p:nvSpPr>
          <p:spPr bwMode="auto">
            <a:xfrm>
              <a:off x="3727362" y="4463299"/>
              <a:ext cx="93466" cy="90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584" name="Text Box 11608"/>
            <p:cNvSpPr txBox="1">
              <a:spLocks noChangeArrowheads="1"/>
            </p:cNvSpPr>
            <p:nvPr/>
          </p:nvSpPr>
          <p:spPr bwMode="auto">
            <a:xfrm>
              <a:off x="3769660" y="4436776"/>
              <a:ext cx="93466" cy="90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585" name="Text Box 11609"/>
            <p:cNvSpPr txBox="1">
              <a:spLocks noChangeArrowheads="1"/>
            </p:cNvSpPr>
            <p:nvPr/>
          </p:nvSpPr>
          <p:spPr bwMode="auto">
            <a:xfrm>
              <a:off x="3721904" y="4391962"/>
              <a:ext cx="93466" cy="90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586" name="Text Box 11610"/>
            <p:cNvSpPr txBox="1">
              <a:spLocks noChangeArrowheads="1"/>
            </p:cNvSpPr>
            <p:nvPr/>
          </p:nvSpPr>
          <p:spPr bwMode="auto">
            <a:xfrm>
              <a:off x="3756015" y="4480676"/>
              <a:ext cx="92784" cy="90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587" name="Text Box 11611"/>
            <p:cNvSpPr txBox="1">
              <a:spLocks noChangeArrowheads="1"/>
            </p:cNvSpPr>
            <p:nvPr/>
          </p:nvSpPr>
          <p:spPr bwMode="auto">
            <a:xfrm>
              <a:off x="3803772" y="4426716"/>
              <a:ext cx="92784" cy="90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588" name="Text Box 11612"/>
            <p:cNvSpPr txBox="1">
              <a:spLocks noChangeArrowheads="1"/>
            </p:cNvSpPr>
            <p:nvPr/>
          </p:nvSpPr>
          <p:spPr bwMode="auto">
            <a:xfrm rot="2901055">
              <a:off x="3764952" y="4512225"/>
              <a:ext cx="101518" cy="83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589" name="Text Box 11613"/>
            <p:cNvSpPr txBox="1">
              <a:spLocks noChangeArrowheads="1"/>
            </p:cNvSpPr>
            <p:nvPr/>
          </p:nvSpPr>
          <p:spPr bwMode="auto">
            <a:xfrm rot="2901055">
              <a:off x="3794288" y="4481928"/>
              <a:ext cx="101518" cy="82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590" name="Text Box 11614"/>
            <p:cNvSpPr txBox="1">
              <a:spLocks noChangeArrowheads="1"/>
            </p:cNvSpPr>
            <p:nvPr/>
          </p:nvSpPr>
          <p:spPr bwMode="auto">
            <a:xfrm rot="2901055">
              <a:off x="3831811" y="4520457"/>
              <a:ext cx="101518" cy="83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591" name="Text Box 11615"/>
            <p:cNvSpPr txBox="1">
              <a:spLocks noChangeArrowheads="1"/>
            </p:cNvSpPr>
            <p:nvPr/>
          </p:nvSpPr>
          <p:spPr bwMode="auto">
            <a:xfrm rot="2901055">
              <a:off x="3846138" y="4475526"/>
              <a:ext cx="101518" cy="82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592" name="Text Box 11616"/>
            <p:cNvSpPr txBox="1">
              <a:spLocks noChangeArrowheads="1"/>
            </p:cNvSpPr>
            <p:nvPr/>
          </p:nvSpPr>
          <p:spPr bwMode="auto">
            <a:xfrm rot="2901055">
              <a:off x="3790877" y="4526859"/>
              <a:ext cx="101518" cy="83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593" name="Text Box 11617"/>
            <p:cNvSpPr txBox="1">
              <a:spLocks noChangeArrowheads="1"/>
            </p:cNvSpPr>
            <p:nvPr/>
          </p:nvSpPr>
          <p:spPr bwMode="auto">
            <a:xfrm rot="2901055">
              <a:off x="3901400" y="4527657"/>
              <a:ext cx="101518" cy="82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594" name="Text Box 11618"/>
            <p:cNvSpPr txBox="1">
              <a:spLocks noChangeArrowheads="1"/>
            </p:cNvSpPr>
            <p:nvPr/>
          </p:nvSpPr>
          <p:spPr bwMode="auto">
            <a:xfrm rot="2901055">
              <a:off x="3867970" y="4514853"/>
              <a:ext cx="101518" cy="82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595" name="Text Box 11619"/>
            <p:cNvSpPr txBox="1">
              <a:spLocks noChangeArrowheads="1"/>
            </p:cNvSpPr>
            <p:nvPr/>
          </p:nvSpPr>
          <p:spPr bwMode="auto">
            <a:xfrm rot="2901055">
              <a:off x="3881615" y="4468326"/>
              <a:ext cx="101518" cy="83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596" name="Text Box 11620"/>
            <p:cNvSpPr txBox="1">
              <a:spLocks noChangeArrowheads="1"/>
            </p:cNvSpPr>
            <p:nvPr/>
          </p:nvSpPr>
          <p:spPr bwMode="auto">
            <a:xfrm rot="2901055">
              <a:off x="3918456" y="4502049"/>
              <a:ext cx="101518" cy="82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597" name="Text Box 11621"/>
            <p:cNvSpPr txBox="1">
              <a:spLocks noChangeArrowheads="1"/>
            </p:cNvSpPr>
            <p:nvPr/>
          </p:nvSpPr>
          <p:spPr bwMode="auto">
            <a:xfrm rot="2901055">
              <a:off x="3859783" y="4494732"/>
              <a:ext cx="101518" cy="82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598" name="Oval 11622"/>
            <p:cNvSpPr>
              <a:spLocks noChangeArrowheads="1"/>
            </p:cNvSpPr>
            <p:nvPr/>
          </p:nvSpPr>
          <p:spPr bwMode="auto">
            <a:xfrm>
              <a:off x="3524055" y="4390133"/>
              <a:ext cx="322016" cy="322845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>
              <a:normAutofit fontScale="62500" lnSpcReduction="20000"/>
            </a:bodyPr>
            <a:lstStyle/>
            <a:p>
              <a:endParaRPr lang="en-US" i="0"/>
            </a:p>
          </p:txBody>
        </p:sp>
        <p:sp>
          <p:nvSpPr>
            <p:cNvPr id="1599" name="Text Box 11623"/>
            <p:cNvSpPr txBox="1">
              <a:spLocks noChangeArrowheads="1"/>
            </p:cNvSpPr>
            <p:nvPr/>
          </p:nvSpPr>
          <p:spPr bwMode="auto">
            <a:xfrm>
              <a:off x="3525419" y="4549269"/>
              <a:ext cx="92784" cy="89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00" name="Text Box 11624"/>
            <p:cNvSpPr txBox="1">
              <a:spLocks noChangeArrowheads="1"/>
            </p:cNvSpPr>
            <p:nvPr/>
          </p:nvSpPr>
          <p:spPr bwMode="auto">
            <a:xfrm>
              <a:off x="3511092" y="4599571"/>
              <a:ext cx="93466" cy="90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01" name="Text Box 11625"/>
            <p:cNvSpPr txBox="1">
              <a:spLocks noChangeArrowheads="1"/>
            </p:cNvSpPr>
            <p:nvPr/>
          </p:nvSpPr>
          <p:spPr bwMode="auto">
            <a:xfrm>
              <a:off x="3521326" y="4636154"/>
              <a:ext cx="93466" cy="89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02" name="Text Box 11626"/>
            <p:cNvSpPr txBox="1">
              <a:spLocks noChangeArrowheads="1"/>
            </p:cNvSpPr>
            <p:nvPr/>
          </p:nvSpPr>
          <p:spPr bwMode="auto">
            <a:xfrm>
              <a:off x="3659138" y="4494394"/>
              <a:ext cx="92784" cy="89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03" name="Text Box 11627"/>
            <p:cNvSpPr txBox="1">
              <a:spLocks noChangeArrowheads="1"/>
            </p:cNvSpPr>
            <p:nvPr/>
          </p:nvSpPr>
          <p:spPr bwMode="auto">
            <a:xfrm>
              <a:off x="3631166" y="4520003"/>
              <a:ext cx="93466" cy="90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04" name="Text Box 11628"/>
            <p:cNvSpPr txBox="1">
              <a:spLocks noChangeArrowheads="1"/>
            </p:cNvSpPr>
            <p:nvPr/>
          </p:nvSpPr>
          <p:spPr bwMode="auto">
            <a:xfrm>
              <a:off x="3605923" y="4481590"/>
              <a:ext cx="93466" cy="90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05" name="Text Box 11629"/>
            <p:cNvSpPr txBox="1">
              <a:spLocks noChangeArrowheads="1"/>
            </p:cNvSpPr>
            <p:nvPr/>
          </p:nvSpPr>
          <p:spPr bwMode="auto">
            <a:xfrm>
              <a:off x="3651633" y="4542867"/>
              <a:ext cx="92784" cy="90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06" name="Text Box 11630"/>
            <p:cNvSpPr txBox="1">
              <a:spLocks noChangeArrowheads="1"/>
            </p:cNvSpPr>
            <p:nvPr/>
          </p:nvSpPr>
          <p:spPr bwMode="auto">
            <a:xfrm>
              <a:off x="3693250" y="4515430"/>
              <a:ext cx="93466" cy="90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07" name="Text Box 11631"/>
            <p:cNvSpPr txBox="1">
              <a:spLocks noChangeArrowheads="1"/>
            </p:cNvSpPr>
            <p:nvPr/>
          </p:nvSpPr>
          <p:spPr bwMode="auto">
            <a:xfrm>
              <a:off x="3646175" y="4472445"/>
              <a:ext cx="92784" cy="89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08" name="Text Box 11632"/>
            <p:cNvSpPr txBox="1">
              <a:spLocks noChangeArrowheads="1"/>
            </p:cNvSpPr>
            <p:nvPr/>
          </p:nvSpPr>
          <p:spPr bwMode="auto">
            <a:xfrm>
              <a:off x="3614792" y="4562988"/>
              <a:ext cx="92784" cy="90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09" name="Text Box 11633"/>
            <p:cNvSpPr txBox="1">
              <a:spLocks noChangeArrowheads="1"/>
            </p:cNvSpPr>
            <p:nvPr/>
          </p:nvSpPr>
          <p:spPr bwMode="auto">
            <a:xfrm>
              <a:off x="3688474" y="4461470"/>
              <a:ext cx="92784" cy="90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10" name="Text Box 11634"/>
            <p:cNvSpPr txBox="1">
              <a:spLocks noChangeArrowheads="1"/>
            </p:cNvSpPr>
            <p:nvPr/>
          </p:nvSpPr>
          <p:spPr bwMode="auto">
            <a:xfrm>
              <a:off x="3679605" y="4560244"/>
              <a:ext cx="93466" cy="90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11" name="Text Box 11635"/>
            <p:cNvSpPr txBox="1">
              <a:spLocks noChangeArrowheads="1"/>
            </p:cNvSpPr>
            <p:nvPr/>
          </p:nvSpPr>
          <p:spPr bwMode="auto">
            <a:xfrm>
              <a:off x="3622979" y="4431289"/>
              <a:ext cx="92784" cy="90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12" name="Text Box 11636"/>
            <p:cNvSpPr txBox="1">
              <a:spLocks noChangeArrowheads="1"/>
            </p:cNvSpPr>
            <p:nvPr/>
          </p:nvSpPr>
          <p:spPr bwMode="auto">
            <a:xfrm>
              <a:off x="3593643" y="4533721"/>
              <a:ext cx="93466" cy="90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13" name="Text Box 11637"/>
            <p:cNvSpPr txBox="1">
              <a:spLocks noChangeArrowheads="1"/>
            </p:cNvSpPr>
            <p:nvPr/>
          </p:nvSpPr>
          <p:spPr bwMode="auto">
            <a:xfrm>
              <a:off x="3590232" y="4459641"/>
              <a:ext cx="93466" cy="89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14" name="Text Box 11638"/>
            <p:cNvSpPr txBox="1">
              <a:spLocks noChangeArrowheads="1"/>
            </p:cNvSpPr>
            <p:nvPr/>
          </p:nvSpPr>
          <p:spPr bwMode="auto">
            <a:xfrm>
              <a:off x="3562260" y="4485249"/>
              <a:ext cx="92784" cy="89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15" name="Text Box 11639"/>
            <p:cNvSpPr txBox="1">
              <a:spLocks noChangeArrowheads="1"/>
            </p:cNvSpPr>
            <p:nvPr/>
          </p:nvSpPr>
          <p:spPr bwMode="auto">
            <a:xfrm>
              <a:off x="3536335" y="4445922"/>
              <a:ext cx="92784" cy="90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16" name="Text Box 11640"/>
            <p:cNvSpPr txBox="1">
              <a:spLocks noChangeArrowheads="1"/>
            </p:cNvSpPr>
            <p:nvPr/>
          </p:nvSpPr>
          <p:spPr bwMode="auto">
            <a:xfrm>
              <a:off x="3582045" y="4508113"/>
              <a:ext cx="93466" cy="90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17" name="Text Box 11641"/>
            <p:cNvSpPr txBox="1">
              <a:spLocks noChangeArrowheads="1"/>
            </p:cNvSpPr>
            <p:nvPr/>
          </p:nvSpPr>
          <p:spPr bwMode="auto">
            <a:xfrm>
              <a:off x="3627073" y="4481590"/>
              <a:ext cx="92784" cy="90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18" name="Text Box 11642"/>
            <p:cNvSpPr txBox="1">
              <a:spLocks noChangeArrowheads="1"/>
            </p:cNvSpPr>
            <p:nvPr/>
          </p:nvSpPr>
          <p:spPr bwMode="auto">
            <a:xfrm>
              <a:off x="3576587" y="4436776"/>
              <a:ext cx="93466" cy="90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19" name="Text Box 11643"/>
            <p:cNvSpPr txBox="1">
              <a:spLocks noChangeArrowheads="1"/>
            </p:cNvSpPr>
            <p:nvPr/>
          </p:nvSpPr>
          <p:spPr bwMode="auto">
            <a:xfrm>
              <a:off x="3547251" y="4530978"/>
              <a:ext cx="93466" cy="90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20" name="Text Box 11644"/>
            <p:cNvSpPr txBox="1">
              <a:spLocks noChangeArrowheads="1"/>
            </p:cNvSpPr>
            <p:nvPr/>
          </p:nvSpPr>
          <p:spPr bwMode="auto">
            <a:xfrm>
              <a:off x="3617521" y="4426716"/>
              <a:ext cx="93466" cy="90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21" name="Text Box 11645"/>
            <p:cNvSpPr txBox="1">
              <a:spLocks noChangeArrowheads="1"/>
            </p:cNvSpPr>
            <p:nvPr/>
          </p:nvSpPr>
          <p:spPr bwMode="auto">
            <a:xfrm>
              <a:off x="3610699" y="4526405"/>
              <a:ext cx="93466" cy="90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22" name="Text Box 11646"/>
            <p:cNvSpPr txBox="1">
              <a:spLocks noChangeArrowheads="1"/>
            </p:cNvSpPr>
            <p:nvPr/>
          </p:nvSpPr>
          <p:spPr bwMode="auto">
            <a:xfrm>
              <a:off x="3556120" y="4395620"/>
              <a:ext cx="92784" cy="89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23" name="Text Box 11647"/>
            <p:cNvSpPr txBox="1">
              <a:spLocks noChangeArrowheads="1"/>
            </p:cNvSpPr>
            <p:nvPr/>
          </p:nvSpPr>
          <p:spPr bwMode="auto">
            <a:xfrm>
              <a:off x="3659138" y="4472445"/>
              <a:ext cx="92784" cy="89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24" name="Text Box 11648"/>
            <p:cNvSpPr txBox="1">
              <a:spLocks noChangeArrowheads="1"/>
            </p:cNvSpPr>
            <p:nvPr/>
          </p:nvSpPr>
          <p:spPr bwMode="auto">
            <a:xfrm>
              <a:off x="3711670" y="4553842"/>
              <a:ext cx="92784" cy="90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25" name="Text Box 11649"/>
            <p:cNvSpPr txBox="1">
              <a:spLocks noChangeArrowheads="1"/>
            </p:cNvSpPr>
            <p:nvPr/>
          </p:nvSpPr>
          <p:spPr bwMode="auto">
            <a:xfrm>
              <a:off x="3686427" y="4515430"/>
              <a:ext cx="93466" cy="90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26" name="Text Box 11650"/>
            <p:cNvSpPr txBox="1">
              <a:spLocks noChangeArrowheads="1"/>
            </p:cNvSpPr>
            <p:nvPr/>
          </p:nvSpPr>
          <p:spPr bwMode="auto">
            <a:xfrm>
              <a:off x="3730773" y="4575792"/>
              <a:ext cx="92784" cy="90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27" name="Text Box 11651"/>
            <p:cNvSpPr txBox="1">
              <a:spLocks noChangeArrowheads="1"/>
            </p:cNvSpPr>
            <p:nvPr/>
          </p:nvSpPr>
          <p:spPr bwMode="auto">
            <a:xfrm>
              <a:off x="3775118" y="4549269"/>
              <a:ext cx="93466" cy="89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28" name="Text Box 11652"/>
            <p:cNvSpPr txBox="1">
              <a:spLocks noChangeArrowheads="1"/>
            </p:cNvSpPr>
            <p:nvPr/>
          </p:nvSpPr>
          <p:spPr bwMode="auto">
            <a:xfrm>
              <a:off x="3695296" y="4595912"/>
              <a:ext cx="93466" cy="90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29" name="Text Box 11653"/>
            <p:cNvSpPr txBox="1">
              <a:spLocks noChangeArrowheads="1"/>
            </p:cNvSpPr>
            <p:nvPr/>
          </p:nvSpPr>
          <p:spPr bwMode="auto">
            <a:xfrm>
              <a:off x="3760109" y="4593169"/>
              <a:ext cx="92784" cy="90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30" name="Text Box 11654"/>
            <p:cNvSpPr txBox="1">
              <a:spLocks noChangeArrowheads="1"/>
            </p:cNvSpPr>
            <p:nvPr/>
          </p:nvSpPr>
          <p:spPr bwMode="auto">
            <a:xfrm>
              <a:off x="3673465" y="4566646"/>
              <a:ext cx="93466" cy="89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31" name="Text Box 11655"/>
            <p:cNvSpPr txBox="1">
              <a:spLocks noChangeArrowheads="1"/>
            </p:cNvSpPr>
            <p:nvPr/>
          </p:nvSpPr>
          <p:spPr bwMode="auto">
            <a:xfrm>
              <a:off x="3807183" y="4540123"/>
              <a:ext cx="93466" cy="90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32" name="Text Box 11656"/>
            <p:cNvSpPr txBox="1">
              <a:spLocks noChangeArrowheads="1"/>
            </p:cNvSpPr>
            <p:nvPr/>
          </p:nvSpPr>
          <p:spPr bwMode="auto">
            <a:xfrm>
              <a:off x="3673465" y="4427630"/>
              <a:ext cx="93466" cy="89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33" name="Text Box 11657"/>
            <p:cNvSpPr txBox="1">
              <a:spLocks noChangeArrowheads="1"/>
            </p:cNvSpPr>
            <p:nvPr/>
          </p:nvSpPr>
          <p:spPr bwMode="auto">
            <a:xfrm>
              <a:off x="3648904" y="4391962"/>
              <a:ext cx="93466" cy="90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34" name="Text Box 11658"/>
            <p:cNvSpPr txBox="1">
              <a:spLocks noChangeArrowheads="1"/>
            </p:cNvSpPr>
            <p:nvPr/>
          </p:nvSpPr>
          <p:spPr bwMode="auto">
            <a:xfrm>
              <a:off x="3693250" y="4452324"/>
              <a:ext cx="93466" cy="89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35" name="Text Box 11659"/>
            <p:cNvSpPr txBox="1">
              <a:spLocks noChangeArrowheads="1"/>
            </p:cNvSpPr>
            <p:nvPr/>
          </p:nvSpPr>
          <p:spPr bwMode="auto">
            <a:xfrm>
              <a:off x="3688474" y="4380987"/>
              <a:ext cx="92784" cy="89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36" name="Text Box 11660"/>
            <p:cNvSpPr txBox="1">
              <a:spLocks noChangeArrowheads="1"/>
            </p:cNvSpPr>
            <p:nvPr/>
          </p:nvSpPr>
          <p:spPr bwMode="auto">
            <a:xfrm>
              <a:off x="3659138" y="4474274"/>
              <a:ext cx="92784" cy="90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37" name="Text Box 11661"/>
            <p:cNvSpPr txBox="1">
              <a:spLocks noChangeArrowheads="1"/>
            </p:cNvSpPr>
            <p:nvPr/>
          </p:nvSpPr>
          <p:spPr bwMode="auto">
            <a:xfrm>
              <a:off x="3728726" y="4371841"/>
              <a:ext cx="93466" cy="90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38" name="Text Box 11662"/>
            <p:cNvSpPr txBox="1">
              <a:spLocks noChangeArrowheads="1"/>
            </p:cNvSpPr>
            <p:nvPr/>
          </p:nvSpPr>
          <p:spPr bwMode="auto">
            <a:xfrm>
              <a:off x="3666642" y="4340746"/>
              <a:ext cx="93466" cy="89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39" name="Text Box 11663"/>
            <p:cNvSpPr txBox="1">
              <a:spLocks noChangeArrowheads="1"/>
            </p:cNvSpPr>
            <p:nvPr/>
          </p:nvSpPr>
          <p:spPr bwMode="auto">
            <a:xfrm>
              <a:off x="3635942" y="4444093"/>
              <a:ext cx="93466" cy="90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40" name="Text Box 11664"/>
            <p:cNvSpPr txBox="1">
              <a:spLocks noChangeArrowheads="1"/>
            </p:cNvSpPr>
            <p:nvPr/>
          </p:nvSpPr>
          <p:spPr bwMode="auto">
            <a:xfrm>
              <a:off x="3576587" y="4562073"/>
              <a:ext cx="93466" cy="89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41" name="Text Box 11665"/>
            <p:cNvSpPr txBox="1">
              <a:spLocks noChangeArrowheads="1"/>
            </p:cNvSpPr>
            <p:nvPr/>
          </p:nvSpPr>
          <p:spPr bwMode="auto">
            <a:xfrm>
              <a:off x="3548615" y="4586767"/>
              <a:ext cx="92784" cy="89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42" name="Text Box 11666"/>
            <p:cNvSpPr txBox="1">
              <a:spLocks noChangeArrowheads="1"/>
            </p:cNvSpPr>
            <p:nvPr/>
          </p:nvSpPr>
          <p:spPr bwMode="auto">
            <a:xfrm>
              <a:off x="3569765" y="4610546"/>
              <a:ext cx="93466" cy="90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43" name="Text Box 11667"/>
            <p:cNvSpPr txBox="1">
              <a:spLocks noChangeArrowheads="1"/>
            </p:cNvSpPr>
            <p:nvPr/>
          </p:nvSpPr>
          <p:spPr bwMode="auto">
            <a:xfrm>
              <a:off x="3611381" y="4582194"/>
              <a:ext cx="93466" cy="90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44" name="Text Box 11668"/>
            <p:cNvSpPr txBox="1">
              <a:spLocks noChangeArrowheads="1"/>
            </p:cNvSpPr>
            <p:nvPr/>
          </p:nvSpPr>
          <p:spPr bwMode="auto">
            <a:xfrm>
              <a:off x="3563625" y="4540123"/>
              <a:ext cx="93466" cy="90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45" name="Text Box 11669"/>
            <p:cNvSpPr txBox="1">
              <a:spLocks noChangeArrowheads="1"/>
            </p:cNvSpPr>
            <p:nvPr/>
          </p:nvSpPr>
          <p:spPr bwMode="auto">
            <a:xfrm>
              <a:off x="3532242" y="4631581"/>
              <a:ext cx="92784" cy="90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46" name="Text Box 11670"/>
            <p:cNvSpPr txBox="1">
              <a:spLocks noChangeArrowheads="1"/>
            </p:cNvSpPr>
            <p:nvPr/>
          </p:nvSpPr>
          <p:spPr bwMode="auto">
            <a:xfrm>
              <a:off x="3604559" y="4529148"/>
              <a:ext cx="92784" cy="89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47" name="Text Box 11671"/>
            <p:cNvSpPr txBox="1">
              <a:spLocks noChangeArrowheads="1"/>
            </p:cNvSpPr>
            <p:nvPr/>
          </p:nvSpPr>
          <p:spPr bwMode="auto">
            <a:xfrm>
              <a:off x="3597054" y="4626093"/>
              <a:ext cx="92784" cy="89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48" name="Text Box 11672"/>
            <p:cNvSpPr txBox="1">
              <a:spLocks noChangeArrowheads="1"/>
            </p:cNvSpPr>
            <p:nvPr/>
          </p:nvSpPr>
          <p:spPr bwMode="auto">
            <a:xfrm>
              <a:off x="3541793" y="4497138"/>
              <a:ext cx="93466" cy="89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49" name="Text Box 11673"/>
            <p:cNvSpPr txBox="1">
              <a:spLocks noChangeArrowheads="1"/>
            </p:cNvSpPr>
            <p:nvPr/>
          </p:nvSpPr>
          <p:spPr bwMode="auto">
            <a:xfrm>
              <a:off x="3646175" y="4573048"/>
              <a:ext cx="92784" cy="90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50" name="Text Box 11674"/>
            <p:cNvSpPr txBox="1">
              <a:spLocks noChangeArrowheads="1"/>
            </p:cNvSpPr>
            <p:nvPr/>
          </p:nvSpPr>
          <p:spPr bwMode="auto">
            <a:xfrm>
              <a:off x="3713717" y="4595912"/>
              <a:ext cx="93466" cy="90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51" name="Text Box 11675"/>
            <p:cNvSpPr txBox="1">
              <a:spLocks noChangeArrowheads="1"/>
            </p:cNvSpPr>
            <p:nvPr/>
          </p:nvSpPr>
          <p:spPr bwMode="auto">
            <a:xfrm>
              <a:off x="3686427" y="4620606"/>
              <a:ext cx="93466" cy="90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52" name="Text Box 11676"/>
            <p:cNvSpPr txBox="1">
              <a:spLocks noChangeArrowheads="1"/>
            </p:cNvSpPr>
            <p:nvPr/>
          </p:nvSpPr>
          <p:spPr bwMode="auto">
            <a:xfrm>
              <a:off x="3660502" y="4586767"/>
              <a:ext cx="93466" cy="89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53" name="Text Box 11677"/>
            <p:cNvSpPr txBox="1">
              <a:spLocks noChangeArrowheads="1"/>
            </p:cNvSpPr>
            <p:nvPr/>
          </p:nvSpPr>
          <p:spPr bwMode="auto">
            <a:xfrm>
              <a:off x="3707577" y="4645300"/>
              <a:ext cx="93466" cy="90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54" name="Text Box 11678"/>
            <p:cNvSpPr txBox="1">
              <a:spLocks noChangeArrowheads="1"/>
            </p:cNvSpPr>
            <p:nvPr/>
          </p:nvSpPr>
          <p:spPr bwMode="auto">
            <a:xfrm>
              <a:off x="3749875" y="4616948"/>
              <a:ext cx="93466" cy="90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55" name="Text Box 11679"/>
            <p:cNvSpPr txBox="1">
              <a:spLocks noChangeArrowheads="1"/>
            </p:cNvSpPr>
            <p:nvPr/>
          </p:nvSpPr>
          <p:spPr bwMode="auto">
            <a:xfrm>
              <a:off x="3701437" y="4573048"/>
              <a:ext cx="92784" cy="90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56" name="Text Box 11680"/>
            <p:cNvSpPr txBox="1">
              <a:spLocks noChangeArrowheads="1"/>
            </p:cNvSpPr>
            <p:nvPr/>
          </p:nvSpPr>
          <p:spPr bwMode="auto">
            <a:xfrm>
              <a:off x="3670736" y="4665420"/>
              <a:ext cx="92784" cy="9054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57" name="Text Box 11681"/>
            <p:cNvSpPr txBox="1">
              <a:spLocks noChangeArrowheads="1"/>
            </p:cNvSpPr>
            <p:nvPr/>
          </p:nvSpPr>
          <p:spPr bwMode="auto">
            <a:xfrm>
              <a:off x="3742371" y="4562073"/>
              <a:ext cx="92784" cy="89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58" name="Text Box 11682"/>
            <p:cNvSpPr txBox="1">
              <a:spLocks noChangeArrowheads="1"/>
            </p:cNvSpPr>
            <p:nvPr/>
          </p:nvSpPr>
          <p:spPr bwMode="auto">
            <a:xfrm>
              <a:off x="3733502" y="4660847"/>
              <a:ext cx="93466" cy="89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59" name="Text Box 11683"/>
            <p:cNvSpPr txBox="1">
              <a:spLocks noChangeArrowheads="1"/>
            </p:cNvSpPr>
            <p:nvPr/>
          </p:nvSpPr>
          <p:spPr bwMode="auto">
            <a:xfrm>
              <a:off x="3678240" y="4531892"/>
              <a:ext cx="93466" cy="89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60" name="Text Box 11684"/>
            <p:cNvSpPr txBox="1">
              <a:spLocks noChangeArrowheads="1"/>
            </p:cNvSpPr>
            <p:nvPr/>
          </p:nvSpPr>
          <p:spPr bwMode="auto">
            <a:xfrm>
              <a:off x="3648222" y="4636154"/>
              <a:ext cx="93466" cy="89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61" name="Text Box 11685"/>
            <p:cNvSpPr txBox="1">
              <a:spLocks noChangeArrowheads="1"/>
            </p:cNvSpPr>
            <p:nvPr/>
          </p:nvSpPr>
          <p:spPr bwMode="auto">
            <a:xfrm>
              <a:off x="3783987" y="4608716"/>
              <a:ext cx="93466" cy="89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62" name="Text Box 11686"/>
            <p:cNvSpPr txBox="1">
              <a:spLocks noChangeArrowheads="1"/>
            </p:cNvSpPr>
            <p:nvPr/>
          </p:nvSpPr>
          <p:spPr bwMode="auto">
            <a:xfrm>
              <a:off x="3587503" y="4595912"/>
              <a:ext cx="93466" cy="90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63" name="Text Box 11687"/>
            <p:cNvSpPr txBox="1">
              <a:spLocks noChangeArrowheads="1"/>
            </p:cNvSpPr>
            <p:nvPr/>
          </p:nvSpPr>
          <p:spPr bwMode="auto">
            <a:xfrm>
              <a:off x="3558849" y="4620606"/>
              <a:ext cx="93466" cy="90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64" name="Text Box 11688"/>
            <p:cNvSpPr txBox="1">
              <a:spLocks noChangeArrowheads="1"/>
            </p:cNvSpPr>
            <p:nvPr/>
          </p:nvSpPr>
          <p:spPr bwMode="auto">
            <a:xfrm>
              <a:off x="3532242" y="4586767"/>
              <a:ext cx="92784" cy="89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65" name="Text Box 11689"/>
            <p:cNvSpPr txBox="1">
              <a:spLocks noChangeArrowheads="1"/>
            </p:cNvSpPr>
            <p:nvPr/>
          </p:nvSpPr>
          <p:spPr bwMode="auto">
            <a:xfrm>
              <a:off x="3576587" y="4646214"/>
              <a:ext cx="93466" cy="89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66" name="Text Box 11690"/>
            <p:cNvSpPr txBox="1">
              <a:spLocks noChangeArrowheads="1"/>
            </p:cNvSpPr>
            <p:nvPr/>
          </p:nvSpPr>
          <p:spPr bwMode="auto">
            <a:xfrm>
              <a:off x="3622297" y="4616948"/>
              <a:ext cx="92784" cy="90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67" name="Text Box 11691"/>
            <p:cNvSpPr txBox="1">
              <a:spLocks noChangeArrowheads="1"/>
            </p:cNvSpPr>
            <p:nvPr/>
          </p:nvSpPr>
          <p:spPr bwMode="auto">
            <a:xfrm>
              <a:off x="3573176" y="4573048"/>
              <a:ext cx="92784" cy="90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68" name="Text Box 11692"/>
            <p:cNvSpPr txBox="1">
              <a:spLocks noChangeArrowheads="1"/>
            </p:cNvSpPr>
            <p:nvPr/>
          </p:nvSpPr>
          <p:spPr bwMode="auto">
            <a:xfrm>
              <a:off x="3542475" y="4665420"/>
              <a:ext cx="92784" cy="90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69" name="Text Box 11693"/>
            <p:cNvSpPr txBox="1">
              <a:spLocks noChangeArrowheads="1"/>
            </p:cNvSpPr>
            <p:nvPr/>
          </p:nvSpPr>
          <p:spPr bwMode="auto">
            <a:xfrm>
              <a:off x="3614792" y="4562073"/>
              <a:ext cx="92784" cy="89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70" name="Text Box 11694"/>
            <p:cNvSpPr txBox="1">
              <a:spLocks noChangeArrowheads="1"/>
            </p:cNvSpPr>
            <p:nvPr/>
          </p:nvSpPr>
          <p:spPr bwMode="auto">
            <a:xfrm>
              <a:off x="3607288" y="4660847"/>
              <a:ext cx="93466" cy="89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71" name="Text Box 11695"/>
            <p:cNvSpPr txBox="1">
              <a:spLocks noChangeArrowheads="1"/>
            </p:cNvSpPr>
            <p:nvPr/>
          </p:nvSpPr>
          <p:spPr bwMode="auto">
            <a:xfrm>
              <a:off x="3551344" y="4531892"/>
              <a:ext cx="93466" cy="89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72" name="Text Box 11696"/>
            <p:cNvSpPr txBox="1">
              <a:spLocks noChangeArrowheads="1"/>
            </p:cNvSpPr>
            <p:nvPr/>
          </p:nvSpPr>
          <p:spPr bwMode="auto">
            <a:xfrm>
              <a:off x="3655044" y="4608716"/>
              <a:ext cx="93466" cy="89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73" name="Text Box 11697"/>
            <p:cNvSpPr txBox="1">
              <a:spLocks noChangeArrowheads="1"/>
            </p:cNvSpPr>
            <p:nvPr/>
          </p:nvSpPr>
          <p:spPr bwMode="auto">
            <a:xfrm>
              <a:off x="3614792" y="4395620"/>
              <a:ext cx="92784" cy="89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74" name="Text Box 11698"/>
            <p:cNvSpPr txBox="1">
              <a:spLocks noChangeArrowheads="1"/>
            </p:cNvSpPr>
            <p:nvPr/>
          </p:nvSpPr>
          <p:spPr bwMode="auto">
            <a:xfrm>
              <a:off x="3588867" y="4421228"/>
              <a:ext cx="93466" cy="90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75" name="Text Box 11699"/>
            <p:cNvSpPr txBox="1">
              <a:spLocks noChangeArrowheads="1"/>
            </p:cNvSpPr>
            <p:nvPr/>
          </p:nvSpPr>
          <p:spPr bwMode="auto">
            <a:xfrm>
              <a:off x="3563625" y="4380987"/>
              <a:ext cx="93466" cy="89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76" name="Text Box 11700"/>
            <p:cNvSpPr txBox="1">
              <a:spLocks noChangeArrowheads="1"/>
            </p:cNvSpPr>
            <p:nvPr/>
          </p:nvSpPr>
          <p:spPr bwMode="auto">
            <a:xfrm>
              <a:off x="3610699" y="4444093"/>
              <a:ext cx="93466" cy="90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77" name="Text Box 11701"/>
            <p:cNvSpPr txBox="1">
              <a:spLocks noChangeArrowheads="1"/>
            </p:cNvSpPr>
            <p:nvPr/>
          </p:nvSpPr>
          <p:spPr bwMode="auto">
            <a:xfrm>
              <a:off x="3651633" y="4414826"/>
              <a:ext cx="92784" cy="90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78" name="Text Box 11702"/>
            <p:cNvSpPr txBox="1">
              <a:spLocks noChangeArrowheads="1"/>
            </p:cNvSpPr>
            <p:nvPr/>
          </p:nvSpPr>
          <p:spPr bwMode="auto">
            <a:xfrm>
              <a:off x="3604559" y="4371841"/>
              <a:ext cx="92784" cy="90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79" name="Text Box 11703"/>
            <p:cNvSpPr txBox="1">
              <a:spLocks noChangeArrowheads="1"/>
            </p:cNvSpPr>
            <p:nvPr/>
          </p:nvSpPr>
          <p:spPr bwMode="auto">
            <a:xfrm>
              <a:off x="3573176" y="4463299"/>
              <a:ext cx="92784" cy="90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80" name="Text Box 11704"/>
            <p:cNvSpPr txBox="1">
              <a:spLocks noChangeArrowheads="1"/>
            </p:cNvSpPr>
            <p:nvPr/>
          </p:nvSpPr>
          <p:spPr bwMode="auto">
            <a:xfrm>
              <a:off x="3646175" y="4359952"/>
              <a:ext cx="92784" cy="90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81" name="Text Box 11705"/>
            <p:cNvSpPr txBox="1">
              <a:spLocks noChangeArrowheads="1"/>
            </p:cNvSpPr>
            <p:nvPr/>
          </p:nvSpPr>
          <p:spPr bwMode="auto">
            <a:xfrm>
              <a:off x="3637306" y="4459641"/>
              <a:ext cx="93466" cy="89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82" name="Text Box 11706"/>
            <p:cNvSpPr txBox="1">
              <a:spLocks noChangeArrowheads="1"/>
            </p:cNvSpPr>
            <p:nvPr/>
          </p:nvSpPr>
          <p:spPr bwMode="auto">
            <a:xfrm>
              <a:off x="3582045" y="4331600"/>
              <a:ext cx="93466" cy="90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83" name="Text Box 11707"/>
            <p:cNvSpPr txBox="1">
              <a:spLocks noChangeArrowheads="1"/>
            </p:cNvSpPr>
            <p:nvPr/>
          </p:nvSpPr>
          <p:spPr bwMode="auto">
            <a:xfrm>
              <a:off x="3552027" y="4433118"/>
              <a:ext cx="93466" cy="89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84" name="Text Box 11708"/>
            <p:cNvSpPr txBox="1">
              <a:spLocks noChangeArrowheads="1"/>
            </p:cNvSpPr>
            <p:nvPr/>
          </p:nvSpPr>
          <p:spPr bwMode="auto">
            <a:xfrm>
              <a:off x="3686427" y="4404766"/>
              <a:ext cx="93466" cy="90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85" name="Text Box 11709"/>
            <p:cNvSpPr txBox="1">
              <a:spLocks noChangeArrowheads="1"/>
            </p:cNvSpPr>
            <p:nvPr/>
          </p:nvSpPr>
          <p:spPr bwMode="auto">
            <a:xfrm>
              <a:off x="3678923" y="4402022"/>
              <a:ext cx="103700" cy="90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86" name="Text Box 11710"/>
            <p:cNvSpPr txBox="1">
              <a:spLocks noChangeArrowheads="1"/>
            </p:cNvSpPr>
            <p:nvPr/>
          </p:nvSpPr>
          <p:spPr bwMode="auto">
            <a:xfrm>
              <a:off x="3693250" y="4483420"/>
              <a:ext cx="93466" cy="90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87" name="Text Box 11711"/>
            <p:cNvSpPr txBox="1">
              <a:spLocks noChangeArrowheads="1"/>
            </p:cNvSpPr>
            <p:nvPr/>
          </p:nvSpPr>
          <p:spPr bwMode="auto">
            <a:xfrm>
              <a:off x="3762156" y="4380987"/>
              <a:ext cx="93466" cy="89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88" name="Text Box 11712"/>
            <p:cNvSpPr txBox="1">
              <a:spLocks noChangeArrowheads="1"/>
            </p:cNvSpPr>
            <p:nvPr/>
          </p:nvSpPr>
          <p:spPr bwMode="auto">
            <a:xfrm>
              <a:off x="3699390" y="4351721"/>
              <a:ext cx="92784" cy="90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89" name="Text Box 11713"/>
            <p:cNvSpPr txBox="1">
              <a:spLocks noChangeArrowheads="1"/>
            </p:cNvSpPr>
            <p:nvPr/>
          </p:nvSpPr>
          <p:spPr bwMode="auto">
            <a:xfrm>
              <a:off x="3670054" y="4452324"/>
              <a:ext cx="92784" cy="89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90" name="Oval 11714"/>
            <p:cNvSpPr>
              <a:spLocks noChangeArrowheads="1"/>
            </p:cNvSpPr>
            <p:nvPr/>
          </p:nvSpPr>
          <p:spPr bwMode="auto">
            <a:xfrm rot="2901055">
              <a:off x="3744281" y="4540774"/>
              <a:ext cx="430765" cy="240147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normAutofit fontScale="32500" lnSpcReduction="20000"/>
            </a:bodyPr>
            <a:lstStyle/>
            <a:p>
              <a:endParaRPr lang="en-US" i="0"/>
            </a:p>
          </p:txBody>
        </p:sp>
        <p:sp>
          <p:nvSpPr>
            <p:cNvPr id="1691" name="Text Box 11715"/>
            <p:cNvSpPr txBox="1">
              <a:spLocks noChangeArrowheads="1"/>
            </p:cNvSpPr>
            <p:nvPr/>
          </p:nvSpPr>
          <p:spPr bwMode="auto">
            <a:xfrm rot="2901055">
              <a:off x="3730158" y="4546979"/>
              <a:ext cx="101518" cy="83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92" name="Text Box 11716"/>
            <p:cNvSpPr txBox="1">
              <a:spLocks noChangeArrowheads="1"/>
            </p:cNvSpPr>
            <p:nvPr/>
          </p:nvSpPr>
          <p:spPr bwMode="auto">
            <a:xfrm rot="2901055">
              <a:off x="3694000" y="4561613"/>
              <a:ext cx="101518" cy="83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93" name="Text Box 11717"/>
            <p:cNvSpPr txBox="1">
              <a:spLocks noChangeArrowheads="1"/>
            </p:cNvSpPr>
            <p:nvPr/>
          </p:nvSpPr>
          <p:spPr bwMode="auto">
            <a:xfrm rot="2901055">
              <a:off x="3681037" y="4589964"/>
              <a:ext cx="101518" cy="83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94" name="Text Box 11718"/>
            <p:cNvSpPr txBox="1">
              <a:spLocks noChangeArrowheads="1"/>
            </p:cNvSpPr>
            <p:nvPr/>
          </p:nvSpPr>
          <p:spPr bwMode="auto">
            <a:xfrm rot="2901055">
              <a:off x="3849550" y="4633864"/>
              <a:ext cx="101518" cy="83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95" name="Text Box 11719"/>
            <p:cNvSpPr txBox="1">
              <a:spLocks noChangeArrowheads="1"/>
            </p:cNvSpPr>
            <p:nvPr/>
          </p:nvSpPr>
          <p:spPr bwMode="auto">
            <a:xfrm rot="2901055">
              <a:off x="3814756" y="4629291"/>
              <a:ext cx="101518" cy="83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96" name="Text Box 11720"/>
            <p:cNvSpPr txBox="1">
              <a:spLocks noChangeArrowheads="1"/>
            </p:cNvSpPr>
            <p:nvPr/>
          </p:nvSpPr>
          <p:spPr bwMode="auto">
            <a:xfrm rot="2901055">
              <a:off x="3824989" y="4577959"/>
              <a:ext cx="101518" cy="82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97" name="Text Box 11721"/>
            <p:cNvSpPr txBox="1">
              <a:spLocks noChangeArrowheads="1"/>
            </p:cNvSpPr>
            <p:nvPr/>
          </p:nvSpPr>
          <p:spPr bwMode="auto">
            <a:xfrm rot="2901055">
              <a:off x="3817484" y="4661185"/>
              <a:ext cx="101518" cy="82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98" name="Text Box 11722"/>
            <p:cNvSpPr txBox="1">
              <a:spLocks noChangeArrowheads="1"/>
            </p:cNvSpPr>
            <p:nvPr/>
          </p:nvSpPr>
          <p:spPr bwMode="auto">
            <a:xfrm rot="2901055">
              <a:off x="3861148" y="4685879"/>
              <a:ext cx="101518" cy="82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99" name="Text Box 11723"/>
            <p:cNvSpPr txBox="1">
              <a:spLocks noChangeArrowheads="1"/>
            </p:cNvSpPr>
            <p:nvPr/>
          </p:nvSpPr>
          <p:spPr bwMode="auto">
            <a:xfrm rot="2901055">
              <a:off x="3853643" y="4616371"/>
              <a:ext cx="101518" cy="82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00" name="Text Box 11724"/>
            <p:cNvSpPr txBox="1">
              <a:spLocks noChangeArrowheads="1"/>
            </p:cNvSpPr>
            <p:nvPr/>
          </p:nvSpPr>
          <p:spPr bwMode="auto">
            <a:xfrm rot="2901055">
              <a:off x="3788148" y="4639235"/>
              <a:ext cx="101518" cy="82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01" name="Text Box 11725"/>
            <p:cNvSpPr txBox="1">
              <a:spLocks noChangeArrowheads="1"/>
            </p:cNvSpPr>
            <p:nvPr/>
          </p:nvSpPr>
          <p:spPr bwMode="auto">
            <a:xfrm rot="2901055">
              <a:off x="3892531" y="4655814"/>
              <a:ext cx="101518" cy="83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02" name="Text Box 11726"/>
            <p:cNvSpPr txBox="1">
              <a:spLocks noChangeArrowheads="1"/>
            </p:cNvSpPr>
            <p:nvPr/>
          </p:nvSpPr>
          <p:spPr bwMode="auto">
            <a:xfrm rot="2901055">
              <a:off x="3825671" y="4700512"/>
              <a:ext cx="101518" cy="82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03" name="Text Box 11727"/>
            <p:cNvSpPr txBox="1">
              <a:spLocks noChangeArrowheads="1"/>
            </p:cNvSpPr>
            <p:nvPr/>
          </p:nvSpPr>
          <p:spPr bwMode="auto">
            <a:xfrm rot="2901055">
              <a:off x="3864559" y="4556924"/>
              <a:ext cx="101518" cy="82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04" name="Text Box 11728"/>
            <p:cNvSpPr txBox="1">
              <a:spLocks noChangeArrowheads="1"/>
            </p:cNvSpPr>
            <p:nvPr/>
          </p:nvSpPr>
          <p:spPr bwMode="auto">
            <a:xfrm rot="2901055">
              <a:off x="3788831" y="4606311"/>
              <a:ext cx="101518" cy="82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05" name="Text Box 11729"/>
            <p:cNvSpPr txBox="1">
              <a:spLocks noChangeArrowheads="1"/>
            </p:cNvSpPr>
            <p:nvPr/>
          </p:nvSpPr>
          <p:spPr bwMode="auto">
            <a:xfrm rot="2901055">
              <a:off x="3889119" y="4719718"/>
              <a:ext cx="101518" cy="82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06" name="Text Box 11730"/>
            <p:cNvSpPr txBox="1">
              <a:spLocks noChangeArrowheads="1"/>
            </p:cNvSpPr>
            <p:nvPr/>
          </p:nvSpPr>
          <p:spPr bwMode="auto">
            <a:xfrm rot="2901055">
              <a:off x="3829083" y="4551436"/>
              <a:ext cx="101518" cy="82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07" name="Text Box 11731"/>
            <p:cNvSpPr txBox="1">
              <a:spLocks noChangeArrowheads="1"/>
            </p:cNvSpPr>
            <p:nvPr/>
          </p:nvSpPr>
          <p:spPr bwMode="auto">
            <a:xfrm rot="2901055">
              <a:off x="3790877" y="4536919"/>
              <a:ext cx="101518" cy="83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08" name="Text Box 11732"/>
            <p:cNvSpPr txBox="1">
              <a:spLocks noChangeArrowheads="1"/>
            </p:cNvSpPr>
            <p:nvPr/>
          </p:nvSpPr>
          <p:spPr bwMode="auto">
            <a:xfrm rot="2901055">
              <a:off x="3794288" y="4569728"/>
              <a:ext cx="101518" cy="82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09" name="Text Box 11733"/>
            <p:cNvSpPr txBox="1">
              <a:spLocks noChangeArrowheads="1"/>
            </p:cNvSpPr>
            <p:nvPr/>
          </p:nvSpPr>
          <p:spPr bwMode="auto">
            <a:xfrm rot="2901055">
              <a:off x="3842727" y="4600823"/>
              <a:ext cx="101518" cy="82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10" name="Text Box 11734"/>
            <p:cNvSpPr txBox="1">
              <a:spLocks noChangeArrowheads="1"/>
            </p:cNvSpPr>
            <p:nvPr/>
          </p:nvSpPr>
          <p:spPr bwMode="auto">
            <a:xfrm rot="2901055">
              <a:off x="3758812" y="4552351"/>
              <a:ext cx="101518" cy="82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11" name="Text Box 11735"/>
            <p:cNvSpPr txBox="1">
              <a:spLocks noChangeArrowheads="1"/>
            </p:cNvSpPr>
            <p:nvPr/>
          </p:nvSpPr>
          <p:spPr bwMode="auto">
            <a:xfrm rot="2901055">
              <a:off x="3867288" y="4556009"/>
              <a:ext cx="101518" cy="82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12" name="Text Box 11736"/>
            <p:cNvSpPr txBox="1">
              <a:spLocks noChangeArrowheads="1"/>
            </p:cNvSpPr>
            <p:nvPr/>
          </p:nvSpPr>
          <p:spPr bwMode="auto">
            <a:xfrm rot="2901055">
              <a:off x="3805204" y="4610884"/>
              <a:ext cx="101518" cy="82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13" name="Text Box 11737"/>
            <p:cNvSpPr txBox="1">
              <a:spLocks noChangeArrowheads="1"/>
            </p:cNvSpPr>
            <p:nvPr/>
          </p:nvSpPr>
          <p:spPr bwMode="auto">
            <a:xfrm rot="2901055">
              <a:off x="3869335" y="4620145"/>
              <a:ext cx="101518" cy="83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14" name="Text Box 11738"/>
            <p:cNvSpPr txBox="1">
              <a:spLocks noChangeArrowheads="1"/>
            </p:cNvSpPr>
            <p:nvPr/>
          </p:nvSpPr>
          <p:spPr bwMode="auto">
            <a:xfrm rot="2901055">
              <a:off x="3889119" y="4739839"/>
              <a:ext cx="101518" cy="82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15" name="Text Box 11739"/>
            <p:cNvSpPr txBox="1">
              <a:spLocks noChangeArrowheads="1"/>
            </p:cNvSpPr>
            <p:nvPr/>
          </p:nvSpPr>
          <p:spPr bwMode="auto">
            <a:xfrm rot="2901055">
              <a:off x="3862512" y="4726236"/>
              <a:ext cx="101518" cy="83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16" name="Text Box 11740"/>
            <p:cNvSpPr txBox="1">
              <a:spLocks noChangeArrowheads="1"/>
            </p:cNvSpPr>
            <p:nvPr/>
          </p:nvSpPr>
          <p:spPr bwMode="auto">
            <a:xfrm rot="2901055">
              <a:off x="3863877" y="4678562"/>
              <a:ext cx="101518" cy="82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17" name="Text Box 11741"/>
            <p:cNvSpPr txBox="1">
              <a:spLocks noChangeArrowheads="1"/>
            </p:cNvSpPr>
            <p:nvPr/>
          </p:nvSpPr>
          <p:spPr bwMode="auto">
            <a:xfrm rot="2901055">
              <a:off x="3861148" y="4759959"/>
              <a:ext cx="101518" cy="82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18" name="Text Box 11742"/>
            <p:cNvSpPr txBox="1">
              <a:spLocks noChangeArrowheads="1"/>
            </p:cNvSpPr>
            <p:nvPr/>
          </p:nvSpPr>
          <p:spPr bwMode="auto">
            <a:xfrm rot="2901055">
              <a:off x="3910269" y="4790257"/>
              <a:ext cx="101518" cy="83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19" name="Text Box 11743"/>
            <p:cNvSpPr txBox="1">
              <a:spLocks noChangeArrowheads="1"/>
            </p:cNvSpPr>
            <p:nvPr/>
          </p:nvSpPr>
          <p:spPr bwMode="auto">
            <a:xfrm rot="2901055">
              <a:off x="3901400" y="4713316"/>
              <a:ext cx="101518" cy="82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20" name="Text Box 11744"/>
            <p:cNvSpPr txBox="1">
              <a:spLocks noChangeArrowheads="1"/>
            </p:cNvSpPr>
            <p:nvPr/>
          </p:nvSpPr>
          <p:spPr bwMode="auto">
            <a:xfrm rot="2901055">
              <a:off x="3833858" y="4748984"/>
              <a:ext cx="101518" cy="82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21" name="Text Box 11745"/>
            <p:cNvSpPr txBox="1">
              <a:spLocks noChangeArrowheads="1"/>
            </p:cNvSpPr>
            <p:nvPr/>
          </p:nvSpPr>
          <p:spPr bwMode="auto">
            <a:xfrm rot="2901055">
              <a:off x="3921185" y="4658441"/>
              <a:ext cx="101518" cy="82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22" name="Text Box 11746"/>
            <p:cNvSpPr txBox="1">
              <a:spLocks noChangeArrowheads="1"/>
            </p:cNvSpPr>
            <p:nvPr/>
          </p:nvSpPr>
          <p:spPr bwMode="auto">
            <a:xfrm rot="2901055">
              <a:off x="3842727" y="4698683"/>
              <a:ext cx="101518" cy="82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23" name="Text Box 11747"/>
            <p:cNvSpPr txBox="1">
              <a:spLocks noChangeArrowheads="1"/>
            </p:cNvSpPr>
            <p:nvPr/>
          </p:nvSpPr>
          <p:spPr bwMode="auto">
            <a:xfrm rot="2901055">
              <a:off x="3956661" y="4619115"/>
              <a:ext cx="101518" cy="82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24" name="Text Box 11748"/>
            <p:cNvSpPr txBox="1">
              <a:spLocks noChangeArrowheads="1"/>
            </p:cNvSpPr>
            <p:nvPr/>
          </p:nvSpPr>
          <p:spPr bwMode="auto">
            <a:xfrm rot="2901055">
              <a:off x="3918456" y="4609054"/>
              <a:ext cx="101518" cy="82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25" name="Text Box 11749"/>
            <p:cNvSpPr txBox="1">
              <a:spLocks noChangeArrowheads="1"/>
            </p:cNvSpPr>
            <p:nvPr/>
          </p:nvSpPr>
          <p:spPr bwMode="auto">
            <a:xfrm rot="2901055">
              <a:off x="3925960" y="4557838"/>
              <a:ext cx="101518" cy="82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26" name="Text Box 11750"/>
            <p:cNvSpPr txBox="1">
              <a:spLocks noChangeArrowheads="1"/>
            </p:cNvSpPr>
            <p:nvPr/>
          </p:nvSpPr>
          <p:spPr bwMode="auto">
            <a:xfrm rot="2901055">
              <a:off x="3919820" y="4644723"/>
              <a:ext cx="101518" cy="82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27" name="Text Box 11751"/>
            <p:cNvSpPr txBox="1">
              <a:spLocks noChangeArrowheads="1"/>
            </p:cNvSpPr>
            <p:nvPr/>
          </p:nvSpPr>
          <p:spPr bwMode="auto">
            <a:xfrm rot="2901055">
              <a:off x="3962801" y="4668502"/>
              <a:ext cx="101518" cy="82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28" name="Text Box 11752"/>
            <p:cNvSpPr txBox="1">
              <a:spLocks noChangeArrowheads="1"/>
            </p:cNvSpPr>
            <p:nvPr/>
          </p:nvSpPr>
          <p:spPr bwMode="auto">
            <a:xfrm rot="2901055">
              <a:off x="3955296" y="4588019"/>
              <a:ext cx="101518" cy="82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29" name="Text Box 11753"/>
            <p:cNvSpPr txBox="1">
              <a:spLocks noChangeArrowheads="1"/>
            </p:cNvSpPr>
            <p:nvPr/>
          </p:nvSpPr>
          <p:spPr bwMode="auto">
            <a:xfrm rot="2901055">
              <a:off x="3885026" y="4623688"/>
              <a:ext cx="101518" cy="82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30" name="Text Box 11754"/>
            <p:cNvSpPr txBox="1">
              <a:spLocks noChangeArrowheads="1"/>
            </p:cNvSpPr>
            <p:nvPr/>
          </p:nvSpPr>
          <p:spPr bwMode="auto">
            <a:xfrm rot="2901055">
              <a:off x="3988726" y="4625517"/>
              <a:ext cx="101518" cy="82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31" name="Text Box 11755"/>
            <p:cNvSpPr txBox="1">
              <a:spLocks noChangeArrowheads="1"/>
            </p:cNvSpPr>
            <p:nvPr/>
          </p:nvSpPr>
          <p:spPr bwMode="auto">
            <a:xfrm rot="2901055">
              <a:off x="3930736" y="4681306"/>
              <a:ext cx="101518" cy="82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32" name="Text Box 11756"/>
            <p:cNvSpPr txBox="1">
              <a:spLocks noChangeArrowheads="1"/>
            </p:cNvSpPr>
            <p:nvPr/>
          </p:nvSpPr>
          <p:spPr bwMode="auto">
            <a:xfrm rot="2901055">
              <a:off x="3970306" y="4549607"/>
              <a:ext cx="101518" cy="82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33" name="Text Box 11757"/>
            <p:cNvSpPr txBox="1">
              <a:spLocks noChangeArrowheads="1"/>
            </p:cNvSpPr>
            <p:nvPr/>
          </p:nvSpPr>
          <p:spPr bwMode="auto">
            <a:xfrm rot="2901055">
              <a:off x="3885708" y="4581733"/>
              <a:ext cx="101518" cy="83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34" name="Text Box 11758"/>
            <p:cNvSpPr txBox="1">
              <a:spLocks noChangeArrowheads="1"/>
            </p:cNvSpPr>
            <p:nvPr/>
          </p:nvSpPr>
          <p:spPr bwMode="auto">
            <a:xfrm rot="2901055">
              <a:off x="3992819" y="4700512"/>
              <a:ext cx="101518" cy="82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35" name="Text Box 11759"/>
            <p:cNvSpPr txBox="1">
              <a:spLocks noChangeArrowheads="1"/>
            </p:cNvSpPr>
            <p:nvPr/>
          </p:nvSpPr>
          <p:spPr bwMode="auto">
            <a:xfrm rot="2901055">
              <a:off x="3783373" y="4606427"/>
              <a:ext cx="101518" cy="83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36" name="Text Box 11760"/>
            <p:cNvSpPr txBox="1">
              <a:spLocks noChangeArrowheads="1"/>
            </p:cNvSpPr>
            <p:nvPr/>
          </p:nvSpPr>
          <p:spPr bwMode="auto">
            <a:xfrm rot="2901055">
              <a:off x="3750625" y="4591677"/>
              <a:ext cx="101518" cy="82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37" name="Text Box 11761"/>
            <p:cNvSpPr txBox="1">
              <a:spLocks noChangeArrowheads="1"/>
            </p:cNvSpPr>
            <p:nvPr/>
          </p:nvSpPr>
          <p:spPr bwMode="auto">
            <a:xfrm rot="2901055">
              <a:off x="3749943" y="4633748"/>
              <a:ext cx="101518" cy="82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38" name="Text Box 11762"/>
            <p:cNvSpPr txBox="1">
              <a:spLocks noChangeArrowheads="1"/>
            </p:cNvSpPr>
            <p:nvPr/>
          </p:nvSpPr>
          <p:spPr bwMode="auto">
            <a:xfrm rot="2901055">
              <a:off x="3794288" y="4654783"/>
              <a:ext cx="101518" cy="82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39" name="Text Box 11763"/>
            <p:cNvSpPr txBox="1">
              <a:spLocks noChangeArrowheads="1"/>
            </p:cNvSpPr>
            <p:nvPr/>
          </p:nvSpPr>
          <p:spPr bwMode="auto">
            <a:xfrm rot="2901055">
              <a:off x="3788831" y="4576130"/>
              <a:ext cx="101518" cy="82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40" name="Text Box 11764"/>
            <p:cNvSpPr txBox="1">
              <a:spLocks noChangeArrowheads="1"/>
            </p:cNvSpPr>
            <p:nvPr/>
          </p:nvSpPr>
          <p:spPr bwMode="auto">
            <a:xfrm rot="2901055">
              <a:off x="3716513" y="4613743"/>
              <a:ext cx="101518" cy="83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41" name="Text Box 11765"/>
            <p:cNvSpPr txBox="1">
              <a:spLocks noChangeArrowheads="1"/>
            </p:cNvSpPr>
            <p:nvPr/>
          </p:nvSpPr>
          <p:spPr bwMode="auto">
            <a:xfrm rot="2901055">
              <a:off x="3819531" y="4606427"/>
              <a:ext cx="101518" cy="83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42" name="Text Box 11766"/>
            <p:cNvSpPr txBox="1">
              <a:spLocks noChangeArrowheads="1"/>
            </p:cNvSpPr>
            <p:nvPr/>
          </p:nvSpPr>
          <p:spPr bwMode="auto">
            <a:xfrm rot="2901055">
              <a:off x="3756765" y="4664843"/>
              <a:ext cx="101518" cy="82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43" name="Text Box 11767"/>
            <p:cNvSpPr txBox="1">
              <a:spLocks noChangeArrowheads="1"/>
            </p:cNvSpPr>
            <p:nvPr/>
          </p:nvSpPr>
          <p:spPr bwMode="auto">
            <a:xfrm rot="2901055">
              <a:off x="3820213" y="4674105"/>
              <a:ext cx="101518" cy="83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44" name="Text Box 11768"/>
            <p:cNvSpPr txBox="1">
              <a:spLocks noChangeArrowheads="1"/>
            </p:cNvSpPr>
            <p:nvPr/>
          </p:nvSpPr>
          <p:spPr bwMode="auto">
            <a:xfrm rot="2901055">
              <a:off x="3851596" y="4765447"/>
              <a:ext cx="101518" cy="82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45" name="Text Box 11769"/>
            <p:cNvSpPr txBox="1">
              <a:spLocks noChangeArrowheads="1"/>
            </p:cNvSpPr>
            <p:nvPr/>
          </p:nvSpPr>
          <p:spPr bwMode="auto">
            <a:xfrm rot="2901055">
              <a:off x="3810662" y="4752643"/>
              <a:ext cx="101518" cy="82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46" name="Text Box 11770"/>
            <p:cNvSpPr txBox="1">
              <a:spLocks noChangeArrowheads="1"/>
            </p:cNvSpPr>
            <p:nvPr/>
          </p:nvSpPr>
          <p:spPr bwMode="auto">
            <a:xfrm rot="2901055">
              <a:off x="3829083" y="4697768"/>
              <a:ext cx="101518" cy="82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47" name="Text Box 11771"/>
            <p:cNvSpPr txBox="1">
              <a:spLocks noChangeArrowheads="1"/>
            </p:cNvSpPr>
            <p:nvPr/>
          </p:nvSpPr>
          <p:spPr bwMode="auto">
            <a:xfrm rot="2901055">
              <a:off x="3820896" y="4787513"/>
              <a:ext cx="101518" cy="83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48" name="Text Box 11772"/>
            <p:cNvSpPr txBox="1">
              <a:spLocks noChangeArrowheads="1"/>
            </p:cNvSpPr>
            <p:nvPr/>
          </p:nvSpPr>
          <p:spPr bwMode="auto">
            <a:xfrm rot="2901055">
              <a:off x="3859783" y="4726120"/>
              <a:ext cx="101518" cy="82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49" name="Text Box 11773"/>
            <p:cNvSpPr txBox="1">
              <a:spLocks noChangeArrowheads="1"/>
            </p:cNvSpPr>
            <p:nvPr/>
          </p:nvSpPr>
          <p:spPr bwMode="auto">
            <a:xfrm rot="2901055">
              <a:off x="3791559" y="4770020"/>
              <a:ext cx="101518" cy="82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50" name="Text Box 11774"/>
            <p:cNvSpPr txBox="1">
              <a:spLocks noChangeArrowheads="1"/>
            </p:cNvSpPr>
            <p:nvPr/>
          </p:nvSpPr>
          <p:spPr bwMode="auto">
            <a:xfrm rot="2901055">
              <a:off x="3895260" y="4767276"/>
              <a:ext cx="101518" cy="82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51" name="Text Box 11775"/>
            <p:cNvSpPr txBox="1">
              <a:spLocks noChangeArrowheads="1"/>
            </p:cNvSpPr>
            <p:nvPr/>
          </p:nvSpPr>
          <p:spPr bwMode="auto">
            <a:xfrm rot="2901055">
              <a:off x="3863877" y="4678562"/>
              <a:ext cx="101518" cy="82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52" name="Text Box 11776"/>
            <p:cNvSpPr txBox="1">
              <a:spLocks noChangeArrowheads="1"/>
            </p:cNvSpPr>
            <p:nvPr/>
          </p:nvSpPr>
          <p:spPr bwMode="auto">
            <a:xfrm rot="2901055">
              <a:off x="3790877" y="4723493"/>
              <a:ext cx="101518" cy="83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53" name="Text Box 11777"/>
            <p:cNvSpPr txBox="1">
              <a:spLocks noChangeArrowheads="1"/>
            </p:cNvSpPr>
            <p:nvPr/>
          </p:nvSpPr>
          <p:spPr bwMode="auto">
            <a:xfrm rot="2901055">
              <a:off x="3772457" y="4632950"/>
              <a:ext cx="101518" cy="83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54" name="Text Box 11778"/>
            <p:cNvSpPr txBox="1">
              <a:spLocks noChangeArrowheads="1"/>
            </p:cNvSpPr>
            <p:nvPr/>
          </p:nvSpPr>
          <p:spPr bwMode="auto">
            <a:xfrm rot="2901055">
              <a:off x="3739709" y="4616371"/>
              <a:ext cx="101518" cy="82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55" name="Text Box 11779"/>
            <p:cNvSpPr txBox="1">
              <a:spLocks noChangeArrowheads="1"/>
            </p:cNvSpPr>
            <p:nvPr/>
          </p:nvSpPr>
          <p:spPr bwMode="auto">
            <a:xfrm rot="2901055">
              <a:off x="3742438" y="4573502"/>
              <a:ext cx="101518" cy="83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56" name="Text Box 11780"/>
            <p:cNvSpPr txBox="1">
              <a:spLocks noChangeArrowheads="1"/>
            </p:cNvSpPr>
            <p:nvPr/>
          </p:nvSpPr>
          <p:spPr bwMode="auto">
            <a:xfrm rot="2901055">
              <a:off x="3740392" y="4661185"/>
              <a:ext cx="101518" cy="82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57" name="Text Box 11781"/>
            <p:cNvSpPr txBox="1">
              <a:spLocks noChangeArrowheads="1"/>
            </p:cNvSpPr>
            <p:nvPr/>
          </p:nvSpPr>
          <p:spPr bwMode="auto">
            <a:xfrm rot="2901055">
              <a:off x="3782690" y="4683135"/>
              <a:ext cx="101518" cy="82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58" name="Text Box 11782"/>
            <p:cNvSpPr txBox="1">
              <a:spLocks noChangeArrowheads="1"/>
            </p:cNvSpPr>
            <p:nvPr/>
          </p:nvSpPr>
          <p:spPr bwMode="auto">
            <a:xfrm rot="2901055">
              <a:off x="3779961" y="4613627"/>
              <a:ext cx="101518" cy="82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59" name="Text Box 11783"/>
            <p:cNvSpPr txBox="1">
              <a:spLocks noChangeArrowheads="1"/>
            </p:cNvSpPr>
            <p:nvPr/>
          </p:nvSpPr>
          <p:spPr bwMode="auto">
            <a:xfrm rot="2901055">
              <a:off x="3706962" y="4635577"/>
              <a:ext cx="101518" cy="82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60" name="Text Box 11784"/>
            <p:cNvSpPr txBox="1">
              <a:spLocks noChangeArrowheads="1"/>
            </p:cNvSpPr>
            <p:nvPr/>
          </p:nvSpPr>
          <p:spPr bwMode="auto">
            <a:xfrm rot="2901055">
              <a:off x="3810662" y="4639235"/>
              <a:ext cx="101518" cy="82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61" name="Text Box 11785"/>
            <p:cNvSpPr txBox="1">
              <a:spLocks noChangeArrowheads="1"/>
            </p:cNvSpPr>
            <p:nvPr/>
          </p:nvSpPr>
          <p:spPr bwMode="auto">
            <a:xfrm rot="2901055">
              <a:off x="3748579" y="4697768"/>
              <a:ext cx="101518" cy="82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62" name="Text Box 11786"/>
            <p:cNvSpPr txBox="1">
              <a:spLocks noChangeArrowheads="1"/>
            </p:cNvSpPr>
            <p:nvPr/>
          </p:nvSpPr>
          <p:spPr bwMode="auto">
            <a:xfrm rot="2901055">
              <a:off x="3788148" y="4558753"/>
              <a:ext cx="101518" cy="82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63" name="Text Box 11787"/>
            <p:cNvSpPr txBox="1">
              <a:spLocks noChangeArrowheads="1"/>
            </p:cNvSpPr>
            <p:nvPr/>
          </p:nvSpPr>
          <p:spPr bwMode="auto">
            <a:xfrm rot="2901055">
              <a:off x="3819531" y="4710688"/>
              <a:ext cx="101518" cy="83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64" name="Text Box 11788"/>
            <p:cNvSpPr txBox="1">
              <a:spLocks noChangeArrowheads="1"/>
            </p:cNvSpPr>
            <p:nvPr/>
          </p:nvSpPr>
          <p:spPr bwMode="auto">
            <a:xfrm rot="2901055">
              <a:off x="3881615" y="4561613"/>
              <a:ext cx="101518" cy="83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65" name="Text Box 11789"/>
            <p:cNvSpPr txBox="1">
              <a:spLocks noChangeArrowheads="1"/>
            </p:cNvSpPr>
            <p:nvPr/>
          </p:nvSpPr>
          <p:spPr bwMode="auto">
            <a:xfrm rot="2901055">
              <a:off x="3920502" y="4578873"/>
              <a:ext cx="101518" cy="82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66" name="Text Box 11790"/>
            <p:cNvSpPr txBox="1">
              <a:spLocks noChangeArrowheads="1"/>
            </p:cNvSpPr>
            <p:nvPr/>
          </p:nvSpPr>
          <p:spPr bwMode="auto">
            <a:xfrm rot="2901055">
              <a:off x="3848185" y="4532230"/>
              <a:ext cx="101518" cy="82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67" name="Text Box 11791"/>
            <p:cNvSpPr txBox="1">
              <a:spLocks noChangeArrowheads="1"/>
            </p:cNvSpPr>
            <p:nvPr/>
          </p:nvSpPr>
          <p:spPr bwMode="auto">
            <a:xfrm rot="2901055">
              <a:off x="3952567" y="4532230"/>
              <a:ext cx="101518" cy="82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68" name="Text Box 11792"/>
            <p:cNvSpPr txBox="1">
              <a:spLocks noChangeArrowheads="1"/>
            </p:cNvSpPr>
            <p:nvPr/>
          </p:nvSpPr>
          <p:spPr bwMode="auto">
            <a:xfrm rot="2901055">
              <a:off x="3891848" y="4594421"/>
              <a:ext cx="101518" cy="82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69" name="Text Box 11793"/>
            <p:cNvSpPr txBox="1">
              <a:spLocks noChangeArrowheads="1"/>
            </p:cNvSpPr>
            <p:nvPr/>
          </p:nvSpPr>
          <p:spPr bwMode="auto">
            <a:xfrm rot="2901055">
              <a:off x="3967577" y="4606311"/>
              <a:ext cx="101518" cy="82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70" name="Text Box 11794"/>
            <p:cNvSpPr txBox="1">
              <a:spLocks noChangeArrowheads="1"/>
            </p:cNvSpPr>
            <p:nvPr/>
          </p:nvSpPr>
          <p:spPr bwMode="auto">
            <a:xfrm rot="2901055">
              <a:off x="3991455" y="4663014"/>
              <a:ext cx="101518" cy="82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71" name="Text Box 11795"/>
            <p:cNvSpPr txBox="1">
              <a:spLocks noChangeArrowheads="1"/>
            </p:cNvSpPr>
            <p:nvPr/>
          </p:nvSpPr>
          <p:spPr bwMode="auto">
            <a:xfrm rot="2901055">
              <a:off x="3964848" y="4649412"/>
              <a:ext cx="101518" cy="83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72" name="Text Box 11796"/>
            <p:cNvSpPr txBox="1">
              <a:spLocks noChangeArrowheads="1"/>
            </p:cNvSpPr>
            <p:nvPr/>
          </p:nvSpPr>
          <p:spPr bwMode="auto">
            <a:xfrm rot="2901055">
              <a:off x="3970306" y="4604481"/>
              <a:ext cx="101518" cy="82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73" name="Text Box 11797"/>
            <p:cNvSpPr txBox="1">
              <a:spLocks noChangeArrowheads="1"/>
            </p:cNvSpPr>
            <p:nvPr/>
          </p:nvSpPr>
          <p:spPr bwMode="auto">
            <a:xfrm rot="2901055">
              <a:off x="3962801" y="4684050"/>
              <a:ext cx="101518" cy="82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74" name="Text Box 11798"/>
            <p:cNvSpPr txBox="1">
              <a:spLocks noChangeArrowheads="1"/>
            </p:cNvSpPr>
            <p:nvPr/>
          </p:nvSpPr>
          <p:spPr bwMode="auto">
            <a:xfrm rot="2901055">
              <a:off x="4003735" y="4705999"/>
              <a:ext cx="101518" cy="82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75" name="Text Box 11799"/>
            <p:cNvSpPr txBox="1">
              <a:spLocks noChangeArrowheads="1"/>
            </p:cNvSpPr>
            <p:nvPr/>
          </p:nvSpPr>
          <p:spPr bwMode="auto">
            <a:xfrm rot="2901055">
              <a:off x="4003053" y="4632833"/>
              <a:ext cx="101518" cy="82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76" name="Text Box 11800"/>
            <p:cNvSpPr txBox="1">
              <a:spLocks noChangeArrowheads="1"/>
            </p:cNvSpPr>
            <p:nvPr/>
          </p:nvSpPr>
          <p:spPr bwMode="auto">
            <a:xfrm rot="2901055">
              <a:off x="3929371" y="4661301"/>
              <a:ext cx="101518" cy="83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77" name="Text Box 11801"/>
            <p:cNvSpPr txBox="1">
              <a:spLocks noChangeArrowheads="1"/>
            </p:cNvSpPr>
            <p:nvPr/>
          </p:nvSpPr>
          <p:spPr bwMode="auto">
            <a:xfrm rot="2901055">
              <a:off x="3978492" y="4726236"/>
              <a:ext cx="101518" cy="83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78" name="Text Box 11802"/>
            <p:cNvSpPr txBox="1">
              <a:spLocks noChangeArrowheads="1"/>
            </p:cNvSpPr>
            <p:nvPr/>
          </p:nvSpPr>
          <p:spPr bwMode="auto">
            <a:xfrm rot="2901055">
              <a:off x="4016015" y="4581617"/>
              <a:ext cx="101518" cy="82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79" name="Text Box 11803"/>
            <p:cNvSpPr txBox="1">
              <a:spLocks noChangeArrowheads="1"/>
            </p:cNvSpPr>
            <p:nvPr/>
          </p:nvSpPr>
          <p:spPr bwMode="auto">
            <a:xfrm rot="2901055">
              <a:off x="3940287" y="4621060"/>
              <a:ext cx="101518" cy="83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80" name="Text Box 11804"/>
            <p:cNvSpPr txBox="1">
              <a:spLocks noChangeArrowheads="1"/>
            </p:cNvSpPr>
            <p:nvPr/>
          </p:nvSpPr>
          <p:spPr bwMode="auto">
            <a:xfrm rot="2901055">
              <a:off x="4042623" y="4732522"/>
              <a:ext cx="101518" cy="82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25000" lnSpcReduction="20000"/>
            </a:bodyPr>
            <a:lstStyle/>
            <a:p>
              <a:pPr algn="ctr"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81" name="Oval 11805"/>
            <p:cNvSpPr>
              <a:spLocks noChangeArrowheads="1"/>
            </p:cNvSpPr>
            <p:nvPr/>
          </p:nvSpPr>
          <p:spPr bwMode="auto">
            <a:xfrm>
              <a:off x="3525419" y="4399279"/>
              <a:ext cx="327474" cy="307298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normAutofit fontScale="55000" lnSpcReduction="20000"/>
            </a:bodyPr>
            <a:lstStyle/>
            <a:p>
              <a:endParaRPr lang="en-US" i="0"/>
            </a:p>
          </p:txBody>
        </p:sp>
      </p:grpSp>
      <p:sp>
        <p:nvSpPr>
          <p:cNvPr id="1499" name="Line 11806"/>
          <p:cNvSpPr>
            <a:spLocks noChangeShapeType="1"/>
          </p:cNvSpPr>
          <p:nvPr/>
        </p:nvSpPr>
        <p:spPr bwMode="auto">
          <a:xfrm>
            <a:off x="2977861" y="4521260"/>
            <a:ext cx="468344" cy="0"/>
          </a:xfrm>
          <a:prstGeom prst="line">
            <a:avLst/>
          </a:prstGeom>
          <a:noFill/>
          <a:ln w="12700">
            <a:solidFill>
              <a:srgbClr val="800000"/>
            </a:solidFill>
            <a:prstDash val="sysDot"/>
            <a:round/>
            <a:headEnd/>
            <a:tailEnd type="triangle" w="sm" len="sm"/>
          </a:ln>
          <a:effectLst/>
        </p:spPr>
        <p:txBody>
          <a:bodyPr>
            <a:normAutofit fontScale="25000" lnSpcReduction="20000"/>
          </a:bodyPr>
          <a:lstStyle/>
          <a:p>
            <a:endParaRPr lang="en-US" i="0"/>
          </a:p>
        </p:txBody>
      </p:sp>
      <p:sp>
        <p:nvSpPr>
          <p:cNvPr id="1500" name="Text Box 11807"/>
          <p:cNvSpPr txBox="1">
            <a:spLocks noChangeArrowheads="1"/>
          </p:cNvSpPr>
          <p:nvPr/>
        </p:nvSpPr>
        <p:spPr bwMode="auto">
          <a:xfrm>
            <a:off x="2895600" y="4323562"/>
            <a:ext cx="685800" cy="4008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pPr algn="ctr"/>
            <a:r>
              <a:rPr lang="en-US" sz="700" b="1" i="0" dirty="0" smtClean="0">
                <a:solidFill>
                  <a:srgbClr val="990000"/>
                </a:solidFill>
              </a:rPr>
              <a:t>Gaussian Mixture Model</a:t>
            </a:r>
            <a:endParaRPr lang="en-US" sz="700" b="1" i="0" dirty="0">
              <a:solidFill>
                <a:srgbClr val="990000"/>
              </a:solidFill>
            </a:endParaRPr>
          </a:p>
        </p:txBody>
      </p:sp>
      <p:sp>
        <p:nvSpPr>
          <p:cNvPr id="1501" name="Rectangle 11808"/>
          <p:cNvSpPr>
            <a:spLocks noChangeArrowheads="1"/>
          </p:cNvSpPr>
          <p:nvPr/>
        </p:nvSpPr>
        <p:spPr bwMode="auto">
          <a:xfrm>
            <a:off x="663047" y="5097699"/>
            <a:ext cx="799729" cy="1246498"/>
          </a:xfrm>
          <a:prstGeom prst="rect">
            <a:avLst/>
          </a:prstGeom>
          <a:noFill/>
          <a:ln w="1905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none" anchor="ctr">
            <a:normAutofit/>
          </a:bodyPr>
          <a:lstStyle/>
          <a:p>
            <a:endParaRPr lang="en-US" i="0"/>
          </a:p>
        </p:txBody>
      </p:sp>
      <p:pic>
        <p:nvPicPr>
          <p:cNvPr id="1502" name="Picture 11809" descr="mountain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84922" y="5320383"/>
            <a:ext cx="356454" cy="298250"/>
          </a:xfrm>
          <a:prstGeom prst="rect">
            <a:avLst/>
          </a:prstGeom>
          <a:noFill/>
        </p:spPr>
      </p:pic>
      <p:pic>
        <p:nvPicPr>
          <p:cNvPr id="1503" name="Picture 11810" descr="mountain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93006" y="5671464"/>
            <a:ext cx="355232" cy="297581"/>
          </a:xfrm>
          <a:prstGeom prst="rect">
            <a:avLst/>
          </a:prstGeom>
          <a:noFill/>
        </p:spPr>
      </p:pic>
      <p:pic>
        <p:nvPicPr>
          <p:cNvPr id="1504" name="Picture 11811" descr="mountain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93006" y="5324396"/>
            <a:ext cx="355232" cy="298250"/>
          </a:xfrm>
          <a:prstGeom prst="rect">
            <a:avLst/>
          </a:prstGeom>
          <a:noFill/>
        </p:spPr>
      </p:pic>
      <p:pic>
        <p:nvPicPr>
          <p:cNvPr id="1505" name="Picture 11812" descr="mountain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084922" y="6039262"/>
            <a:ext cx="356454" cy="272171"/>
          </a:xfrm>
          <a:prstGeom prst="rect">
            <a:avLst/>
          </a:prstGeom>
          <a:noFill/>
        </p:spPr>
      </p:pic>
      <p:pic>
        <p:nvPicPr>
          <p:cNvPr id="1506" name="Picture 11813" descr="mountain5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084922" y="5666782"/>
            <a:ext cx="356454" cy="288889"/>
          </a:xfrm>
          <a:prstGeom prst="rect">
            <a:avLst/>
          </a:prstGeom>
          <a:noFill/>
        </p:spPr>
      </p:pic>
      <p:pic>
        <p:nvPicPr>
          <p:cNvPr id="1507" name="Picture 11814" descr="mountain6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93006" y="6017862"/>
            <a:ext cx="355232" cy="291563"/>
          </a:xfrm>
          <a:prstGeom prst="rect">
            <a:avLst/>
          </a:prstGeom>
          <a:noFill/>
        </p:spPr>
      </p:pic>
      <p:sp>
        <p:nvSpPr>
          <p:cNvPr id="1508" name="Text Box 11815"/>
          <p:cNvSpPr txBox="1">
            <a:spLocks noChangeArrowheads="1"/>
          </p:cNvSpPr>
          <p:nvPr/>
        </p:nvSpPr>
        <p:spPr bwMode="auto">
          <a:xfrm>
            <a:off x="763320" y="5125786"/>
            <a:ext cx="571918" cy="12358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/>
            <a:r>
              <a:rPr lang="en-US" sz="700" b="1" i="0" dirty="0" err="1">
                <a:solidFill>
                  <a:srgbClr val="990000"/>
                </a:solidFill>
              </a:rPr>
              <a:t>w</a:t>
            </a:r>
            <a:r>
              <a:rPr lang="en-US" sz="700" b="1" i="0" baseline="-25000" dirty="0" err="1">
                <a:solidFill>
                  <a:srgbClr val="990000"/>
                </a:solidFill>
              </a:rPr>
              <a:t>i</a:t>
            </a:r>
            <a:r>
              <a:rPr lang="en-US" sz="700" b="1" i="0" dirty="0">
                <a:solidFill>
                  <a:srgbClr val="990000"/>
                </a:solidFill>
              </a:rPr>
              <a:t> = mountain</a:t>
            </a:r>
          </a:p>
        </p:txBody>
      </p:sp>
      <p:cxnSp>
        <p:nvCxnSpPr>
          <p:cNvPr id="1509" name="AutoShape 11816"/>
          <p:cNvCxnSpPr>
            <a:cxnSpLocks noChangeShapeType="1"/>
            <a:stCxn id="1501" idx="0"/>
            <a:endCxn id="1501" idx="0"/>
          </p:cNvCxnSpPr>
          <p:nvPr/>
        </p:nvCxnSpPr>
        <p:spPr bwMode="auto">
          <a:xfrm>
            <a:off x="1062911" y="5091682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510" name="Line 11817"/>
          <p:cNvSpPr>
            <a:spLocks noChangeShapeType="1"/>
          </p:cNvSpPr>
          <p:nvPr/>
        </p:nvSpPr>
        <p:spPr bwMode="auto">
          <a:xfrm>
            <a:off x="1997693" y="5486895"/>
            <a:ext cx="173030" cy="668"/>
          </a:xfrm>
          <a:prstGeom prst="line">
            <a:avLst/>
          </a:prstGeom>
          <a:noFill/>
          <a:ln w="12700">
            <a:solidFill>
              <a:srgbClr val="800000"/>
            </a:solidFill>
            <a:round/>
            <a:headEnd/>
            <a:tailEnd type="triangle" w="sm" len="sm"/>
          </a:ln>
          <a:effectLst/>
        </p:spPr>
        <p:txBody>
          <a:bodyPr>
            <a:normAutofit fontScale="25000" lnSpcReduction="20000"/>
          </a:bodyPr>
          <a:lstStyle/>
          <a:p>
            <a:endParaRPr lang="en-US" i="0"/>
          </a:p>
        </p:txBody>
      </p:sp>
      <p:sp>
        <p:nvSpPr>
          <p:cNvPr id="1511" name="Line 11818"/>
          <p:cNvSpPr>
            <a:spLocks noChangeShapeType="1"/>
          </p:cNvSpPr>
          <p:nvPr/>
        </p:nvSpPr>
        <p:spPr bwMode="auto">
          <a:xfrm flipH="1">
            <a:off x="1948167" y="5486895"/>
            <a:ext cx="49524" cy="91614"/>
          </a:xfrm>
          <a:prstGeom prst="line">
            <a:avLst/>
          </a:prstGeom>
          <a:noFill/>
          <a:ln w="12700">
            <a:solidFill>
              <a:srgbClr val="800000"/>
            </a:solidFill>
            <a:round/>
            <a:headEnd/>
            <a:tailEnd type="triangle" w="sm" len="sm"/>
          </a:ln>
          <a:effectLst/>
        </p:spPr>
        <p:txBody>
          <a:bodyPr>
            <a:normAutofit fontScale="25000" lnSpcReduction="20000"/>
          </a:bodyPr>
          <a:lstStyle/>
          <a:p>
            <a:endParaRPr lang="en-US" i="0"/>
          </a:p>
        </p:txBody>
      </p:sp>
      <p:sp>
        <p:nvSpPr>
          <p:cNvPr id="1512" name="Line 11819"/>
          <p:cNvSpPr>
            <a:spLocks noChangeShapeType="1"/>
          </p:cNvSpPr>
          <p:nvPr/>
        </p:nvSpPr>
        <p:spPr bwMode="auto">
          <a:xfrm flipV="1">
            <a:off x="1997693" y="5268892"/>
            <a:ext cx="611" cy="218004"/>
          </a:xfrm>
          <a:prstGeom prst="line">
            <a:avLst/>
          </a:prstGeom>
          <a:noFill/>
          <a:ln w="12700">
            <a:solidFill>
              <a:srgbClr val="800000"/>
            </a:solidFill>
            <a:round/>
            <a:headEnd/>
            <a:tailEnd type="triangle" w="sm" len="sm"/>
          </a:ln>
          <a:effectLst/>
        </p:spPr>
        <p:txBody>
          <a:bodyPr>
            <a:normAutofit fontScale="25000" lnSpcReduction="20000"/>
          </a:bodyPr>
          <a:lstStyle/>
          <a:p>
            <a:endParaRPr lang="en-US" i="0"/>
          </a:p>
        </p:txBody>
      </p:sp>
      <p:sp>
        <p:nvSpPr>
          <p:cNvPr id="1513" name="Line 11820"/>
          <p:cNvSpPr>
            <a:spLocks noChangeShapeType="1"/>
          </p:cNvSpPr>
          <p:nvPr/>
        </p:nvSpPr>
        <p:spPr bwMode="auto">
          <a:xfrm>
            <a:off x="2012367" y="5800527"/>
            <a:ext cx="172419" cy="668"/>
          </a:xfrm>
          <a:prstGeom prst="line">
            <a:avLst/>
          </a:prstGeom>
          <a:noFill/>
          <a:ln w="12700">
            <a:solidFill>
              <a:srgbClr val="800000"/>
            </a:solidFill>
            <a:round/>
            <a:headEnd/>
            <a:tailEnd type="triangle" w="sm" len="sm"/>
          </a:ln>
          <a:effectLst/>
        </p:spPr>
        <p:txBody>
          <a:bodyPr>
            <a:normAutofit fontScale="25000" lnSpcReduction="20000"/>
          </a:bodyPr>
          <a:lstStyle/>
          <a:p>
            <a:endParaRPr lang="en-US" i="0"/>
          </a:p>
        </p:txBody>
      </p:sp>
      <p:sp>
        <p:nvSpPr>
          <p:cNvPr id="1514" name="Line 11821"/>
          <p:cNvSpPr>
            <a:spLocks noChangeShapeType="1"/>
          </p:cNvSpPr>
          <p:nvPr/>
        </p:nvSpPr>
        <p:spPr bwMode="auto">
          <a:xfrm flipH="1">
            <a:off x="1962231" y="5800527"/>
            <a:ext cx="50136" cy="90278"/>
          </a:xfrm>
          <a:prstGeom prst="line">
            <a:avLst/>
          </a:prstGeom>
          <a:noFill/>
          <a:ln w="12700">
            <a:solidFill>
              <a:srgbClr val="800000"/>
            </a:solidFill>
            <a:round/>
            <a:headEnd/>
            <a:tailEnd type="triangle" w="sm" len="sm"/>
          </a:ln>
          <a:effectLst/>
        </p:spPr>
        <p:txBody>
          <a:bodyPr>
            <a:normAutofit fontScale="25000" lnSpcReduction="20000"/>
          </a:bodyPr>
          <a:lstStyle/>
          <a:p>
            <a:endParaRPr lang="en-US" i="0"/>
          </a:p>
        </p:txBody>
      </p:sp>
      <p:sp>
        <p:nvSpPr>
          <p:cNvPr id="1515" name="Line 11822"/>
          <p:cNvSpPr>
            <a:spLocks noChangeShapeType="1"/>
          </p:cNvSpPr>
          <p:nvPr/>
        </p:nvSpPr>
        <p:spPr bwMode="auto">
          <a:xfrm flipV="1">
            <a:off x="2012367" y="5580517"/>
            <a:ext cx="611" cy="220010"/>
          </a:xfrm>
          <a:prstGeom prst="line">
            <a:avLst/>
          </a:prstGeom>
          <a:noFill/>
          <a:ln w="12700">
            <a:solidFill>
              <a:srgbClr val="800000"/>
            </a:solidFill>
            <a:round/>
            <a:headEnd/>
            <a:tailEnd type="triangle" w="sm" len="sm"/>
          </a:ln>
          <a:effectLst/>
        </p:spPr>
        <p:txBody>
          <a:bodyPr>
            <a:normAutofit fontScale="25000" lnSpcReduction="20000"/>
          </a:bodyPr>
          <a:lstStyle/>
          <a:p>
            <a:endParaRPr lang="en-US" i="0"/>
          </a:p>
        </p:txBody>
      </p:sp>
      <p:sp>
        <p:nvSpPr>
          <p:cNvPr id="1516" name="Line 11823"/>
          <p:cNvSpPr>
            <a:spLocks noChangeShapeType="1"/>
          </p:cNvSpPr>
          <p:nvPr/>
        </p:nvSpPr>
        <p:spPr bwMode="auto">
          <a:xfrm>
            <a:off x="2379820" y="5486895"/>
            <a:ext cx="172419" cy="668"/>
          </a:xfrm>
          <a:prstGeom prst="line">
            <a:avLst/>
          </a:prstGeom>
          <a:noFill/>
          <a:ln w="12700">
            <a:solidFill>
              <a:srgbClr val="800000"/>
            </a:solidFill>
            <a:round/>
            <a:headEnd/>
            <a:tailEnd type="triangle" w="sm" len="sm"/>
          </a:ln>
          <a:effectLst/>
        </p:spPr>
        <p:txBody>
          <a:bodyPr>
            <a:normAutofit fontScale="25000" lnSpcReduction="20000"/>
          </a:bodyPr>
          <a:lstStyle/>
          <a:p>
            <a:endParaRPr lang="en-US" i="0"/>
          </a:p>
        </p:txBody>
      </p:sp>
      <p:sp>
        <p:nvSpPr>
          <p:cNvPr id="1517" name="Line 11824"/>
          <p:cNvSpPr>
            <a:spLocks noChangeShapeType="1"/>
          </p:cNvSpPr>
          <p:nvPr/>
        </p:nvSpPr>
        <p:spPr bwMode="auto">
          <a:xfrm flipH="1">
            <a:off x="2330296" y="5486895"/>
            <a:ext cx="49524" cy="91614"/>
          </a:xfrm>
          <a:prstGeom prst="line">
            <a:avLst/>
          </a:prstGeom>
          <a:noFill/>
          <a:ln w="12700">
            <a:solidFill>
              <a:srgbClr val="800000"/>
            </a:solidFill>
            <a:round/>
            <a:headEnd/>
            <a:tailEnd type="triangle" w="sm" len="sm"/>
          </a:ln>
          <a:effectLst/>
        </p:spPr>
        <p:txBody>
          <a:bodyPr>
            <a:normAutofit fontScale="25000" lnSpcReduction="20000"/>
          </a:bodyPr>
          <a:lstStyle/>
          <a:p>
            <a:endParaRPr lang="en-US" i="0"/>
          </a:p>
        </p:txBody>
      </p:sp>
      <p:sp>
        <p:nvSpPr>
          <p:cNvPr id="1518" name="Line 11825"/>
          <p:cNvSpPr>
            <a:spLocks noChangeShapeType="1"/>
          </p:cNvSpPr>
          <p:nvPr/>
        </p:nvSpPr>
        <p:spPr bwMode="auto">
          <a:xfrm flipV="1">
            <a:off x="2379820" y="5268892"/>
            <a:ext cx="611" cy="218004"/>
          </a:xfrm>
          <a:prstGeom prst="line">
            <a:avLst/>
          </a:prstGeom>
          <a:noFill/>
          <a:ln w="12700">
            <a:solidFill>
              <a:srgbClr val="800000"/>
            </a:solidFill>
            <a:round/>
            <a:headEnd/>
            <a:tailEnd type="triangle" w="sm" len="sm"/>
          </a:ln>
          <a:effectLst/>
        </p:spPr>
        <p:txBody>
          <a:bodyPr>
            <a:normAutofit fontScale="25000" lnSpcReduction="20000"/>
          </a:bodyPr>
          <a:lstStyle/>
          <a:p>
            <a:endParaRPr lang="en-US" i="0"/>
          </a:p>
        </p:txBody>
      </p:sp>
      <p:sp>
        <p:nvSpPr>
          <p:cNvPr id="1519" name="Oval 11826"/>
          <p:cNvSpPr>
            <a:spLocks noChangeArrowheads="1"/>
          </p:cNvSpPr>
          <p:nvPr/>
        </p:nvSpPr>
        <p:spPr bwMode="auto">
          <a:xfrm rot="19063957">
            <a:off x="2473367" y="5333758"/>
            <a:ext cx="103329" cy="222016"/>
          </a:xfrm>
          <a:prstGeom prst="ellipse">
            <a:avLst/>
          </a:prstGeom>
          <a:noFill/>
          <a:ln w="12700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>
            <a:normAutofit fontScale="25000" lnSpcReduction="20000"/>
          </a:bodyPr>
          <a:lstStyle/>
          <a:p>
            <a:endParaRPr lang="en-US" i="0"/>
          </a:p>
        </p:txBody>
      </p:sp>
      <p:sp>
        <p:nvSpPr>
          <p:cNvPr id="1520" name="Line 11827"/>
          <p:cNvSpPr>
            <a:spLocks noChangeShapeType="1"/>
          </p:cNvSpPr>
          <p:nvPr/>
        </p:nvSpPr>
        <p:spPr bwMode="auto">
          <a:xfrm>
            <a:off x="2393883" y="5800527"/>
            <a:ext cx="173030" cy="668"/>
          </a:xfrm>
          <a:prstGeom prst="line">
            <a:avLst/>
          </a:prstGeom>
          <a:noFill/>
          <a:ln w="12700">
            <a:solidFill>
              <a:srgbClr val="800000"/>
            </a:solidFill>
            <a:round/>
            <a:headEnd/>
            <a:tailEnd type="triangle" w="sm" len="sm"/>
          </a:ln>
          <a:effectLst/>
        </p:spPr>
        <p:txBody>
          <a:bodyPr>
            <a:normAutofit fontScale="25000" lnSpcReduction="20000"/>
          </a:bodyPr>
          <a:lstStyle/>
          <a:p>
            <a:endParaRPr lang="en-US" i="0"/>
          </a:p>
        </p:txBody>
      </p:sp>
      <p:sp>
        <p:nvSpPr>
          <p:cNvPr id="1521" name="Line 11828"/>
          <p:cNvSpPr>
            <a:spLocks noChangeShapeType="1"/>
          </p:cNvSpPr>
          <p:nvPr/>
        </p:nvSpPr>
        <p:spPr bwMode="auto">
          <a:xfrm flipH="1">
            <a:off x="2343746" y="5800527"/>
            <a:ext cx="50136" cy="90278"/>
          </a:xfrm>
          <a:prstGeom prst="line">
            <a:avLst/>
          </a:prstGeom>
          <a:noFill/>
          <a:ln w="12700">
            <a:solidFill>
              <a:srgbClr val="800000"/>
            </a:solidFill>
            <a:round/>
            <a:headEnd/>
            <a:tailEnd type="triangle" w="sm" len="sm"/>
          </a:ln>
          <a:effectLst/>
        </p:spPr>
        <p:txBody>
          <a:bodyPr>
            <a:normAutofit fontScale="25000" lnSpcReduction="20000"/>
          </a:bodyPr>
          <a:lstStyle/>
          <a:p>
            <a:endParaRPr lang="en-US" i="0"/>
          </a:p>
        </p:txBody>
      </p:sp>
      <p:sp>
        <p:nvSpPr>
          <p:cNvPr id="1522" name="Line 11829"/>
          <p:cNvSpPr>
            <a:spLocks noChangeShapeType="1"/>
          </p:cNvSpPr>
          <p:nvPr/>
        </p:nvSpPr>
        <p:spPr bwMode="auto">
          <a:xfrm flipV="1">
            <a:off x="2393883" y="5580517"/>
            <a:ext cx="611" cy="220010"/>
          </a:xfrm>
          <a:prstGeom prst="line">
            <a:avLst/>
          </a:prstGeom>
          <a:noFill/>
          <a:ln w="12700">
            <a:solidFill>
              <a:srgbClr val="800000"/>
            </a:solidFill>
            <a:round/>
            <a:headEnd/>
            <a:tailEnd type="triangle" w="sm" len="sm"/>
          </a:ln>
          <a:effectLst/>
        </p:spPr>
        <p:txBody>
          <a:bodyPr>
            <a:normAutofit fontScale="25000" lnSpcReduction="20000"/>
          </a:bodyPr>
          <a:lstStyle/>
          <a:p>
            <a:endParaRPr lang="en-US" i="0"/>
          </a:p>
        </p:txBody>
      </p:sp>
      <p:sp>
        <p:nvSpPr>
          <p:cNvPr id="1523" name="Line 11830"/>
          <p:cNvSpPr>
            <a:spLocks noChangeShapeType="1"/>
          </p:cNvSpPr>
          <p:nvPr/>
        </p:nvSpPr>
        <p:spPr bwMode="auto">
          <a:xfrm>
            <a:off x="2012367" y="6198417"/>
            <a:ext cx="172419" cy="668"/>
          </a:xfrm>
          <a:prstGeom prst="line">
            <a:avLst/>
          </a:prstGeom>
          <a:noFill/>
          <a:ln w="12700">
            <a:solidFill>
              <a:srgbClr val="800000"/>
            </a:solidFill>
            <a:round/>
            <a:headEnd/>
            <a:tailEnd type="triangle" w="sm" len="sm"/>
          </a:ln>
          <a:effectLst/>
        </p:spPr>
        <p:txBody>
          <a:bodyPr>
            <a:normAutofit fontScale="25000" lnSpcReduction="20000"/>
          </a:bodyPr>
          <a:lstStyle/>
          <a:p>
            <a:endParaRPr lang="en-US" i="0"/>
          </a:p>
        </p:txBody>
      </p:sp>
      <p:sp>
        <p:nvSpPr>
          <p:cNvPr id="1524" name="Line 11831"/>
          <p:cNvSpPr>
            <a:spLocks noChangeShapeType="1"/>
          </p:cNvSpPr>
          <p:nvPr/>
        </p:nvSpPr>
        <p:spPr bwMode="auto">
          <a:xfrm flipH="1">
            <a:off x="1962231" y="6198417"/>
            <a:ext cx="50136" cy="91614"/>
          </a:xfrm>
          <a:prstGeom prst="line">
            <a:avLst/>
          </a:prstGeom>
          <a:noFill/>
          <a:ln w="12700">
            <a:solidFill>
              <a:srgbClr val="800000"/>
            </a:solidFill>
            <a:round/>
            <a:headEnd/>
            <a:tailEnd type="triangle" w="sm" len="sm"/>
          </a:ln>
          <a:effectLst/>
        </p:spPr>
        <p:txBody>
          <a:bodyPr>
            <a:normAutofit fontScale="25000" lnSpcReduction="20000"/>
          </a:bodyPr>
          <a:lstStyle/>
          <a:p>
            <a:endParaRPr lang="en-US" i="0"/>
          </a:p>
        </p:txBody>
      </p:sp>
      <p:sp>
        <p:nvSpPr>
          <p:cNvPr id="1525" name="Line 11832"/>
          <p:cNvSpPr>
            <a:spLocks noChangeShapeType="1"/>
          </p:cNvSpPr>
          <p:nvPr/>
        </p:nvSpPr>
        <p:spPr bwMode="auto">
          <a:xfrm flipV="1">
            <a:off x="2012367" y="5980414"/>
            <a:ext cx="611" cy="218004"/>
          </a:xfrm>
          <a:prstGeom prst="line">
            <a:avLst/>
          </a:prstGeom>
          <a:noFill/>
          <a:ln w="12700">
            <a:solidFill>
              <a:srgbClr val="800000"/>
            </a:solidFill>
            <a:round/>
            <a:headEnd/>
            <a:tailEnd type="triangle" w="sm" len="sm"/>
          </a:ln>
          <a:effectLst/>
        </p:spPr>
        <p:txBody>
          <a:bodyPr>
            <a:normAutofit fontScale="25000" lnSpcReduction="20000"/>
          </a:bodyPr>
          <a:lstStyle/>
          <a:p>
            <a:endParaRPr lang="en-US" i="0"/>
          </a:p>
        </p:txBody>
      </p:sp>
      <p:sp>
        <p:nvSpPr>
          <p:cNvPr id="1526" name="Line 11833"/>
          <p:cNvSpPr>
            <a:spLocks noChangeShapeType="1"/>
          </p:cNvSpPr>
          <p:nvPr/>
        </p:nvSpPr>
        <p:spPr bwMode="auto">
          <a:xfrm>
            <a:off x="2393883" y="6198417"/>
            <a:ext cx="173030" cy="668"/>
          </a:xfrm>
          <a:prstGeom prst="line">
            <a:avLst/>
          </a:prstGeom>
          <a:noFill/>
          <a:ln w="12700">
            <a:solidFill>
              <a:srgbClr val="800000"/>
            </a:solidFill>
            <a:round/>
            <a:headEnd/>
            <a:tailEnd type="triangle" w="sm" len="sm"/>
          </a:ln>
          <a:effectLst/>
        </p:spPr>
        <p:txBody>
          <a:bodyPr>
            <a:normAutofit fontScale="25000" lnSpcReduction="20000"/>
          </a:bodyPr>
          <a:lstStyle/>
          <a:p>
            <a:endParaRPr lang="en-US" i="0"/>
          </a:p>
        </p:txBody>
      </p:sp>
      <p:sp>
        <p:nvSpPr>
          <p:cNvPr id="1527" name="Line 11834"/>
          <p:cNvSpPr>
            <a:spLocks noChangeShapeType="1"/>
          </p:cNvSpPr>
          <p:nvPr/>
        </p:nvSpPr>
        <p:spPr bwMode="auto">
          <a:xfrm flipH="1">
            <a:off x="2343746" y="6198417"/>
            <a:ext cx="50136" cy="91614"/>
          </a:xfrm>
          <a:prstGeom prst="line">
            <a:avLst/>
          </a:prstGeom>
          <a:noFill/>
          <a:ln w="12700">
            <a:solidFill>
              <a:srgbClr val="800000"/>
            </a:solidFill>
            <a:round/>
            <a:headEnd/>
            <a:tailEnd type="triangle" w="sm" len="sm"/>
          </a:ln>
          <a:effectLst/>
        </p:spPr>
        <p:txBody>
          <a:bodyPr>
            <a:normAutofit fontScale="25000" lnSpcReduction="20000"/>
          </a:bodyPr>
          <a:lstStyle/>
          <a:p>
            <a:endParaRPr lang="en-US" i="0"/>
          </a:p>
        </p:txBody>
      </p:sp>
      <p:sp>
        <p:nvSpPr>
          <p:cNvPr id="1528" name="Line 11835"/>
          <p:cNvSpPr>
            <a:spLocks noChangeShapeType="1"/>
          </p:cNvSpPr>
          <p:nvPr/>
        </p:nvSpPr>
        <p:spPr bwMode="auto">
          <a:xfrm flipV="1">
            <a:off x="2393883" y="5980414"/>
            <a:ext cx="611" cy="218004"/>
          </a:xfrm>
          <a:prstGeom prst="line">
            <a:avLst/>
          </a:prstGeom>
          <a:noFill/>
          <a:ln w="12700">
            <a:solidFill>
              <a:srgbClr val="800000"/>
            </a:solidFill>
            <a:round/>
            <a:headEnd/>
            <a:tailEnd type="triangle" w="sm" len="sm"/>
          </a:ln>
          <a:effectLst/>
        </p:spPr>
        <p:txBody>
          <a:bodyPr>
            <a:normAutofit fontScale="25000" lnSpcReduction="20000"/>
          </a:bodyPr>
          <a:lstStyle/>
          <a:p>
            <a:endParaRPr lang="en-US" i="0"/>
          </a:p>
        </p:txBody>
      </p:sp>
      <p:sp>
        <p:nvSpPr>
          <p:cNvPr id="1529" name="Rectangle 11836"/>
          <p:cNvSpPr>
            <a:spLocks noChangeArrowheads="1"/>
          </p:cNvSpPr>
          <p:nvPr/>
        </p:nvSpPr>
        <p:spPr bwMode="auto">
          <a:xfrm>
            <a:off x="1840630" y="5121773"/>
            <a:ext cx="876768" cy="1218413"/>
          </a:xfrm>
          <a:prstGeom prst="rect">
            <a:avLst/>
          </a:prstGeom>
          <a:noFill/>
          <a:ln w="1905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none" anchor="ctr">
            <a:normAutofit/>
          </a:bodyPr>
          <a:lstStyle/>
          <a:p>
            <a:endParaRPr lang="en-US" i="0"/>
          </a:p>
        </p:txBody>
      </p:sp>
      <p:sp>
        <p:nvSpPr>
          <p:cNvPr id="1530" name="Text Box 11837"/>
          <p:cNvSpPr txBox="1">
            <a:spLocks noChangeArrowheads="1"/>
          </p:cNvSpPr>
          <p:nvPr/>
        </p:nvSpPr>
        <p:spPr bwMode="auto">
          <a:xfrm>
            <a:off x="2108766" y="5102662"/>
            <a:ext cx="409386" cy="1235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/>
            <a:r>
              <a:rPr lang="en-US" sz="700" b="1" i="0" dirty="0" smtClean="0">
                <a:solidFill>
                  <a:srgbClr val="990000"/>
                </a:solidFill>
              </a:rPr>
              <a:t>Mountain </a:t>
            </a:r>
            <a:endParaRPr lang="en-US" sz="700" b="1" i="0" dirty="0">
              <a:solidFill>
                <a:srgbClr val="990000"/>
              </a:solidFill>
            </a:endParaRPr>
          </a:p>
        </p:txBody>
      </p:sp>
      <p:sp>
        <p:nvSpPr>
          <p:cNvPr id="1531" name="Oval 11838"/>
          <p:cNvSpPr>
            <a:spLocks noChangeArrowheads="1"/>
          </p:cNvSpPr>
          <p:nvPr/>
        </p:nvSpPr>
        <p:spPr bwMode="auto">
          <a:xfrm>
            <a:off x="2333965" y="5313028"/>
            <a:ext cx="139402" cy="154475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normAutofit fontScale="25000" lnSpcReduction="20000"/>
          </a:bodyPr>
          <a:lstStyle/>
          <a:p>
            <a:endParaRPr lang="en-US" i="0"/>
          </a:p>
        </p:txBody>
      </p:sp>
      <p:sp>
        <p:nvSpPr>
          <p:cNvPr id="1532" name="Oval 11839"/>
          <p:cNvSpPr>
            <a:spLocks noChangeArrowheads="1"/>
          </p:cNvSpPr>
          <p:nvPr/>
        </p:nvSpPr>
        <p:spPr bwMode="auto">
          <a:xfrm>
            <a:off x="1932271" y="5379231"/>
            <a:ext cx="64199" cy="199279"/>
          </a:xfrm>
          <a:prstGeom prst="ellips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>
            <a:normAutofit fontScale="25000" lnSpcReduction="20000"/>
          </a:bodyPr>
          <a:lstStyle/>
          <a:p>
            <a:endParaRPr lang="en-US" i="0"/>
          </a:p>
        </p:txBody>
      </p:sp>
      <p:sp>
        <p:nvSpPr>
          <p:cNvPr id="1533" name="Oval 11840"/>
          <p:cNvSpPr>
            <a:spLocks noChangeArrowheads="1"/>
          </p:cNvSpPr>
          <p:nvPr/>
        </p:nvSpPr>
        <p:spPr bwMode="auto">
          <a:xfrm rot="1964114">
            <a:off x="2052109" y="5711587"/>
            <a:ext cx="59307" cy="199279"/>
          </a:xfrm>
          <a:prstGeom prst="ellipse">
            <a:avLst/>
          </a:prstGeom>
          <a:noFill/>
          <a:ln w="12700">
            <a:solidFill>
              <a:srgbClr val="990000"/>
            </a:solidFill>
            <a:round/>
            <a:headEnd/>
            <a:tailEnd/>
          </a:ln>
          <a:effectLst/>
        </p:spPr>
        <p:txBody>
          <a:bodyPr wrap="none" anchor="ctr">
            <a:normAutofit fontScale="25000" lnSpcReduction="20000"/>
          </a:bodyPr>
          <a:lstStyle/>
          <a:p>
            <a:endParaRPr lang="en-US" i="0"/>
          </a:p>
        </p:txBody>
      </p:sp>
      <p:sp>
        <p:nvSpPr>
          <p:cNvPr id="1534" name="Oval 11841"/>
          <p:cNvSpPr>
            <a:spLocks noChangeArrowheads="1"/>
          </p:cNvSpPr>
          <p:nvPr/>
        </p:nvSpPr>
        <p:spPr bwMode="auto">
          <a:xfrm rot="19693145">
            <a:off x="1912706" y="6021205"/>
            <a:ext cx="83764" cy="199279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normAutofit fontScale="25000" lnSpcReduction="20000"/>
          </a:bodyPr>
          <a:lstStyle/>
          <a:p>
            <a:endParaRPr lang="en-US" i="0"/>
          </a:p>
        </p:txBody>
      </p:sp>
      <p:sp>
        <p:nvSpPr>
          <p:cNvPr id="1535" name="Oval 11842"/>
          <p:cNvSpPr>
            <a:spLocks noChangeArrowheads="1"/>
          </p:cNvSpPr>
          <p:nvPr/>
        </p:nvSpPr>
        <p:spPr bwMode="auto">
          <a:xfrm rot="19693145">
            <a:off x="2390214" y="6209115"/>
            <a:ext cx="83764" cy="44805"/>
          </a:xfrm>
          <a:prstGeom prst="ellips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normAutofit fontScale="25000" lnSpcReduction="20000"/>
          </a:bodyPr>
          <a:lstStyle/>
          <a:p>
            <a:endParaRPr lang="en-US" i="0"/>
          </a:p>
        </p:txBody>
      </p:sp>
      <p:sp>
        <p:nvSpPr>
          <p:cNvPr id="1536" name="Oval 11843"/>
          <p:cNvSpPr>
            <a:spLocks noChangeArrowheads="1"/>
          </p:cNvSpPr>
          <p:nvPr/>
        </p:nvSpPr>
        <p:spPr bwMode="auto">
          <a:xfrm rot="19693145" flipV="1">
            <a:off x="2433625" y="5733654"/>
            <a:ext cx="83764" cy="66873"/>
          </a:xfrm>
          <a:prstGeom prst="ellips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normAutofit fontScale="25000" lnSpcReduction="20000"/>
          </a:bodyPr>
          <a:lstStyle/>
          <a:p>
            <a:endParaRPr lang="en-US" i="0"/>
          </a:p>
        </p:txBody>
      </p:sp>
      <p:sp>
        <p:nvSpPr>
          <p:cNvPr id="1537" name="Oval 11844"/>
          <p:cNvSpPr>
            <a:spLocks noChangeArrowheads="1"/>
          </p:cNvSpPr>
          <p:nvPr/>
        </p:nvSpPr>
        <p:spPr bwMode="auto">
          <a:xfrm rot="19063957">
            <a:off x="2091238" y="5333758"/>
            <a:ext cx="104552" cy="222016"/>
          </a:xfrm>
          <a:prstGeom prst="ellipse">
            <a:avLst/>
          </a:prstGeom>
          <a:noFill/>
          <a:ln w="12700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>
            <a:normAutofit fontScale="25000" lnSpcReduction="20000"/>
          </a:bodyPr>
          <a:lstStyle/>
          <a:p>
            <a:endParaRPr lang="en-US" i="0"/>
          </a:p>
        </p:txBody>
      </p:sp>
      <p:sp>
        <p:nvSpPr>
          <p:cNvPr id="1538" name="Oval 11845"/>
          <p:cNvSpPr>
            <a:spLocks noChangeArrowheads="1"/>
          </p:cNvSpPr>
          <p:nvPr/>
        </p:nvSpPr>
        <p:spPr bwMode="auto">
          <a:xfrm rot="19063957">
            <a:off x="2111416" y="5645382"/>
            <a:ext cx="104552" cy="221348"/>
          </a:xfrm>
          <a:prstGeom prst="ellipse">
            <a:avLst/>
          </a:prstGeom>
          <a:noFill/>
          <a:ln w="12700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>
            <a:normAutofit fontScale="25000" lnSpcReduction="20000"/>
          </a:bodyPr>
          <a:lstStyle/>
          <a:p>
            <a:endParaRPr lang="en-US" i="0"/>
          </a:p>
        </p:txBody>
      </p:sp>
      <p:sp>
        <p:nvSpPr>
          <p:cNvPr id="1539" name="Oval 11846"/>
          <p:cNvSpPr>
            <a:spLocks noChangeArrowheads="1"/>
          </p:cNvSpPr>
          <p:nvPr/>
        </p:nvSpPr>
        <p:spPr bwMode="auto">
          <a:xfrm>
            <a:off x="2354141" y="5622646"/>
            <a:ext cx="139402" cy="155143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normAutofit fontScale="25000" lnSpcReduction="20000"/>
          </a:bodyPr>
          <a:lstStyle/>
          <a:p>
            <a:endParaRPr lang="en-US" i="0"/>
          </a:p>
        </p:txBody>
      </p:sp>
      <p:sp>
        <p:nvSpPr>
          <p:cNvPr id="1540" name="Oval 11847"/>
          <p:cNvSpPr>
            <a:spLocks noChangeArrowheads="1"/>
          </p:cNvSpPr>
          <p:nvPr/>
        </p:nvSpPr>
        <p:spPr bwMode="auto">
          <a:xfrm>
            <a:off x="1972012" y="6021205"/>
            <a:ext cx="139402" cy="155813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normAutofit fontScale="25000" lnSpcReduction="20000"/>
          </a:bodyPr>
          <a:lstStyle/>
          <a:p>
            <a:endParaRPr lang="en-US" i="0"/>
          </a:p>
        </p:txBody>
      </p:sp>
      <p:sp>
        <p:nvSpPr>
          <p:cNvPr id="1541" name="Oval 11848"/>
          <p:cNvSpPr>
            <a:spLocks noChangeArrowheads="1"/>
          </p:cNvSpPr>
          <p:nvPr/>
        </p:nvSpPr>
        <p:spPr bwMode="auto">
          <a:xfrm rot="19063957">
            <a:off x="2493544" y="6043274"/>
            <a:ext cx="102718" cy="222016"/>
          </a:xfrm>
          <a:prstGeom prst="ellipse">
            <a:avLst/>
          </a:prstGeom>
          <a:noFill/>
          <a:ln w="12700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>
            <a:normAutofit fontScale="25000" lnSpcReduction="20000"/>
          </a:bodyPr>
          <a:lstStyle/>
          <a:p>
            <a:endParaRPr lang="en-US" i="0"/>
          </a:p>
        </p:txBody>
      </p:sp>
      <p:sp>
        <p:nvSpPr>
          <p:cNvPr id="1544" name="Rectangle 11858"/>
          <p:cNvSpPr>
            <a:spLocks noChangeArrowheads="1"/>
          </p:cNvSpPr>
          <p:nvPr/>
        </p:nvSpPr>
        <p:spPr bwMode="auto">
          <a:xfrm>
            <a:off x="2848223" y="4971512"/>
            <a:ext cx="1402419" cy="1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pPr algn="ctr"/>
            <a:r>
              <a:rPr lang="en-US" sz="900" b="1" i="0" dirty="0">
                <a:solidFill>
                  <a:srgbClr val="990000"/>
                </a:solidFill>
              </a:rPr>
              <a:t>Efficient Hierarchical Estimation</a:t>
            </a:r>
          </a:p>
        </p:txBody>
      </p:sp>
      <p:cxnSp>
        <p:nvCxnSpPr>
          <p:cNvPr id="1545" name="AutoShape 11859"/>
          <p:cNvCxnSpPr>
            <a:cxnSpLocks noChangeShapeType="1"/>
            <a:stCxn id="1501" idx="0"/>
          </p:cNvCxnSpPr>
          <p:nvPr/>
        </p:nvCxnSpPr>
        <p:spPr bwMode="auto">
          <a:xfrm flipV="1">
            <a:off x="1062911" y="4860972"/>
            <a:ext cx="1224" cy="231379"/>
          </a:xfrm>
          <a:prstGeom prst="straightConnector1">
            <a:avLst/>
          </a:prstGeom>
          <a:noFill/>
          <a:ln w="15875">
            <a:solidFill>
              <a:srgbClr val="800000"/>
            </a:solidFill>
            <a:prstDash val="dash"/>
            <a:round/>
            <a:headEnd/>
            <a:tailEnd type="triangle" w="sm" len="sm"/>
          </a:ln>
          <a:effectLst/>
        </p:spPr>
      </p:cxnSp>
      <p:sp>
        <p:nvSpPr>
          <p:cNvPr id="1547" name="Rectangle 11924"/>
          <p:cNvSpPr>
            <a:spLocks noChangeArrowheads="1"/>
          </p:cNvSpPr>
          <p:nvPr/>
        </p:nvSpPr>
        <p:spPr bwMode="auto">
          <a:xfrm>
            <a:off x="4735117" y="3850650"/>
            <a:ext cx="3194994" cy="24923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128016" tIns="64008" rIns="128016" bIns="64008">
            <a:normAutofit fontScale="25000" lnSpcReduction="20000"/>
          </a:bodyPr>
          <a:lstStyle/>
          <a:p>
            <a:pPr algn="ctr" defTabSz="1182688">
              <a:spcBef>
                <a:spcPct val="50000"/>
              </a:spcBef>
            </a:pPr>
            <a:r>
              <a:rPr lang="en-US" sz="4000" b="1" i="0" dirty="0" smtClean="0">
                <a:solidFill>
                  <a:schemeClr val="accent1">
                    <a:lumMod val="25000"/>
                  </a:schemeClr>
                </a:solidFill>
              </a:rPr>
              <a:t>Learning the Contextual Class Models</a:t>
            </a:r>
            <a:endParaRPr lang="en-US" sz="4000" b="1" i="0" u="sng" dirty="0">
              <a:solidFill>
                <a:schemeClr val="accent1">
                  <a:lumMod val="25000"/>
                </a:schemeClr>
              </a:solidFill>
              <a:cs typeface="Arial" charset="0"/>
            </a:endParaRPr>
          </a:p>
        </p:txBody>
      </p:sp>
      <p:sp>
        <p:nvSpPr>
          <p:cNvPr id="1549" name="Text Box 225"/>
          <p:cNvSpPr txBox="1">
            <a:spLocks noChangeArrowheads="1"/>
          </p:cNvSpPr>
          <p:nvPr/>
        </p:nvSpPr>
        <p:spPr bwMode="auto">
          <a:xfrm>
            <a:off x="2819400" y="5562600"/>
            <a:ext cx="626536" cy="20598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algn="ctr"/>
            <a:r>
              <a:rPr lang="en-US" sz="700" b="1" i="0" dirty="0" smtClean="0">
                <a:solidFill>
                  <a:srgbClr val="990000"/>
                </a:solidFill>
              </a:rPr>
              <a:t>Visual Features</a:t>
            </a:r>
          </a:p>
          <a:p>
            <a:pPr algn="ctr"/>
            <a:r>
              <a:rPr lang="en-US" sz="700" b="1" i="0" dirty="0" smtClean="0">
                <a:solidFill>
                  <a:srgbClr val="990000"/>
                </a:solidFill>
              </a:rPr>
              <a:t>Space</a:t>
            </a:r>
            <a:endParaRPr lang="en-US" sz="700" b="1" i="0" dirty="0">
              <a:solidFill>
                <a:srgbClr val="990000"/>
              </a:solidFill>
            </a:endParaRPr>
          </a:p>
        </p:txBody>
      </p:sp>
      <p:pic>
        <p:nvPicPr>
          <p:cNvPr id="1550" name="Picture 1549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5653064" y="6145519"/>
            <a:ext cx="1784295" cy="290837"/>
          </a:xfrm>
          <a:prstGeom prst="rect">
            <a:avLst/>
          </a:prstGeom>
          <a:noFill/>
        </p:spPr>
      </p:pic>
      <p:sp>
        <p:nvSpPr>
          <p:cNvPr id="1553" name="Rounded Rectangle 1552"/>
          <p:cNvSpPr/>
          <p:nvPr/>
        </p:nvSpPr>
        <p:spPr bwMode="auto">
          <a:xfrm>
            <a:off x="502357" y="3723157"/>
            <a:ext cx="3977774" cy="2753843"/>
          </a:xfrm>
          <a:prstGeom prst="roundRect">
            <a:avLst>
              <a:gd name="adj" fmla="val 6236"/>
            </a:avLst>
          </a:prstGeom>
          <a:noFill/>
          <a:ln w="25400" cap="sq" cmpd="sng" algn="ctr">
            <a:solidFill>
              <a:srgbClr val="99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109728" tIns="54864" rIns="109728" bIns="54864" numCol="1" rtlCol="0" anchor="ctr" anchorCtr="0" compatLnSpc="1">
            <a:prstTxWarp prst="textNoShape">
              <a:avLst/>
            </a:prstTxWarp>
            <a:normAutofit/>
          </a:bodyPr>
          <a:lstStyle/>
          <a:p>
            <a:pPr defTabSz="1419226"/>
            <a:endParaRPr lang="en-US" sz="2900" i="0" dirty="0" smtClean="0"/>
          </a:p>
        </p:txBody>
      </p:sp>
      <p:sp>
        <p:nvSpPr>
          <p:cNvPr id="1554" name="Rounded Rectangle 1553"/>
          <p:cNvSpPr/>
          <p:nvPr/>
        </p:nvSpPr>
        <p:spPr bwMode="auto">
          <a:xfrm>
            <a:off x="4556626" y="3723157"/>
            <a:ext cx="3977774" cy="2753843"/>
          </a:xfrm>
          <a:prstGeom prst="roundRect">
            <a:avLst>
              <a:gd name="adj" fmla="val 6236"/>
            </a:avLst>
          </a:prstGeom>
          <a:noFill/>
          <a:ln w="25400" cap="sq" cmpd="sng" algn="ctr">
            <a:solidFill>
              <a:srgbClr val="99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109728" tIns="54864" rIns="109728" bIns="54864" numCol="1" rtlCol="0" anchor="ctr" anchorCtr="0" compatLnSpc="1">
            <a:prstTxWarp prst="textNoShape">
              <a:avLst/>
            </a:prstTxWarp>
            <a:normAutofit/>
          </a:bodyPr>
          <a:lstStyle/>
          <a:p>
            <a:pPr defTabSz="1419226"/>
            <a:endParaRPr lang="en-US" sz="2900" i="0" dirty="0" smtClean="0"/>
          </a:p>
        </p:txBody>
      </p:sp>
      <p:pic>
        <p:nvPicPr>
          <p:cNvPr id="1555" name="Picture 1554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5066597" y="5913637"/>
            <a:ext cx="3085324" cy="231883"/>
          </a:xfrm>
          <a:prstGeom prst="rect">
            <a:avLst/>
          </a:prstGeom>
          <a:noFill/>
        </p:spPr>
      </p:pic>
      <p:pic>
        <p:nvPicPr>
          <p:cNvPr id="1556" name="Picture 1555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2950219" y="6145519"/>
            <a:ext cx="1381703" cy="194809"/>
          </a:xfrm>
          <a:prstGeom prst="rect">
            <a:avLst/>
          </a:prstGeom>
          <a:noFill/>
        </p:spPr>
      </p:pic>
      <p:sp>
        <p:nvSpPr>
          <p:cNvPr id="1440" name="Rounded Rectangle 1439"/>
          <p:cNvSpPr/>
          <p:nvPr/>
        </p:nvSpPr>
        <p:spPr bwMode="auto">
          <a:xfrm>
            <a:off x="4349028" y="513570"/>
            <a:ext cx="2298327" cy="2945294"/>
          </a:xfrm>
          <a:prstGeom prst="roundRect">
            <a:avLst>
              <a:gd name="adj" fmla="val 5953"/>
            </a:avLst>
          </a:prstGeom>
          <a:solidFill>
            <a:srgbClr val="99CCFF">
              <a:alpha val="34000"/>
            </a:srgb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l" defTabSz="11826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441" name="Rounded Rectangle 1440"/>
          <p:cNvSpPr/>
          <p:nvPr/>
        </p:nvSpPr>
        <p:spPr bwMode="auto">
          <a:xfrm>
            <a:off x="1919694" y="513569"/>
            <a:ext cx="2287577" cy="2952104"/>
          </a:xfrm>
          <a:prstGeom prst="roundRect">
            <a:avLst>
              <a:gd name="adj" fmla="val 5953"/>
            </a:avLst>
          </a:prstGeom>
          <a:solidFill>
            <a:srgbClr val="C00000">
              <a:alpha val="9000"/>
            </a:srgb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l" defTabSz="11826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aphicFrame>
        <p:nvGraphicFramePr>
          <p:cNvPr id="1442" name="Object 103"/>
          <p:cNvGraphicFramePr>
            <a:graphicFrameLocks noChangeAspect="1"/>
          </p:cNvGraphicFramePr>
          <p:nvPr/>
        </p:nvGraphicFramePr>
        <p:xfrm>
          <a:off x="3181974" y="1237052"/>
          <a:ext cx="811102" cy="1782897"/>
        </p:xfrm>
        <a:graphic>
          <a:graphicData uri="http://schemas.openxmlformats.org/presentationml/2006/ole">
            <p:oleObj spid="_x0000_s494608" name="Equation" r:id="rId21" imgW="622080" imgH="1193760" progId="Equation.3">
              <p:embed/>
            </p:oleObj>
          </a:graphicData>
        </a:graphic>
      </p:graphicFrame>
      <p:sp>
        <p:nvSpPr>
          <p:cNvPr id="1443" name="Rectangle 232"/>
          <p:cNvSpPr>
            <a:spLocks noChangeArrowheads="1"/>
          </p:cNvSpPr>
          <p:nvPr/>
        </p:nvSpPr>
        <p:spPr bwMode="auto">
          <a:xfrm>
            <a:off x="2268052" y="1077565"/>
            <a:ext cx="748965" cy="2097246"/>
          </a:xfrm>
          <a:prstGeom prst="rect">
            <a:avLst/>
          </a:prstGeom>
          <a:solidFill>
            <a:srgbClr val="EAEAEA">
              <a:alpha val="61960"/>
            </a:srgbClr>
          </a:solidFill>
          <a:ln w="12700">
            <a:solidFill>
              <a:srgbClr val="800000"/>
            </a:solidFill>
            <a:prstDash val="dash"/>
            <a:miter lim="800000"/>
            <a:headEnd/>
            <a:tailEnd/>
          </a:ln>
        </p:spPr>
        <p:txBody>
          <a:bodyPr wrap="none" lIns="109728" tIns="54864" rIns="109728" bIns="54864" anchor="ctr">
            <a:normAutofit/>
          </a:bodyPr>
          <a:lstStyle/>
          <a:p>
            <a:endParaRPr lang="en-US" i="0"/>
          </a:p>
        </p:txBody>
      </p:sp>
      <p:sp>
        <p:nvSpPr>
          <p:cNvPr id="1444" name="Text Box 122"/>
          <p:cNvSpPr txBox="1">
            <a:spLocks noChangeArrowheads="1"/>
          </p:cNvSpPr>
          <p:nvPr/>
        </p:nvSpPr>
        <p:spPr bwMode="auto">
          <a:xfrm rot="5400000">
            <a:off x="2338148" y="2144590"/>
            <a:ext cx="676196" cy="1858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09728" tIns="54864" rIns="109728" bIns="54864">
            <a:noAutofit/>
          </a:bodyPr>
          <a:lstStyle/>
          <a:p>
            <a:pPr algn="l"/>
            <a:r>
              <a:rPr lang="en-US" sz="1200" b="1" i="0" dirty="0"/>
              <a:t>.  .  .  </a:t>
            </a:r>
          </a:p>
        </p:txBody>
      </p:sp>
      <p:sp>
        <p:nvSpPr>
          <p:cNvPr id="1445" name="Line 124"/>
          <p:cNvSpPr>
            <a:spLocks noChangeShapeType="1"/>
          </p:cNvSpPr>
          <p:nvPr/>
        </p:nvSpPr>
        <p:spPr bwMode="auto">
          <a:xfrm>
            <a:off x="2476098" y="1547782"/>
            <a:ext cx="437939" cy="1040"/>
          </a:xfrm>
          <a:prstGeom prst="line">
            <a:avLst/>
          </a:prstGeom>
          <a:noFill/>
          <a:ln w="12700">
            <a:solidFill>
              <a:srgbClr val="800000"/>
            </a:solidFill>
            <a:round/>
            <a:headEnd/>
            <a:tailEnd type="triangle" w="sm" len="sm"/>
          </a:ln>
        </p:spPr>
        <p:txBody>
          <a:bodyPr lIns="109728" tIns="54864" rIns="109728" bIns="54864">
            <a:normAutofit fontScale="25000" lnSpcReduction="20000"/>
          </a:bodyPr>
          <a:lstStyle/>
          <a:p>
            <a:endParaRPr lang="en-US" i="0"/>
          </a:p>
        </p:txBody>
      </p:sp>
      <p:sp>
        <p:nvSpPr>
          <p:cNvPr id="1446" name="Line 125"/>
          <p:cNvSpPr>
            <a:spLocks noChangeShapeType="1"/>
          </p:cNvSpPr>
          <p:nvPr/>
        </p:nvSpPr>
        <p:spPr bwMode="auto">
          <a:xfrm flipH="1">
            <a:off x="2348150" y="1547782"/>
            <a:ext cx="127948" cy="167489"/>
          </a:xfrm>
          <a:prstGeom prst="line">
            <a:avLst/>
          </a:prstGeom>
          <a:noFill/>
          <a:ln w="12700">
            <a:solidFill>
              <a:srgbClr val="800000"/>
            </a:solidFill>
            <a:round/>
            <a:headEnd/>
            <a:tailEnd type="triangle" w="sm" len="sm"/>
          </a:ln>
        </p:spPr>
        <p:txBody>
          <a:bodyPr lIns="109728" tIns="54864" rIns="109728" bIns="54864">
            <a:normAutofit fontScale="25000" lnSpcReduction="20000"/>
          </a:bodyPr>
          <a:lstStyle/>
          <a:p>
            <a:endParaRPr lang="en-US" i="0"/>
          </a:p>
        </p:txBody>
      </p:sp>
      <p:sp>
        <p:nvSpPr>
          <p:cNvPr id="1447" name="Line 126"/>
          <p:cNvSpPr>
            <a:spLocks noChangeShapeType="1"/>
          </p:cNvSpPr>
          <p:nvPr/>
        </p:nvSpPr>
        <p:spPr bwMode="auto">
          <a:xfrm flipV="1">
            <a:off x="2476098" y="1143104"/>
            <a:ext cx="1040" cy="404677"/>
          </a:xfrm>
          <a:prstGeom prst="line">
            <a:avLst/>
          </a:prstGeom>
          <a:noFill/>
          <a:ln w="12700">
            <a:solidFill>
              <a:srgbClr val="800000"/>
            </a:solidFill>
            <a:round/>
            <a:headEnd/>
            <a:tailEnd type="triangle" w="sm" len="sm"/>
          </a:ln>
        </p:spPr>
        <p:txBody>
          <a:bodyPr lIns="109728" tIns="54864" rIns="109728" bIns="54864">
            <a:normAutofit fontScale="25000" lnSpcReduction="20000"/>
          </a:bodyPr>
          <a:lstStyle/>
          <a:p>
            <a:endParaRPr lang="en-US" i="0"/>
          </a:p>
        </p:txBody>
      </p:sp>
      <p:sp>
        <p:nvSpPr>
          <p:cNvPr id="1448" name="Oval 127"/>
          <p:cNvSpPr>
            <a:spLocks noChangeArrowheads="1"/>
          </p:cNvSpPr>
          <p:nvPr/>
        </p:nvSpPr>
        <p:spPr bwMode="auto">
          <a:xfrm rot="19693145" flipV="1">
            <a:off x="2605087" y="1477040"/>
            <a:ext cx="214287" cy="122755"/>
          </a:xfrm>
          <a:prstGeom prst="ellipse">
            <a:avLst/>
          </a:prstGeom>
          <a:solidFill>
            <a:srgbClr val="99CCFF">
              <a:alpha val="39999"/>
            </a:srgbClr>
          </a:solidFill>
          <a:ln w="12700">
            <a:solidFill>
              <a:srgbClr val="990000"/>
            </a:solidFill>
            <a:round/>
            <a:headEnd/>
            <a:tailEnd/>
          </a:ln>
        </p:spPr>
        <p:txBody>
          <a:bodyPr wrap="none" lIns="109728" tIns="54864" rIns="109728" bIns="54864" anchor="ctr">
            <a:normAutofit fontScale="25000" lnSpcReduction="20000"/>
          </a:bodyPr>
          <a:lstStyle/>
          <a:p>
            <a:endParaRPr lang="en-US" i="0"/>
          </a:p>
        </p:txBody>
      </p:sp>
      <p:sp>
        <p:nvSpPr>
          <p:cNvPr id="1449" name="Oval 128"/>
          <p:cNvSpPr>
            <a:spLocks noChangeArrowheads="1"/>
          </p:cNvSpPr>
          <p:nvPr/>
        </p:nvSpPr>
        <p:spPr bwMode="auto">
          <a:xfrm>
            <a:off x="2374156" y="1220087"/>
            <a:ext cx="353677" cy="286082"/>
          </a:xfrm>
          <a:prstGeom prst="ellipse">
            <a:avLst/>
          </a:prstGeom>
          <a:solidFill>
            <a:srgbClr val="99CCFF">
              <a:alpha val="39999"/>
            </a:srgbClr>
          </a:solidFill>
          <a:ln w="12700">
            <a:solidFill>
              <a:srgbClr val="990000"/>
            </a:solidFill>
            <a:round/>
            <a:headEnd/>
            <a:tailEnd/>
          </a:ln>
        </p:spPr>
        <p:txBody>
          <a:bodyPr wrap="none" lIns="109728" tIns="54864" rIns="109728" bIns="54864" anchor="ctr">
            <a:normAutofit fontScale="40000" lnSpcReduction="20000"/>
          </a:bodyPr>
          <a:lstStyle/>
          <a:p>
            <a:endParaRPr lang="en-US" i="0"/>
          </a:p>
        </p:txBody>
      </p:sp>
      <p:graphicFrame>
        <p:nvGraphicFramePr>
          <p:cNvPr id="1450" name="Object 104"/>
          <p:cNvGraphicFramePr>
            <a:graphicFrameLocks noChangeAspect="1"/>
          </p:cNvGraphicFramePr>
          <p:nvPr/>
        </p:nvGraphicFramePr>
        <p:xfrm>
          <a:off x="2355850" y="3005138"/>
          <a:ext cx="609600" cy="134937"/>
        </p:xfrm>
        <a:graphic>
          <a:graphicData uri="http://schemas.openxmlformats.org/presentationml/2006/ole">
            <p:oleObj spid="_x0000_s494609" name="Equation" r:id="rId22" imgW="1117440" imgH="241200" progId="Equation.3">
              <p:embed/>
            </p:oleObj>
          </a:graphicData>
        </a:graphic>
      </p:graphicFrame>
      <p:sp>
        <p:nvSpPr>
          <p:cNvPr id="1451" name="Line 130"/>
          <p:cNvSpPr>
            <a:spLocks noChangeShapeType="1"/>
          </p:cNvSpPr>
          <p:nvPr/>
        </p:nvSpPr>
        <p:spPr bwMode="auto">
          <a:xfrm>
            <a:off x="2486500" y="2811748"/>
            <a:ext cx="389047" cy="1040"/>
          </a:xfrm>
          <a:prstGeom prst="line">
            <a:avLst/>
          </a:prstGeom>
          <a:noFill/>
          <a:ln w="12700">
            <a:solidFill>
              <a:srgbClr val="800000"/>
            </a:solidFill>
            <a:round/>
            <a:headEnd/>
            <a:tailEnd type="triangle" w="sm" len="sm"/>
          </a:ln>
        </p:spPr>
        <p:txBody>
          <a:bodyPr lIns="109728" tIns="54864" rIns="109728" bIns="54864">
            <a:normAutofit fontScale="25000" lnSpcReduction="20000"/>
          </a:bodyPr>
          <a:lstStyle/>
          <a:p>
            <a:endParaRPr lang="en-US" i="0"/>
          </a:p>
        </p:txBody>
      </p:sp>
      <p:sp>
        <p:nvSpPr>
          <p:cNvPr id="1452" name="Line 131"/>
          <p:cNvSpPr>
            <a:spLocks noChangeShapeType="1"/>
          </p:cNvSpPr>
          <p:nvPr/>
        </p:nvSpPr>
        <p:spPr bwMode="auto">
          <a:xfrm flipH="1">
            <a:off x="2373116" y="2811747"/>
            <a:ext cx="113384" cy="170609"/>
          </a:xfrm>
          <a:prstGeom prst="line">
            <a:avLst/>
          </a:prstGeom>
          <a:noFill/>
          <a:ln w="12700">
            <a:solidFill>
              <a:srgbClr val="800000"/>
            </a:solidFill>
            <a:round/>
            <a:headEnd/>
            <a:tailEnd type="triangle" w="sm" len="sm"/>
          </a:ln>
        </p:spPr>
        <p:txBody>
          <a:bodyPr lIns="109728" tIns="54864" rIns="109728" bIns="54864">
            <a:normAutofit fontScale="25000" lnSpcReduction="20000"/>
          </a:bodyPr>
          <a:lstStyle/>
          <a:p>
            <a:endParaRPr lang="en-US" i="0"/>
          </a:p>
        </p:txBody>
      </p:sp>
      <p:sp>
        <p:nvSpPr>
          <p:cNvPr id="1453" name="Line 132"/>
          <p:cNvSpPr>
            <a:spLocks noChangeShapeType="1"/>
          </p:cNvSpPr>
          <p:nvPr/>
        </p:nvSpPr>
        <p:spPr bwMode="auto">
          <a:xfrm flipV="1">
            <a:off x="2486500" y="2401868"/>
            <a:ext cx="2081" cy="409878"/>
          </a:xfrm>
          <a:prstGeom prst="line">
            <a:avLst/>
          </a:prstGeom>
          <a:noFill/>
          <a:ln w="12700">
            <a:solidFill>
              <a:srgbClr val="800000"/>
            </a:solidFill>
            <a:round/>
            <a:headEnd/>
            <a:tailEnd type="triangle" w="sm" len="sm"/>
          </a:ln>
        </p:spPr>
        <p:txBody>
          <a:bodyPr lIns="109728" tIns="54864" rIns="109728" bIns="54864">
            <a:normAutofit fontScale="25000" lnSpcReduction="20000"/>
          </a:bodyPr>
          <a:lstStyle/>
          <a:p>
            <a:endParaRPr lang="en-US" i="0"/>
          </a:p>
        </p:txBody>
      </p:sp>
      <p:sp>
        <p:nvSpPr>
          <p:cNvPr id="1454" name="Oval 133"/>
          <p:cNvSpPr>
            <a:spLocks noChangeArrowheads="1"/>
          </p:cNvSpPr>
          <p:nvPr/>
        </p:nvSpPr>
        <p:spPr bwMode="auto">
          <a:xfrm rot="19693145">
            <a:off x="2536431" y="2543351"/>
            <a:ext cx="188282" cy="373468"/>
          </a:xfrm>
          <a:prstGeom prst="ellipse">
            <a:avLst/>
          </a:prstGeom>
          <a:solidFill>
            <a:srgbClr val="99CCFF">
              <a:alpha val="39999"/>
            </a:srgbClr>
          </a:solidFill>
          <a:ln w="12700">
            <a:solidFill>
              <a:srgbClr val="990000"/>
            </a:solidFill>
            <a:round/>
            <a:headEnd/>
            <a:tailEnd/>
          </a:ln>
        </p:spPr>
        <p:txBody>
          <a:bodyPr wrap="none" lIns="109728" tIns="54864" rIns="109728" bIns="54864" anchor="ctr">
            <a:normAutofit fontScale="62500" lnSpcReduction="20000"/>
          </a:bodyPr>
          <a:lstStyle/>
          <a:p>
            <a:endParaRPr lang="en-US" i="0"/>
          </a:p>
        </p:txBody>
      </p:sp>
      <p:graphicFrame>
        <p:nvGraphicFramePr>
          <p:cNvPr id="1455" name="Object 105"/>
          <p:cNvGraphicFramePr>
            <a:graphicFrameLocks noChangeAspect="1"/>
          </p:cNvGraphicFramePr>
          <p:nvPr/>
        </p:nvGraphicFramePr>
        <p:xfrm>
          <a:off x="2286000" y="1697038"/>
          <a:ext cx="669925" cy="150812"/>
        </p:xfrm>
        <a:graphic>
          <a:graphicData uri="http://schemas.openxmlformats.org/presentationml/2006/ole">
            <p:oleObj spid="_x0000_s494610" name="Equation" r:id="rId23" imgW="1091880" imgH="241200" progId="Equation.3">
              <p:embed/>
            </p:oleObj>
          </a:graphicData>
        </a:graphic>
      </p:graphicFrame>
      <p:sp>
        <p:nvSpPr>
          <p:cNvPr id="1456" name="Text Box 234"/>
          <p:cNvSpPr txBox="1">
            <a:spLocks noChangeArrowheads="1"/>
          </p:cNvSpPr>
          <p:nvPr/>
        </p:nvSpPr>
        <p:spPr bwMode="auto">
          <a:xfrm>
            <a:off x="1924936" y="579596"/>
            <a:ext cx="1417534" cy="4098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109728" tIns="54864" rIns="109728" bIns="54864">
            <a:noAutofit/>
          </a:bodyPr>
          <a:lstStyle/>
          <a:p>
            <a:pPr algn="ctr"/>
            <a:r>
              <a:rPr lang="en-US" sz="1000" b="1" i="0" dirty="0" smtClean="0">
                <a:solidFill>
                  <a:srgbClr val="990000"/>
                </a:solidFill>
              </a:rPr>
              <a:t>Visual </a:t>
            </a:r>
          </a:p>
          <a:p>
            <a:pPr algn="ctr"/>
            <a:r>
              <a:rPr lang="en-US" sz="1000" b="1" i="0" dirty="0" smtClean="0">
                <a:solidFill>
                  <a:srgbClr val="990000"/>
                </a:solidFill>
              </a:rPr>
              <a:t>concept models</a:t>
            </a:r>
            <a:endParaRPr lang="en-US" sz="1000" b="1" i="0" dirty="0">
              <a:solidFill>
                <a:srgbClr val="990000"/>
              </a:solidFill>
            </a:endParaRPr>
          </a:p>
        </p:txBody>
      </p:sp>
      <p:sp>
        <p:nvSpPr>
          <p:cNvPr id="1457" name="Line 135"/>
          <p:cNvSpPr>
            <a:spLocks noChangeShapeType="1"/>
          </p:cNvSpPr>
          <p:nvPr/>
        </p:nvSpPr>
        <p:spPr bwMode="auto">
          <a:xfrm flipV="1">
            <a:off x="1589267" y="1421246"/>
            <a:ext cx="592865" cy="846133"/>
          </a:xfrm>
          <a:prstGeom prst="line">
            <a:avLst/>
          </a:prstGeom>
          <a:noFill/>
          <a:ln w="12700">
            <a:solidFill>
              <a:srgbClr val="990000"/>
            </a:solidFill>
            <a:round/>
            <a:headEnd/>
            <a:tailEnd type="triangle" w="sm" len="sm"/>
          </a:ln>
        </p:spPr>
        <p:txBody>
          <a:bodyPr lIns="109728" tIns="54864" rIns="109728" bIns="54864">
            <a:normAutofit fontScale="25000" lnSpcReduction="20000"/>
          </a:bodyPr>
          <a:lstStyle/>
          <a:p>
            <a:endParaRPr lang="en-US" i="0"/>
          </a:p>
        </p:txBody>
      </p:sp>
      <p:sp>
        <p:nvSpPr>
          <p:cNvPr id="1458" name="Line 136"/>
          <p:cNvSpPr>
            <a:spLocks noChangeShapeType="1"/>
          </p:cNvSpPr>
          <p:nvPr/>
        </p:nvSpPr>
        <p:spPr bwMode="auto">
          <a:xfrm>
            <a:off x="2961886" y="1576910"/>
            <a:ext cx="219488" cy="399476"/>
          </a:xfrm>
          <a:prstGeom prst="line">
            <a:avLst/>
          </a:prstGeom>
          <a:noFill/>
          <a:ln w="12700">
            <a:solidFill>
              <a:srgbClr val="990000"/>
            </a:solidFill>
            <a:round/>
            <a:headEnd/>
            <a:tailEnd type="triangle" w="sm" len="sm"/>
          </a:ln>
        </p:spPr>
        <p:txBody>
          <a:bodyPr lIns="109728" tIns="54864" rIns="109728" bIns="54864">
            <a:normAutofit fontScale="25000" lnSpcReduction="20000"/>
          </a:bodyPr>
          <a:lstStyle/>
          <a:p>
            <a:endParaRPr lang="en-US" i="0"/>
          </a:p>
        </p:txBody>
      </p:sp>
      <p:sp>
        <p:nvSpPr>
          <p:cNvPr id="1459" name="Line 139"/>
          <p:cNvSpPr>
            <a:spLocks noChangeShapeType="1"/>
          </p:cNvSpPr>
          <p:nvPr/>
        </p:nvSpPr>
        <p:spPr bwMode="auto">
          <a:xfrm flipV="1">
            <a:off x="2961886" y="2275992"/>
            <a:ext cx="219488" cy="449409"/>
          </a:xfrm>
          <a:prstGeom prst="line">
            <a:avLst/>
          </a:prstGeom>
          <a:noFill/>
          <a:ln w="12700">
            <a:solidFill>
              <a:srgbClr val="990000"/>
            </a:solidFill>
            <a:round/>
            <a:headEnd/>
            <a:tailEnd type="triangle" w="sm" len="sm"/>
          </a:ln>
        </p:spPr>
        <p:txBody>
          <a:bodyPr lIns="109728" tIns="54864" rIns="109728" bIns="54864">
            <a:normAutofit fontScale="25000" lnSpcReduction="20000"/>
          </a:bodyPr>
          <a:lstStyle/>
          <a:p>
            <a:endParaRPr lang="en-US" i="0"/>
          </a:p>
        </p:txBody>
      </p:sp>
      <p:sp>
        <p:nvSpPr>
          <p:cNvPr id="1460" name="Line 190"/>
          <p:cNvSpPr>
            <a:spLocks noChangeShapeType="1"/>
          </p:cNvSpPr>
          <p:nvPr/>
        </p:nvSpPr>
        <p:spPr bwMode="auto">
          <a:xfrm>
            <a:off x="1614685" y="2801149"/>
            <a:ext cx="567447" cy="252587"/>
          </a:xfrm>
          <a:prstGeom prst="line">
            <a:avLst/>
          </a:prstGeom>
          <a:noFill/>
          <a:ln w="12700">
            <a:solidFill>
              <a:srgbClr val="990000"/>
            </a:solidFill>
            <a:round/>
            <a:headEnd/>
            <a:tailEnd type="triangle" w="sm" len="sm"/>
          </a:ln>
        </p:spPr>
        <p:txBody>
          <a:bodyPr lIns="109728" tIns="54864" rIns="109728" bIns="54864">
            <a:normAutofit fontScale="25000" lnSpcReduction="20000"/>
          </a:bodyPr>
          <a:lstStyle/>
          <a:p>
            <a:endParaRPr lang="en-US" i="0"/>
          </a:p>
        </p:txBody>
      </p:sp>
      <p:grpSp>
        <p:nvGrpSpPr>
          <p:cNvPr id="1461" name="Group 1306"/>
          <p:cNvGrpSpPr/>
          <p:nvPr/>
        </p:nvGrpSpPr>
        <p:grpSpPr>
          <a:xfrm>
            <a:off x="6215258" y="1072758"/>
            <a:ext cx="2126216" cy="2050018"/>
            <a:chOff x="22051706" y="7086619"/>
            <a:chExt cx="5311874" cy="5121506"/>
          </a:xfrm>
        </p:grpSpPr>
        <p:cxnSp>
          <p:nvCxnSpPr>
            <p:cNvPr id="2064" name="Straight Arrow Connector 2063"/>
            <p:cNvCxnSpPr/>
            <p:nvPr/>
          </p:nvCxnSpPr>
          <p:spPr bwMode="auto">
            <a:xfrm rot="10800000" flipV="1">
              <a:off x="22728125" y="10343809"/>
              <a:ext cx="1395243" cy="1287917"/>
            </a:xfrm>
            <a:prstGeom prst="straightConnector1">
              <a:avLst/>
            </a:prstGeom>
            <a:solidFill>
              <a:schemeClr val="accent1"/>
            </a:solidFill>
            <a:ln w="19050" cap="sq" cmpd="sng" algn="ctr">
              <a:solidFill>
                <a:srgbClr val="990000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2065" name="Straight Arrow Connector 2064"/>
            <p:cNvCxnSpPr/>
            <p:nvPr/>
          </p:nvCxnSpPr>
          <p:spPr bwMode="auto">
            <a:xfrm>
              <a:off x="24164590" y="10287001"/>
              <a:ext cx="2575833" cy="1917"/>
            </a:xfrm>
            <a:prstGeom prst="straightConnector1">
              <a:avLst/>
            </a:prstGeom>
            <a:solidFill>
              <a:schemeClr val="accent1"/>
            </a:solidFill>
            <a:ln w="19050" cap="sq" cmpd="sng" algn="ctr">
              <a:solidFill>
                <a:srgbClr val="990000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2066" name="Straight Arrow Connector 2065"/>
            <p:cNvCxnSpPr/>
            <p:nvPr/>
          </p:nvCxnSpPr>
          <p:spPr bwMode="auto">
            <a:xfrm rot="16200000" flipV="1">
              <a:off x="22908632" y="9020725"/>
              <a:ext cx="2553249" cy="20347"/>
            </a:xfrm>
            <a:prstGeom prst="straightConnector1">
              <a:avLst/>
            </a:prstGeom>
            <a:solidFill>
              <a:schemeClr val="accent1"/>
            </a:solidFill>
            <a:ln w="19050" cap="sq" cmpd="sng" algn="ctr">
              <a:solidFill>
                <a:srgbClr val="990000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grpSp>
          <p:nvGrpSpPr>
            <p:cNvPr id="2067" name="Group 1289"/>
            <p:cNvGrpSpPr/>
            <p:nvPr/>
          </p:nvGrpSpPr>
          <p:grpSpPr>
            <a:xfrm>
              <a:off x="22051706" y="7086619"/>
              <a:ext cx="5311874" cy="5121506"/>
              <a:chOff x="20484764" y="10291824"/>
              <a:chExt cx="3045819" cy="2936658"/>
            </a:xfrm>
          </p:grpSpPr>
          <p:sp>
            <p:nvSpPr>
              <p:cNvPr id="2068" name="Text Box 198"/>
              <p:cNvSpPr txBox="1">
                <a:spLocks noChangeArrowheads="1"/>
              </p:cNvSpPr>
              <p:nvPr/>
            </p:nvSpPr>
            <p:spPr bwMode="auto">
              <a:xfrm>
                <a:off x="20484764" y="11369208"/>
                <a:ext cx="637725" cy="2205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normAutofit fontScale="25000" lnSpcReduction="20000"/>
              </a:bodyPr>
              <a:lstStyle/>
              <a:p>
                <a:pPr>
                  <a:spcBef>
                    <a:spcPct val="50000"/>
                  </a:spcBef>
                </a:pPr>
                <a:endParaRPr lang="en-US" i="0"/>
              </a:p>
            </p:txBody>
          </p:sp>
          <p:sp>
            <p:nvSpPr>
              <p:cNvPr id="2069" name="Freeform 203"/>
              <p:cNvSpPr>
                <a:spLocks/>
              </p:cNvSpPr>
              <p:nvPr/>
            </p:nvSpPr>
            <p:spPr bwMode="auto">
              <a:xfrm rot="155628">
                <a:off x="21233338" y="11138453"/>
                <a:ext cx="1574407" cy="1511205"/>
              </a:xfrm>
              <a:custGeom>
                <a:avLst/>
                <a:gdLst>
                  <a:gd name="T0" fmla="*/ 2147483647 w 960"/>
                  <a:gd name="T1" fmla="*/ 0 h 912"/>
                  <a:gd name="T2" fmla="*/ 0 w 960"/>
                  <a:gd name="T3" fmla="*/ 2147483647 h 912"/>
                  <a:gd name="T4" fmla="*/ 2147483647 w 960"/>
                  <a:gd name="T5" fmla="*/ 2147483647 h 912"/>
                  <a:gd name="T6" fmla="*/ 2147483647 w 960"/>
                  <a:gd name="T7" fmla="*/ 0 h 9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0"/>
                  <a:gd name="T13" fmla="*/ 0 h 912"/>
                  <a:gd name="T14" fmla="*/ 960 w 960"/>
                  <a:gd name="T15" fmla="*/ 912 h 9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0" h="912">
                    <a:moveTo>
                      <a:pt x="288" y="0"/>
                    </a:moveTo>
                    <a:lnTo>
                      <a:pt x="0" y="912"/>
                    </a:lnTo>
                    <a:lnTo>
                      <a:pt x="960" y="576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99CCFF">
                  <a:alpha val="59999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normAutofit/>
              </a:bodyPr>
              <a:lstStyle/>
              <a:p>
                <a:endParaRPr lang="en-US" i="0"/>
              </a:p>
            </p:txBody>
          </p:sp>
          <p:sp>
            <p:nvSpPr>
              <p:cNvPr id="2070" name="Text Box 204"/>
              <p:cNvSpPr txBox="1">
                <a:spLocks noChangeArrowheads="1"/>
              </p:cNvSpPr>
              <p:nvPr/>
            </p:nvSpPr>
            <p:spPr bwMode="auto">
              <a:xfrm>
                <a:off x="21929737" y="11750915"/>
                <a:ext cx="425824" cy="2205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normAutofit fontScale="25000" lnSpcReduction="20000"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i="0" dirty="0">
                    <a:solidFill>
                      <a:srgbClr val="800000"/>
                    </a:solidFill>
                  </a:rPr>
                  <a:t>x</a:t>
                </a:r>
              </a:p>
            </p:txBody>
          </p:sp>
          <p:sp>
            <p:nvSpPr>
              <p:cNvPr id="2071" name="Text Box 205"/>
              <p:cNvSpPr txBox="1">
                <a:spLocks noChangeArrowheads="1"/>
              </p:cNvSpPr>
              <p:nvPr/>
            </p:nvSpPr>
            <p:spPr bwMode="auto">
              <a:xfrm>
                <a:off x="20842116" y="10645417"/>
                <a:ext cx="910582" cy="383999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algn="ctr"/>
                <a:r>
                  <a:rPr lang="en-US" sz="700" b="1" i="0" dirty="0">
                    <a:solidFill>
                      <a:srgbClr val="990000"/>
                    </a:solidFill>
                  </a:rPr>
                  <a:t>Concept 1</a:t>
                </a:r>
              </a:p>
            </p:txBody>
          </p:sp>
          <p:sp>
            <p:nvSpPr>
              <p:cNvPr id="2072" name="Text Box 206"/>
              <p:cNvSpPr txBox="1">
                <a:spLocks noChangeArrowheads="1"/>
              </p:cNvSpPr>
              <p:nvPr/>
            </p:nvSpPr>
            <p:spPr bwMode="auto">
              <a:xfrm>
                <a:off x="20862942" y="12735823"/>
                <a:ext cx="925104" cy="39266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algn="ctr"/>
                <a:r>
                  <a:rPr lang="en-US" sz="700" b="1" i="0" dirty="0" smtClean="0">
                    <a:solidFill>
                      <a:srgbClr val="990000"/>
                    </a:solidFill>
                  </a:rPr>
                  <a:t>Concept  </a:t>
                </a:r>
                <a:r>
                  <a:rPr lang="en-US" sz="700" b="1" i="0" dirty="0">
                    <a:solidFill>
                      <a:srgbClr val="990000"/>
                    </a:solidFill>
                  </a:rPr>
                  <a:t>2</a:t>
                </a:r>
              </a:p>
            </p:txBody>
          </p:sp>
          <p:sp>
            <p:nvSpPr>
              <p:cNvPr id="2073" name="Text Box 207"/>
              <p:cNvSpPr txBox="1">
                <a:spLocks noChangeArrowheads="1"/>
              </p:cNvSpPr>
              <p:nvPr/>
            </p:nvSpPr>
            <p:spPr bwMode="auto">
              <a:xfrm>
                <a:off x="22497495" y="11709586"/>
                <a:ext cx="945930" cy="47296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pPr algn="ctr"/>
                <a:r>
                  <a:rPr lang="en-US" sz="700" b="1" i="0" dirty="0">
                    <a:solidFill>
                      <a:srgbClr val="990000"/>
                    </a:solidFill>
                  </a:rPr>
                  <a:t>Concept</a:t>
                </a:r>
                <a:r>
                  <a:rPr lang="en-US" sz="600" b="1" i="0" dirty="0">
                    <a:solidFill>
                      <a:srgbClr val="990000"/>
                    </a:solidFill>
                  </a:rPr>
                  <a:t> </a:t>
                </a:r>
                <a:r>
                  <a:rPr lang="en-US" sz="600" b="1" i="0" dirty="0" smtClean="0">
                    <a:solidFill>
                      <a:srgbClr val="990000"/>
                    </a:solidFill>
                  </a:rPr>
                  <a:t> </a:t>
                </a:r>
                <a:r>
                  <a:rPr lang="en-US" sz="700" b="1" i="0" dirty="0" smtClean="0">
                    <a:solidFill>
                      <a:srgbClr val="990000"/>
                    </a:solidFill>
                  </a:rPr>
                  <a:t>L</a:t>
                </a:r>
                <a:endParaRPr lang="en-US" sz="600" b="1" i="0" dirty="0">
                  <a:solidFill>
                    <a:srgbClr val="990000"/>
                  </a:solidFill>
                </a:endParaRPr>
              </a:p>
            </p:txBody>
          </p:sp>
          <p:sp>
            <p:nvSpPr>
              <p:cNvPr id="2074" name="Freeform 224"/>
              <p:cNvSpPr>
                <a:spLocks/>
              </p:cNvSpPr>
              <p:nvPr/>
            </p:nvSpPr>
            <p:spPr bwMode="auto">
              <a:xfrm>
                <a:off x="22107331" y="11082928"/>
                <a:ext cx="567092" cy="667987"/>
              </a:xfrm>
              <a:custGeom>
                <a:avLst/>
                <a:gdLst>
                  <a:gd name="T0" fmla="*/ 2147483647 w 400"/>
                  <a:gd name="T1" fmla="*/ 0 h 480"/>
                  <a:gd name="T2" fmla="*/ 2147483647 w 400"/>
                  <a:gd name="T3" fmla="*/ 2147483647 h 480"/>
                  <a:gd name="T4" fmla="*/ 2147483647 w 400"/>
                  <a:gd name="T5" fmla="*/ 2147483647 h 480"/>
                  <a:gd name="T6" fmla="*/ 0 60000 65536"/>
                  <a:gd name="T7" fmla="*/ 0 60000 65536"/>
                  <a:gd name="T8" fmla="*/ 0 60000 65536"/>
                  <a:gd name="T9" fmla="*/ 0 w 400"/>
                  <a:gd name="T10" fmla="*/ 0 h 480"/>
                  <a:gd name="T11" fmla="*/ 400 w 400"/>
                  <a:gd name="T12" fmla="*/ 480 h 4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0" h="480">
                    <a:moveTo>
                      <a:pt x="400" y="0"/>
                    </a:moveTo>
                    <a:cubicBezTo>
                      <a:pt x="264" y="80"/>
                      <a:pt x="128" y="160"/>
                      <a:pt x="64" y="240"/>
                    </a:cubicBezTo>
                    <a:cubicBezTo>
                      <a:pt x="0" y="320"/>
                      <a:pt x="16" y="440"/>
                      <a:pt x="16" y="480"/>
                    </a:cubicBezTo>
                  </a:path>
                </a:pathLst>
              </a:custGeom>
              <a:noFill/>
              <a:ln w="19050">
                <a:solidFill>
                  <a:srgbClr val="800000"/>
                </a:solidFill>
                <a:round/>
                <a:headEnd/>
                <a:tailEnd type="stealth" w="med" len="med"/>
              </a:ln>
            </p:spPr>
            <p:txBody>
              <a:bodyPr>
                <a:normAutofit/>
              </a:bodyPr>
              <a:lstStyle/>
              <a:p>
                <a:endParaRPr lang="en-US" i="0"/>
              </a:p>
            </p:txBody>
          </p:sp>
          <p:sp>
            <p:nvSpPr>
              <p:cNvPr id="2075" name="Text Box 225"/>
              <p:cNvSpPr txBox="1">
                <a:spLocks noChangeArrowheads="1"/>
              </p:cNvSpPr>
              <p:nvPr/>
            </p:nvSpPr>
            <p:spPr bwMode="auto">
              <a:xfrm>
                <a:off x="21433322" y="12537275"/>
                <a:ext cx="2097261" cy="69120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square">
                <a:normAutofit fontScale="32500" lnSpcReduction="20000"/>
              </a:bodyPr>
              <a:lstStyle/>
              <a:p>
                <a:pPr algn="r"/>
                <a:r>
                  <a:rPr lang="en-US" sz="4400" b="1" i="0" dirty="0" smtClean="0">
                    <a:solidFill>
                      <a:srgbClr val="990000"/>
                    </a:solidFill>
                  </a:rPr>
                  <a:t>Contextual </a:t>
                </a:r>
              </a:p>
              <a:p>
                <a:pPr algn="r"/>
                <a:r>
                  <a:rPr lang="en-US" sz="4400" b="1" i="0" dirty="0" smtClean="0">
                    <a:solidFill>
                      <a:srgbClr val="990000"/>
                    </a:solidFill>
                  </a:rPr>
                  <a:t>Space</a:t>
                </a:r>
                <a:endParaRPr lang="en-US" sz="4400" b="1" i="0" dirty="0">
                  <a:solidFill>
                    <a:srgbClr val="990000"/>
                  </a:solidFill>
                </a:endParaRPr>
              </a:p>
            </p:txBody>
          </p:sp>
          <p:pic>
            <p:nvPicPr>
              <p:cNvPr id="2076" name="Picture 209" descr="mountain5"/>
              <p:cNvPicPr>
                <a:picLocks noChangeAspect="1" noChangeArrowheads="1"/>
              </p:cNvPicPr>
              <p:nvPr/>
            </p:nvPicPr>
            <p:blipFill>
              <a:blip r:embed="rId8" cstate="print">
                <a:lum contrast="-6000"/>
              </a:blip>
              <a:srcRect/>
              <a:stretch>
                <a:fillRect/>
              </a:stretch>
            </p:blipFill>
            <p:spPr bwMode="auto">
              <a:xfrm>
                <a:off x="22145096" y="10291824"/>
                <a:ext cx="1170509" cy="7793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aphicFrame>
        <p:nvGraphicFramePr>
          <p:cNvPr id="1462" name="Object 106"/>
          <p:cNvGraphicFramePr>
            <a:graphicFrameLocks noChangeAspect="1"/>
          </p:cNvGraphicFramePr>
          <p:nvPr/>
        </p:nvGraphicFramePr>
        <p:xfrm>
          <a:off x="6444016" y="1860699"/>
          <a:ext cx="382294" cy="358666"/>
        </p:xfrm>
        <a:graphic>
          <a:graphicData uri="http://schemas.openxmlformats.org/presentationml/2006/ole">
            <p:oleObj spid="_x0000_s494611" name="Equation" r:id="rId24" imgW="126720" imgH="114120" progId="Equation.3">
              <p:embed/>
            </p:oleObj>
          </a:graphicData>
        </a:graphic>
      </p:graphicFrame>
      <p:sp>
        <p:nvSpPr>
          <p:cNvPr id="1463" name="Rectangle 232"/>
          <p:cNvSpPr>
            <a:spLocks noChangeArrowheads="1"/>
          </p:cNvSpPr>
          <p:nvPr/>
        </p:nvSpPr>
        <p:spPr bwMode="auto">
          <a:xfrm>
            <a:off x="4503455" y="971085"/>
            <a:ext cx="819200" cy="2259594"/>
          </a:xfrm>
          <a:prstGeom prst="rect">
            <a:avLst/>
          </a:prstGeom>
          <a:solidFill>
            <a:srgbClr val="EAEAEA">
              <a:alpha val="61960"/>
            </a:srgbClr>
          </a:solidFill>
          <a:ln w="12700">
            <a:solidFill>
              <a:srgbClr val="800000"/>
            </a:solidFill>
            <a:prstDash val="dash"/>
            <a:miter lim="800000"/>
            <a:headEnd/>
            <a:tailEnd/>
          </a:ln>
        </p:spPr>
        <p:txBody>
          <a:bodyPr wrap="none" lIns="109728" tIns="54864" rIns="109728" bIns="54864" anchor="ctr">
            <a:normAutofit/>
          </a:bodyPr>
          <a:lstStyle/>
          <a:p>
            <a:endParaRPr lang="en-US" i="0"/>
          </a:p>
        </p:txBody>
      </p:sp>
      <p:sp>
        <p:nvSpPr>
          <p:cNvPr id="1464" name="Text Box 122"/>
          <p:cNvSpPr txBox="1">
            <a:spLocks noChangeArrowheads="1"/>
          </p:cNvSpPr>
          <p:nvPr/>
        </p:nvSpPr>
        <p:spPr bwMode="auto">
          <a:xfrm rot="5400000">
            <a:off x="4580887" y="2181700"/>
            <a:ext cx="836140" cy="1858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09728" tIns="54864" rIns="109728" bIns="54864">
            <a:noAutofit/>
          </a:bodyPr>
          <a:lstStyle/>
          <a:p>
            <a:pPr algn="l"/>
            <a:r>
              <a:rPr lang="en-US" sz="1200" b="1" i="0" dirty="0"/>
              <a:t>.  .  .  </a:t>
            </a:r>
          </a:p>
        </p:txBody>
      </p:sp>
      <p:graphicFrame>
        <p:nvGraphicFramePr>
          <p:cNvPr id="1465" name="Object 91"/>
          <p:cNvGraphicFramePr>
            <a:graphicFrameLocks noChangeAspect="1"/>
          </p:cNvGraphicFramePr>
          <p:nvPr/>
        </p:nvGraphicFramePr>
        <p:xfrm>
          <a:off x="4598988" y="3048000"/>
          <a:ext cx="666750" cy="144463"/>
        </p:xfrm>
        <a:graphic>
          <a:graphicData uri="http://schemas.openxmlformats.org/presentationml/2006/ole">
            <p:oleObj spid="_x0000_s494612" name="Equation" r:id="rId25" imgW="1117440" imgH="241200" progId="Equation.3">
              <p:embed/>
            </p:oleObj>
          </a:graphicData>
        </a:graphic>
      </p:graphicFrame>
      <p:graphicFrame>
        <p:nvGraphicFramePr>
          <p:cNvPr id="1466" name="Object 92"/>
          <p:cNvGraphicFramePr>
            <a:graphicFrameLocks noChangeAspect="1"/>
          </p:cNvGraphicFramePr>
          <p:nvPr/>
        </p:nvGraphicFramePr>
        <p:xfrm>
          <a:off x="4572000" y="1639888"/>
          <a:ext cx="733425" cy="161925"/>
        </p:xfrm>
        <a:graphic>
          <a:graphicData uri="http://schemas.openxmlformats.org/presentationml/2006/ole">
            <p:oleObj spid="_x0000_s494613" name="Equation" r:id="rId26" imgW="1091880" imgH="241200" progId="Equation.3">
              <p:embed/>
            </p:oleObj>
          </a:graphicData>
        </a:graphic>
      </p:graphicFrame>
      <p:sp>
        <p:nvSpPr>
          <p:cNvPr id="1467" name="Text Box 231"/>
          <p:cNvSpPr txBox="1">
            <a:spLocks noChangeArrowheads="1"/>
          </p:cNvSpPr>
          <p:nvPr/>
        </p:nvSpPr>
        <p:spPr bwMode="auto">
          <a:xfrm>
            <a:off x="2750350" y="824345"/>
            <a:ext cx="1892591" cy="46814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109728" tIns="54864" rIns="109728" bIns="54864">
            <a:noAutofit/>
          </a:bodyPr>
          <a:lstStyle/>
          <a:p>
            <a:pPr algn="ctr"/>
            <a:r>
              <a:rPr lang="en-US" sz="1100" b="1" i="0" dirty="0" smtClean="0">
                <a:solidFill>
                  <a:srgbClr val="990000"/>
                </a:solidFill>
              </a:rPr>
              <a:t>Semantic </a:t>
            </a:r>
          </a:p>
          <a:p>
            <a:pPr algn="ctr"/>
            <a:r>
              <a:rPr lang="en-US" sz="1100" b="1" i="0" dirty="0" smtClean="0">
                <a:solidFill>
                  <a:srgbClr val="990000"/>
                </a:solidFill>
              </a:rPr>
              <a:t>Multinomial</a:t>
            </a:r>
            <a:endParaRPr lang="en-US" sz="1100" b="1" i="0" dirty="0">
              <a:solidFill>
                <a:srgbClr val="990000"/>
              </a:solidFill>
            </a:endParaRPr>
          </a:p>
          <a:p>
            <a:pPr algn="ctr"/>
            <a:endParaRPr lang="en-US" sz="1100" b="1" i="0" dirty="0">
              <a:solidFill>
                <a:srgbClr val="990000"/>
              </a:solidFill>
            </a:endParaRPr>
          </a:p>
        </p:txBody>
      </p:sp>
      <p:sp>
        <p:nvSpPr>
          <p:cNvPr id="1468" name="Text Box 234"/>
          <p:cNvSpPr txBox="1">
            <a:spLocks noChangeArrowheads="1"/>
          </p:cNvSpPr>
          <p:nvPr/>
        </p:nvSpPr>
        <p:spPr bwMode="auto">
          <a:xfrm>
            <a:off x="3905931" y="579596"/>
            <a:ext cx="1957853" cy="4098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109728" tIns="54864" rIns="109728" bIns="54864">
            <a:noAutofit/>
          </a:bodyPr>
          <a:lstStyle/>
          <a:p>
            <a:pPr algn="ctr"/>
            <a:r>
              <a:rPr lang="en-US" sz="1000" b="1" i="0" dirty="0" smtClean="0">
                <a:solidFill>
                  <a:srgbClr val="990000"/>
                </a:solidFill>
              </a:rPr>
              <a:t>Contextual </a:t>
            </a:r>
          </a:p>
          <a:p>
            <a:pPr algn="ctr"/>
            <a:r>
              <a:rPr lang="en-US" sz="1000" b="1" i="0" dirty="0" smtClean="0">
                <a:solidFill>
                  <a:srgbClr val="990000"/>
                </a:solidFill>
              </a:rPr>
              <a:t>Concept models</a:t>
            </a:r>
            <a:endParaRPr lang="en-US" sz="1000" b="1" i="0" dirty="0">
              <a:solidFill>
                <a:srgbClr val="990000"/>
              </a:solidFill>
            </a:endParaRPr>
          </a:p>
        </p:txBody>
      </p:sp>
      <p:sp>
        <p:nvSpPr>
          <p:cNvPr id="1469" name="Line 135"/>
          <p:cNvSpPr>
            <a:spLocks noChangeShapeType="1"/>
          </p:cNvSpPr>
          <p:nvPr/>
        </p:nvSpPr>
        <p:spPr bwMode="auto">
          <a:xfrm flipV="1">
            <a:off x="3997618" y="1352347"/>
            <a:ext cx="489248" cy="756262"/>
          </a:xfrm>
          <a:prstGeom prst="line">
            <a:avLst/>
          </a:prstGeom>
          <a:noFill/>
          <a:ln w="12700">
            <a:solidFill>
              <a:srgbClr val="990000"/>
            </a:solidFill>
            <a:round/>
            <a:headEnd/>
            <a:tailEnd type="triangle" w="sm" len="sm"/>
          </a:ln>
        </p:spPr>
        <p:txBody>
          <a:bodyPr lIns="109728" tIns="54864" rIns="109728" bIns="54864">
            <a:normAutofit fontScale="25000" lnSpcReduction="20000"/>
          </a:bodyPr>
          <a:lstStyle/>
          <a:p>
            <a:endParaRPr lang="en-US" i="0"/>
          </a:p>
        </p:txBody>
      </p:sp>
      <p:sp>
        <p:nvSpPr>
          <p:cNvPr id="1470" name="Line 136"/>
          <p:cNvSpPr>
            <a:spLocks noChangeShapeType="1"/>
          </p:cNvSpPr>
          <p:nvPr/>
        </p:nvSpPr>
        <p:spPr bwMode="auto">
          <a:xfrm>
            <a:off x="5262354" y="1509084"/>
            <a:ext cx="393718" cy="453285"/>
          </a:xfrm>
          <a:prstGeom prst="line">
            <a:avLst/>
          </a:prstGeom>
          <a:noFill/>
          <a:ln w="12700">
            <a:solidFill>
              <a:srgbClr val="990000"/>
            </a:solidFill>
            <a:round/>
            <a:headEnd/>
            <a:tailEnd type="triangle" w="sm" len="sm"/>
          </a:ln>
        </p:spPr>
        <p:txBody>
          <a:bodyPr lIns="109728" tIns="54864" rIns="109728" bIns="54864">
            <a:normAutofit fontScale="25000" lnSpcReduction="20000"/>
          </a:bodyPr>
          <a:lstStyle/>
          <a:p>
            <a:endParaRPr lang="en-US" i="0"/>
          </a:p>
        </p:txBody>
      </p:sp>
      <p:sp>
        <p:nvSpPr>
          <p:cNvPr id="1471" name="Line 139"/>
          <p:cNvSpPr>
            <a:spLocks noChangeShapeType="1"/>
          </p:cNvSpPr>
          <p:nvPr/>
        </p:nvSpPr>
        <p:spPr bwMode="auto">
          <a:xfrm flipV="1">
            <a:off x="5262354" y="2216545"/>
            <a:ext cx="393718" cy="529937"/>
          </a:xfrm>
          <a:prstGeom prst="line">
            <a:avLst/>
          </a:prstGeom>
          <a:noFill/>
          <a:ln w="12700">
            <a:solidFill>
              <a:srgbClr val="990000"/>
            </a:solidFill>
            <a:round/>
            <a:headEnd/>
            <a:tailEnd type="triangle" w="sm" len="sm"/>
          </a:ln>
        </p:spPr>
        <p:txBody>
          <a:bodyPr lIns="109728" tIns="54864" rIns="109728" bIns="54864">
            <a:normAutofit fontScale="25000" lnSpcReduction="20000"/>
          </a:bodyPr>
          <a:lstStyle/>
          <a:p>
            <a:endParaRPr lang="en-US" i="0"/>
          </a:p>
        </p:txBody>
      </p:sp>
      <p:sp>
        <p:nvSpPr>
          <p:cNvPr id="1472" name="Line 190"/>
          <p:cNvSpPr>
            <a:spLocks noChangeShapeType="1"/>
          </p:cNvSpPr>
          <p:nvPr/>
        </p:nvSpPr>
        <p:spPr bwMode="auto">
          <a:xfrm>
            <a:off x="3997618" y="2108609"/>
            <a:ext cx="489248" cy="794209"/>
          </a:xfrm>
          <a:prstGeom prst="line">
            <a:avLst/>
          </a:prstGeom>
          <a:noFill/>
          <a:ln w="12700">
            <a:solidFill>
              <a:srgbClr val="990000"/>
            </a:solidFill>
            <a:round/>
            <a:headEnd/>
            <a:tailEnd type="triangle" w="sm" len="sm"/>
          </a:ln>
        </p:spPr>
        <p:txBody>
          <a:bodyPr lIns="109728" tIns="54864" rIns="109728" bIns="54864">
            <a:normAutofit fontScale="25000" lnSpcReduction="20000"/>
          </a:bodyPr>
          <a:lstStyle/>
          <a:p>
            <a:endParaRPr lang="en-US" i="0"/>
          </a:p>
        </p:txBody>
      </p:sp>
      <p:grpSp>
        <p:nvGrpSpPr>
          <p:cNvPr id="1473" name="Group 1071"/>
          <p:cNvGrpSpPr>
            <a:grpSpLocks/>
          </p:cNvGrpSpPr>
          <p:nvPr/>
        </p:nvGrpSpPr>
        <p:grpSpPr bwMode="auto">
          <a:xfrm>
            <a:off x="4607755" y="1000097"/>
            <a:ext cx="665976" cy="616426"/>
            <a:chOff x="5602287" y="8915400"/>
            <a:chExt cx="2262188" cy="2133600"/>
          </a:xfrm>
        </p:grpSpPr>
        <p:sp>
          <p:nvSpPr>
            <p:cNvPr id="2059" name="Line 193"/>
            <p:cNvSpPr>
              <a:spLocks noChangeShapeType="1"/>
            </p:cNvSpPr>
            <p:nvPr/>
          </p:nvSpPr>
          <p:spPr bwMode="auto">
            <a:xfrm>
              <a:off x="6370637" y="10294938"/>
              <a:ext cx="1493838" cy="3175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round/>
              <a:headEnd/>
              <a:tailEnd type="triangle" w="sm" len="sm"/>
            </a:ln>
          </p:spPr>
          <p:txBody>
            <a:bodyPr>
              <a:normAutofit fontScale="25000" lnSpcReduction="20000"/>
            </a:bodyPr>
            <a:lstStyle/>
            <a:p>
              <a:endParaRPr lang="en-US" i="0"/>
            </a:p>
          </p:txBody>
        </p:sp>
        <p:sp>
          <p:nvSpPr>
            <p:cNvPr id="2060" name="Line 194"/>
            <p:cNvSpPr>
              <a:spLocks noChangeShapeType="1"/>
            </p:cNvSpPr>
            <p:nvPr/>
          </p:nvSpPr>
          <p:spPr bwMode="auto">
            <a:xfrm flipH="1">
              <a:off x="5602287" y="10294938"/>
              <a:ext cx="768350" cy="754062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round/>
              <a:headEnd/>
              <a:tailEnd type="triangle" w="sm" len="sm"/>
            </a:ln>
          </p:spPr>
          <p:txBody>
            <a:bodyPr>
              <a:normAutofit fontScale="25000" lnSpcReduction="20000"/>
            </a:bodyPr>
            <a:lstStyle/>
            <a:p>
              <a:endParaRPr lang="en-US" i="0"/>
            </a:p>
          </p:txBody>
        </p:sp>
        <p:sp>
          <p:nvSpPr>
            <p:cNvPr id="2061" name="Line 195"/>
            <p:cNvSpPr>
              <a:spLocks noChangeShapeType="1"/>
            </p:cNvSpPr>
            <p:nvPr/>
          </p:nvSpPr>
          <p:spPr bwMode="auto">
            <a:xfrm flipH="1" flipV="1">
              <a:off x="6356350" y="8915400"/>
              <a:ext cx="14287" cy="1379538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round/>
              <a:headEnd/>
              <a:tailEnd type="triangle" w="sm" len="sm"/>
            </a:ln>
          </p:spPr>
          <p:txBody>
            <a:bodyPr>
              <a:normAutofit fontScale="25000" lnSpcReduction="20000"/>
            </a:bodyPr>
            <a:lstStyle/>
            <a:p>
              <a:endParaRPr lang="en-US" i="0"/>
            </a:p>
          </p:txBody>
        </p:sp>
        <p:sp>
          <p:nvSpPr>
            <p:cNvPr id="2063" name="Freeform 203"/>
            <p:cNvSpPr>
              <a:spLocks/>
            </p:cNvSpPr>
            <p:nvPr/>
          </p:nvSpPr>
          <p:spPr bwMode="auto">
            <a:xfrm>
              <a:off x="5853112" y="9372600"/>
              <a:ext cx="1676400" cy="1447800"/>
            </a:xfrm>
            <a:custGeom>
              <a:avLst/>
              <a:gdLst>
                <a:gd name="T0" fmla="*/ 2147483647 w 960"/>
                <a:gd name="T1" fmla="*/ 0 h 912"/>
                <a:gd name="T2" fmla="*/ 0 w 960"/>
                <a:gd name="T3" fmla="*/ 2147483647 h 912"/>
                <a:gd name="T4" fmla="*/ 2147483647 w 960"/>
                <a:gd name="T5" fmla="*/ 2147483647 h 912"/>
                <a:gd name="T6" fmla="*/ 2147483647 w 960"/>
                <a:gd name="T7" fmla="*/ 0 h 9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0"/>
                <a:gd name="T13" fmla="*/ 0 h 912"/>
                <a:gd name="T14" fmla="*/ 960 w 960"/>
                <a:gd name="T15" fmla="*/ 912 h 9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0" h="912">
                  <a:moveTo>
                    <a:pt x="288" y="0"/>
                  </a:moveTo>
                  <a:lnTo>
                    <a:pt x="0" y="912"/>
                  </a:lnTo>
                  <a:lnTo>
                    <a:pt x="960" y="576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99CCFF">
                <a:alpha val="59999"/>
              </a:srgb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normAutofit/>
            </a:bodyPr>
            <a:lstStyle/>
            <a:p>
              <a:endParaRPr lang="en-US" i="0"/>
            </a:p>
          </p:txBody>
        </p:sp>
      </p:grpSp>
      <p:grpSp>
        <p:nvGrpSpPr>
          <p:cNvPr id="1474" name="Group 1080"/>
          <p:cNvGrpSpPr>
            <a:grpSpLocks/>
          </p:cNvGrpSpPr>
          <p:nvPr/>
        </p:nvGrpSpPr>
        <p:grpSpPr bwMode="auto">
          <a:xfrm>
            <a:off x="4607755" y="2422618"/>
            <a:ext cx="665976" cy="591544"/>
            <a:chOff x="5602287" y="8915400"/>
            <a:chExt cx="2262188" cy="2133600"/>
          </a:xfrm>
        </p:grpSpPr>
        <p:sp>
          <p:nvSpPr>
            <p:cNvPr id="2054" name="Line 193"/>
            <p:cNvSpPr>
              <a:spLocks noChangeShapeType="1"/>
            </p:cNvSpPr>
            <p:nvPr/>
          </p:nvSpPr>
          <p:spPr bwMode="auto">
            <a:xfrm>
              <a:off x="6370637" y="10294938"/>
              <a:ext cx="1493838" cy="3175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round/>
              <a:headEnd/>
              <a:tailEnd type="triangle" w="sm" len="sm"/>
            </a:ln>
          </p:spPr>
          <p:txBody>
            <a:bodyPr>
              <a:normAutofit fontScale="25000" lnSpcReduction="20000"/>
            </a:bodyPr>
            <a:lstStyle/>
            <a:p>
              <a:endParaRPr lang="en-US" i="0"/>
            </a:p>
          </p:txBody>
        </p:sp>
        <p:sp>
          <p:nvSpPr>
            <p:cNvPr id="2055" name="Line 194"/>
            <p:cNvSpPr>
              <a:spLocks noChangeShapeType="1"/>
            </p:cNvSpPr>
            <p:nvPr/>
          </p:nvSpPr>
          <p:spPr bwMode="auto">
            <a:xfrm flipH="1">
              <a:off x="5602287" y="10294938"/>
              <a:ext cx="768350" cy="754062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round/>
              <a:headEnd/>
              <a:tailEnd type="triangle" w="sm" len="sm"/>
            </a:ln>
          </p:spPr>
          <p:txBody>
            <a:bodyPr>
              <a:normAutofit fontScale="25000" lnSpcReduction="20000"/>
            </a:bodyPr>
            <a:lstStyle/>
            <a:p>
              <a:endParaRPr lang="en-US" i="0"/>
            </a:p>
          </p:txBody>
        </p:sp>
        <p:sp>
          <p:nvSpPr>
            <p:cNvPr id="2056" name="Line 195"/>
            <p:cNvSpPr>
              <a:spLocks noChangeShapeType="1"/>
            </p:cNvSpPr>
            <p:nvPr/>
          </p:nvSpPr>
          <p:spPr bwMode="auto">
            <a:xfrm flipH="1" flipV="1">
              <a:off x="6356350" y="8915400"/>
              <a:ext cx="14287" cy="1379538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round/>
              <a:headEnd/>
              <a:tailEnd type="triangle" w="sm" len="sm"/>
            </a:ln>
          </p:spPr>
          <p:txBody>
            <a:bodyPr>
              <a:normAutofit fontScale="25000" lnSpcReduction="20000"/>
            </a:bodyPr>
            <a:lstStyle/>
            <a:p>
              <a:endParaRPr lang="en-US" i="0"/>
            </a:p>
          </p:txBody>
        </p:sp>
        <p:sp>
          <p:nvSpPr>
            <p:cNvPr id="2058" name="Freeform 203"/>
            <p:cNvSpPr>
              <a:spLocks/>
            </p:cNvSpPr>
            <p:nvPr/>
          </p:nvSpPr>
          <p:spPr bwMode="auto">
            <a:xfrm>
              <a:off x="5853112" y="9372600"/>
              <a:ext cx="1676400" cy="1447800"/>
            </a:xfrm>
            <a:custGeom>
              <a:avLst/>
              <a:gdLst>
                <a:gd name="T0" fmla="*/ 2147483647 w 960"/>
                <a:gd name="T1" fmla="*/ 0 h 912"/>
                <a:gd name="T2" fmla="*/ 0 w 960"/>
                <a:gd name="T3" fmla="*/ 2147483647 h 912"/>
                <a:gd name="T4" fmla="*/ 2147483647 w 960"/>
                <a:gd name="T5" fmla="*/ 2147483647 h 912"/>
                <a:gd name="T6" fmla="*/ 2147483647 w 960"/>
                <a:gd name="T7" fmla="*/ 0 h 9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0"/>
                <a:gd name="T13" fmla="*/ 0 h 912"/>
                <a:gd name="T14" fmla="*/ 960 w 960"/>
                <a:gd name="T15" fmla="*/ 912 h 9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0" h="912">
                  <a:moveTo>
                    <a:pt x="288" y="0"/>
                  </a:moveTo>
                  <a:lnTo>
                    <a:pt x="0" y="912"/>
                  </a:lnTo>
                  <a:lnTo>
                    <a:pt x="960" y="576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99CCFF">
                <a:alpha val="59999"/>
              </a:srgb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normAutofit/>
            </a:bodyPr>
            <a:lstStyle/>
            <a:p>
              <a:endParaRPr lang="en-US" i="0"/>
            </a:p>
          </p:txBody>
        </p:sp>
      </p:grpSp>
      <p:graphicFrame>
        <p:nvGraphicFramePr>
          <p:cNvPr id="1475" name="Object 110"/>
          <p:cNvGraphicFramePr>
            <a:graphicFrameLocks noChangeAspect="1"/>
          </p:cNvGraphicFramePr>
          <p:nvPr/>
        </p:nvGraphicFramePr>
        <p:xfrm>
          <a:off x="5616005" y="1237052"/>
          <a:ext cx="727384" cy="1782897"/>
        </p:xfrm>
        <a:graphic>
          <a:graphicData uri="http://schemas.openxmlformats.org/presentationml/2006/ole">
            <p:oleObj spid="_x0000_s494614" name="Equation" r:id="rId27" imgW="609480" imgH="1193760" progId="Equation.3">
              <p:embed/>
            </p:oleObj>
          </a:graphicData>
        </a:graphic>
      </p:graphicFrame>
      <p:sp>
        <p:nvSpPr>
          <p:cNvPr id="1476" name="Text Box 231"/>
          <p:cNvSpPr txBox="1">
            <a:spLocks noChangeArrowheads="1"/>
          </p:cNvSpPr>
          <p:nvPr/>
        </p:nvSpPr>
        <p:spPr bwMode="auto">
          <a:xfrm>
            <a:off x="5181600" y="685800"/>
            <a:ext cx="1856855" cy="46814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109728" tIns="54864" rIns="109728" bIns="54864">
            <a:noAutofit/>
          </a:bodyPr>
          <a:lstStyle/>
          <a:p>
            <a:pPr algn="ctr"/>
            <a:r>
              <a:rPr lang="en-US" sz="1200" b="1" i="0" dirty="0" smtClean="0">
                <a:solidFill>
                  <a:srgbClr val="990000"/>
                </a:solidFill>
              </a:rPr>
              <a:t>Contextual </a:t>
            </a:r>
          </a:p>
          <a:p>
            <a:pPr algn="ctr"/>
            <a:r>
              <a:rPr lang="en-US" sz="1200" b="1" i="0" dirty="0" smtClean="0">
                <a:solidFill>
                  <a:srgbClr val="990000"/>
                </a:solidFill>
              </a:rPr>
              <a:t>Multinomial</a:t>
            </a:r>
            <a:endParaRPr lang="en-US" sz="1200" b="1" i="0" dirty="0">
              <a:solidFill>
                <a:srgbClr val="990000"/>
              </a:solidFill>
            </a:endParaRPr>
          </a:p>
          <a:p>
            <a:pPr algn="ctr"/>
            <a:endParaRPr lang="en-US" sz="1200" b="1" i="0" dirty="0">
              <a:solidFill>
                <a:srgbClr val="990000"/>
              </a:solidFill>
            </a:endParaRPr>
          </a:p>
        </p:txBody>
      </p:sp>
      <p:sp>
        <p:nvSpPr>
          <p:cNvPr id="1477" name="Freeform 1476"/>
          <p:cNvSpPr/>
          <p:nvPr/>
        </p:nvSpPr>
        <p:spPr>
          <a:xfrm rot="20259629">
            <a:off x="4890642" y="2697416"/>
            <a:ext cx="185396" cy="130830"/>
          </a:xfrm>
          <a:custGeom>
            <a:avLst/>
            <a:gdLst>
              <a:gd name="connsiteX0" fmla="*/ 0 w 609600"/>
              <a:gd name="connsiteY0" fmla="*/ 165104 h 457200"/>
              <a:gd name="connsiteX1" fmla="*/ 48358 w 609600"/>
              <a:gd name="connsiteY1" fmla="*/ 48358 h 457200"/>
              <a:gd name="connsiteX2" fmla="*/ 165104 w 609600"/>
              <a:gd name="connsiteY2" fmla="*/ 0 h 457200"/>
              <a:gd name="connsiteX3" fmla="*/ 444496 w 609600"/>
              <a:gd name="connsiteY3" fmla="*/ 0 h 457200"/>
              <a:gd name="connsiteX4" fmla="*/ 561242 w 609600"/>
              <a:gd name="connsiteY4" fmla="*/ 48358 h 457200"/>
              <a:gd name="connsiteX5" fmla="*/ 609600 w 609600"/>
              <a:gd name="connsiteY5" fmla="*/ 165104 h 457200"/>
              <a:gd name="connsiteX6" fmla="*/ 609600 w 609600"/>
              <a:gd name="connsiteY6" fmla="*/ 292096 h 457200"/>
              <a:gd name="connsiteX7" fmla="*/ 561242 w 609600"/>
              <a:gd name="connsiteY7" fmla="*/ 408842 h 457200"/>
              <a:gd name="connsiteX8" fmla="*/ 444496 w 609600"/>
              <a:gd name="connsiteY8" fmla="*/ 457200 h 457200"/>
              <a:gd name="connsiteX9" fmla="*/ 165104 w 609600"/>
              <a:gd name="connsiteY9" fmla="*/ 457200 h 457200"/>
              <a:gd name="connsiteX10" fmla="*/ 48358 w 609600"/>
              <a:gd name="connsiteY10" fmla="*/ 408842 h 457200"/>
              <a:gd name="connsiteX11" fmla="*/ 0 w 609600"/>
              <a:gd name="connsiteY11" fmla="*/ 292096 h 457200"/>
              <a:gd name="connsiteX12" fmla="*/ 0 w 609600"/>
              <a:gd name="connsiteY12" fmla="*/ 165104 h 457200"/>
              <a:gd name="connsiteX0" fmla="*/ 0 w 609600"/>
              <a:gd name="connsiteY0" fmla="*/ 167485 h 459581"/>
              <a:gd name="connsiteX1" fmla="*/ 48358 w 609600"/>
              <a:gd name="connsiteY1" fmla="*/ 50739 h 459581"/>
              <a:gd name="connsiteX2" fmla="*/ 165104 w 609600"/>
              <a:gd name="connsiteY2" fmla="*/ 2381 h 459581"/>
              <a:gd name="connsiteX3" fmla="*/ 302419 w 609600"/>
              <a:gd name="connsiteY3" fmla="*/ 0 h 459581"/>
              <a:gd name="connsiteX4" fmla="*/ 444496 w 609600"/>
              <a:gd name="connsiteY4" fmla="*/ 2381 h 459581"/>
              <a:gd name="connsiteX5" fmla="*/ 561242 w 609600"/>
              <a:gd name="connsiteY5" fmla="*/ 50739 h 459581"/>
              <a:gd name="connsiteX6" fmla="*/ 609600 w 609600"/>
              <a:gd name="connsiteY6" fmla="*/ 167485 h 459581"/>
              <a:gd name="connsiteX7" fmla="*/ 609600 w 609600"/>
              <a:gd name="connsiteY7" fmla="*/ 294477 h 459581"/>
              <a:gd name="connsiteX8" fmla="*/ 561242 w 609600"/>
              <a:gd name="connsiteY8" fmla="*/ 411223 h 459581"/>
              <a:gd name="connsiteX9" fmla="*/ 444496 w 609600"/>
              <a:gd name="connsiteY9" fmla="*/ 459581 h 459581"/>
              <a:gd name="connsiteX10" fmla="*/ 165104 w 609600"/>
              <a:gd name="connsiteY10" fmla="*/ 459581 h 459581"/>
              <a:gd name="connsiteX11" fmla="*/ 48358 w 609600"/>
              <a:gd name="connsiteY11" fmla="*/ 411223 h 459581"/>
              <a:gd name="connsiteX12" fmla="*/ 0 w 609600"/>
              <a:gd name="connsiteY12" fmla="*/ 294477 h 459581"/>
              <a:gd name="connsiteX13" fmla="*/ 0 w 609600"/>
              <a:gd name="connsiteY13" fmla="*/ 167485 h 459581"/>
              <a:gd name="connsiteX0" fmla="*/ 2045 w 611645"/>
              <a:gd name="connsiteY0" fmla="*/ 167485 h 459581"/>
              <a:gd name="connsiteX1" fmla="*/ 50403 w 611645"/>
              <a:gd name="connsiteY1" fmla="*/ 50739 h 459581"/>
              <a:gd name="connsiteX2" fmla="*/ 304464 w 611645"/>
              <a:gd name="connsiteY2" fmla="*/ 0 h 459581"/>
              <a:gd name="connsiteX3" fmla="*/ 446541 w 611645"/>
              <a:gd name="connsiteY3" fmla="*/ 2381 h 459581"/>
              <a:gd name="connsiteX4" fmla="*/ 563287 w 611645"/>
              <a:gd name="connsiteY4" fmla="*/ 50739 h 459581"/>
              <a:gd name="connsiteX5" fmla="*/ 611645 w 611645"/>
              <a:gd name="connsiteY5" fmla="*/ 167485 h 459581"/>
              <a:gd name="connsiteX6" fmla="*/ 611645 w 611645"/>
              <a:gd name="connsiteY6" fmla="*/ 294477 h 459581"/>
              <a:gd name="connsiteX7" fmla="*/ 563287 w 611645"/>
              <a:gd name="connsiteY7" fmla="*/ 411223 h 459581"/>
              <a:gd name="connsiteX8" fmla="*/ 446541 w 611645"/>
              <a:gd name="connsiteY8" fmla="*/ 459581 h 459581"/>
              <a:gd name="connsiteX9" fmla="*/ 167149 w 611645"/>
              <a:gd name="connsiteY9" fmla="*/ 459581 h 459581"/>
              <a:gd name="connsiteX10" fmla="*/ 50403 w 611645"/>
              <a:gd name="connsiteY10" fmla="*/ 411223 h 459581"/>
              <a:gd name="connsiteX11" fmla="*/ 2045 w 611645"/>
              <a:gd name="connsiteY11" fmla="*/ 294477 h 459581"/>
              <a:gd name="connsiteX12" fmla="*/ 2045 w 611645"/>
              <a:gd name="connsiteY12" fmla="*/ 167485 h 459581"/>
              <a:gd name="connsiteX0" fmla="*/ 2045 w 611645"/>
              <a:gd name="connsiteY0" fmla="*/ 167485 h 459581"/>
              <a:gd name="connsiteX1" fmla="*/ 50403 w 611645"/>
              <a:gd name="connsiteY1" fmla="*/ 50739 h 459581"/>
              <a:gd name="connsiteX2" fmla="*/ 304464 w 611645"/>
              <a:gd name="connsiteY2" fmla="*/ 0 h 459581"/>
              <a:gd name="connsiteX3" fmla="*/ 563287 w 611645"/>
              <a:gd name="connsiteY3" fmla="*/ 50739 h 459581"/>
              <a:gd name="connsiteX4" fmla="*/ 611645 w 611645"/>
              <a:gd name="connsiteY4" fmla="*/ 167485 h 459581"/>
              <a:gd name="connsiteX5" fmla="*/ 611645 w 611645"/>
              <a:gd name="connsiteY5" fmla="*/ 294477 h 459581"/>
              <a:gd name="connsiteX6" fmla="*/ 563287 w 611645"/>
              <a:gd name="connsiteY6" fmla="*/ 411223 h 459581"/>
              <a:gd name="connsiteX7" fmla="*/ 446541 w 611645"/>
              <a:gd name="connsiteY7" fmla="*/ 459581 h 459581"/>
              <a:gd name="connsiteX8" fmla="*/ 167149 w 611645"/>
              <a:gd name="connsiteY8" fmla="*/ 459581 h 459581"/>
              <a:gd name="connsiteX9" fmla="*/ 50403 w 611645"/>
              <a:gd name="connsiteY9" fmla="*/ 411223 h 459581"/>
              <a:gd name="connsiteX10" fmla="*/ 2045 w 611645"/>
              <a:gd name="connsiteY10" fmla="*/ 294477 h 459581"/>
              <a:gd name="connsiteX11" fmla="*/ 2045 w 611645"/>
              <a:gd name="connsiteY11" fmla="*/ 167485 h 459581"/>
              <a:gd name="connsiteX0" fmla="*/ 2045 w 611645"/>
              <a:gd name="connsiteY0" fmla="*/ 167485 h 459906"/>
              <a:gd name="connsiteX1" fmla="*/ 50403 w 611645"/>
              <a:gd name="connsiteY1" fmla="*/ 50739 h 459906"/>
              <a:gd name="connsiteX2" fmla="*/ 304464 w 611645"/>
              <a:gd name="connsiteY2" fmla="*/ 0 h 459906"/>
              <a:gd name="connsiteX3" fmla="*/ 563287 w 611645"/>
              <a:gd name="connsiteY3" fmla="*/ 50739 h 459906"/>
              <a:gd name="connsiteX4" fmla="*/ 611645 w 611645"/>
              <a:gd name="connsiteY4" fmla="*/ 167485 h 459906"/>
              <a:gd name="connsiteX5" fmla="*/ 611645 w 611645"/>
              <a:gd name="connsiteY5" fmla="*/ 294477 h 459906"/>
              <a:gd name="connsiteX6" fmla="*/ 563287 w 611645"/>
              <a:gd name="connsiteY6" fmla="*/ 411223 h 459906"/>
              <a:gd name="connsiteX7" fmla="*/ 446541 w 611645"/>
              <a:gd name="connsiteY7" fmla="*/ 459581 h 459906"/>
              <a:gd name="connsiteX8" fmla="*/ 167149 w 611645"/>
              <a:gd name="connsiteY8" fmla="*/ 459581 h 459906"/>
              <a:gd name="connsiteX9" fmla="*/ 50403 w 611645"/>
              <a:gd name="connsiteY9" fmla="*/ 411223 h 459906"/>
              <a:gd name="connsiteX10" fmla="*/ 2045 w 611645"/>
              <a:gd name="connsiteY10" fmla="*/ 167485 h 459906"/>
              <a:gd name="connsiteX0" fmla="*/ 2045 w 611645"/>
              <a:gd name="connsiteY0" fmla="*/ 167485 h 459906"/>
              <a:gd name="connsiteX1" fmla="*/ 50403 w 611645"/>
              <a:gd name="connsiteY1" fmla="*/ 50739 h 459906"/>
              <a:gd name="connsiteX2" fmla="*/ 304464 w 611645"/>
              <a:gd name="connsiteY2" fmla="*/ 0 h 459906"/>
              <a:gd name="connsiteX3" fmla="*/ 563287 w 611645"/>
              <a:gd name="connsiteY3" fmla="*/ 50739 h 459906"/>
              <a:gd name="connsiteX4" fmla="*/ 611645 w 611645"/>
              <a:gd name="connsiteY4" fmla="*/ 167485 h 459906"/>
              <a:gd name="connsiteX5" fmla="*/ 563287 w 611645"/>
              <a:gd name="connsiteY5" fmla="*/ 411223 h 459906"/>
              <a:gd name="connsiteX6" fmla="*/ 446541 w 611645"/>
              <a:gd name="connsiteY6" fmla="*/ 459581 h 459906"/>
              <a:gd name="connsiteX7" fmla="*/ 167149 w 611645"/>
              <a:gd name="connsiteY7" fmla="*/ 459581 h 459906"/>
              <a:gd name="connsiteX8" fmla="*/ 50403 w 611645"/>
              <a:gd name="connsiteY8" fmla="*/ 411223 h 459906"/>
              <a:gd name="connsiteX9" fmla="*/ 2045 w 611645"/>
              <a:gd name="connsiteY9" fmla="*/ 167485 h 459906"/>
              <a:gd name="connsiteX0" fmla="*/ 192545 w 573545"/>
              <a:gd name="connsiteY0" fmla="*/ 167485 h 459906"/>
              <a:gd name="connsiteX1" fmla="*/ 12303 w 573545"/>
              <a:gd name="connsiteY1" fmla="*/ 50739 h 459906"/>
              <a:gd name="connsiteX2" fmla="*/ 266364 w 573545"/>
              <a:gd name="connsiteY2" fmla="*/ 0 h 459906"/>
              <a:gd name="connsiteX3" fmla="*/ 525187 w 573545"/>
              <a:gd name="connsiteY3" fmla="*/ 50739 h 459906"/>
              <a:gd name="connsiteX4" fmla="*/ 573545 w 573545"/>
              <a:gd name="connsiteY4" fmla="*/ 167485 h 459906"/>
              <a:gd name="connsiteX5" fmla="*/ 525187 w 573545"/>
              <a:gd name="connsiteY5" fmla="*/ 411223 h 459906"/>
              <a:gd name="connsiteX6" fmla="*/ 408441 w 573545"/>
              <a:gd name="connsiteY6" fmla="*/ 459581 h 459906"/>
              <a:gd name="connsiteX7" fmla="*/ 129049 w 573545"/>
              <a:gd name="connsiteY7" fmla="*/ 459581 h 459906"/>
              <a:gd name="connsiteX8" fmla="*/ 12303 w 573545"/>
              <a:gd name="connsiteY8" fmla="*/ 411223 h 459906"/>
              <a:gd name="connsiteX9" fmla="*/ 192545 w 573545"/>
              <a:gd name="connsiteY9" fmla="*/ 167485 h 459906"/>
              <a:gd name="connsiteX0" fmla="*/ 129045 w 586245"/>
              <a:gd name="connsiteY0" fmla="*/ 167485 h 459906"/>
              <a:gd name="connsiteX1" fmla="*/ 25003 w 586245"/>
              <a:gd name="connsiteY1" fmla="*/ 50739 h 459906"/>
              <a:gd name="connsiteX2" fmla="*/ 279064 w 586245"/>
              <a:gd name="connsiteY2" fmla="*/ 0 h 459906"/>
              <a:gd name="connsiteX3" fmla="*/ 537887 w 586245"/>
              <a:gd name="connsiteY3" fmla="*/ 50739 h 459906"/>
              <a:gd name="connsiteX4" fmla="*/ 586245 w 586245"/>
              <a:gd name="connsiteY4" fmla="*/ 167485 h 459906"/>
              <a:gd name="connsiteX5" fmla="*/ 537887 w 586245"/>
              <a:gd name="connsiteY5" fmla="*/ 411223 h 459906"/>
              <a:gd name="connsiteX6" fmla="*/ 421141 w 586245"/>
              <a:gd name="connsiteY6" fmla="*/ 459581 h 459906"/>
              <a:gd name="connsiteX7" fmla="*/ 141749 w 586245"/>
              <a:gd name="connsiteY7" fmla="*/ 459581 h 459906"/>
              <a:gd name="connsiteX8" fmla="*/ 25003 w 586245"/>
              <a:gd name="connsiteY8" fmla="*/ 411223 h 459906"/>
              <a:gd name="connsiteX9" fmla="*/ 129045 w 586245"/>
              <a:gd name="connsiteY9" fmla="*/ 167485 h 459906"/>
              <a:gd name="connsiteX0" fmla="*/ 106159 w 563359"/>
              <a:gd name="connsiteY0" fmla="*/ 167485 h 459906"/>
              <a:gd name="connsiteX1" fmla="*/ 154517 w 563359"/>
              <a:gd name="connsiteY1" fmla="*/ 50739 h 459906"/>
              <a:gd name="connsiteX2" fmla="*/ 256178 w 563359"/>
              <a:gd name="connsiteY2" fmla="*/ 0 h 459906"/>
              <a:gd name="connsiteX3" fmla="*/ 515001 w 563359"/>
              <a:gd name="connsiteY3" fmla="*/ 50739 h 459906"/>
              <a:gd name="connsiteX4" fmla="*/ 563359 w 563359"/>
              <a:gd name="connsiteY4" fmla="*/ 167485 h 459906"/>
              <a:gd name="connsiteX5" fmla="*/ 515001 w 563359"/>
              <a:gd name="connsiteY5" fmla="*/ 411223 h 459906"/>
              <a:gd name="connsiteX6" fmla="*/ 398255 w 563359"/>
              <a:gd name="connsiteY6" fmla="*/ 459581 h 459906"/>
              <a:gd name="connsiteX7" fmla="*/ 118863 w 563359"/>
              <a:gd name="connsiteY7" fmla="*/ 459581 h 459906"/>
              <a:gd name="connsiteX8" fmla="*/ 2117 w 563359"/>
              <a:gd name="connsiteY8" fmla="*/ 411223 h 459906"/>
              <a:gd name="connsiteX9" fmla="*/ 106159 w 563359"/>
              <a:gd name="connsiteY9" fmla="*/ 167485 h 459906"/>
              <a:gd name="connsiteX0" fmla="*/ 106159 w 563359"/>
              <a:gd name="connsiteY0" fmla="*/ 167485 h 459906"/>
              <a:gd name="connsiteX1" fmla="*/ 154517 w 563359"/>
              <a:gd name="connsiteY1" fmla="*/ 50739 h 459906"/>
              <a:gd name="connsiteX2" fmla="*/ 256178 w 563359"/>
              <a:gd name="connsiteY2" fmla="*/ 0 h 459906"/>
              <a:gd name="connsiteX3" fmla="*/ 515001 w 563359"/>
              <a:gd name="connsiteY3" fmla="*/ 50739 h 459906"/>
              <a:gd name="connsiteX4" fmla="*/ 563359 w 563359"/>
              <a:gd name="connsiteY4" fmla="*/ 167485 h 459906"/>
              <a:gd name="connsiteX5" fmla="*/ 515001 w 563359"/>
              <a:gd name="connsiteY5" fmla="*/ 411223 h 459906"/>
              <a:gd name="connsiteX6" fmla="*/ 398255 w 563359"/>
              <a:gd name="connsiteY6" fmla="*/ 459581 h 459906"/>
              <a:gd name="connsiteX7" fmla="*/ 118863 w 563359"/>
              <a:gd name="connsiteY7" fmla="*/ 459581 h 459906"/>
              <a:gd name="connsiteX8" fmla="*/ 2117 w 563359"/>
              <a:gd name="connsiteY8" fmla="*/ 411223 h 459906"/>
              <a:gd name="connsiteX9" fmla="*/ 106159 w 563359"/>
              <a:gd name="connsiteY9" fmla="*/ 167485 h 459906"/>
              <a:gd name="connsiteX0" fmla="*/ 83139 w 567964"/>
              <a:gd name="connsiteY0" fmla="*/ 167485 h 459906"/>
              <a:gd name="connsiteX1" fmla="*/ 159122 w 567964"/>
              <a:gd name="connsiteY1" fmla="*/ 50739 h 459906"/>
              <a:gd name="connsiteX2" fmla="*/ 260783 w 567964"/>
              <a:gd name="connsiteY2" fmla="*/ 0 h 459906"/>
              <a:gd name="connsiteX3" fmla="*/ 519606 w 567964"/>
              <a:gd name="connsiteY3" fmla="*/ 50739 h 459906"/>
              <a:gd name="connsiteX4" fmla="*/ 567964 w 567964"/>
              <a:gd name="connsiteY4" fmla="*/ 167485 h 459906"/>
              <a:gd name="connsiteX5" fmla="*/ 519606 w 567964"/>
              <a:gd name="connsiteY5" fmla="*/ 411223 h 459906"/>
              <a:gd name="connsiteX6" fmla="*/ 402860 w 567964"/>
              <a:gd name="connsiteY6" fmla="*/ 459581 h 459906"/>
              <a:gd name="connsiteX7" fmla="*/ 123468 w 567964"/>
              <a:gd name="connsiteY7" fmla="*/ 459581 h 459906"/>
              <a:gd name="connsiteX8" fmla="*/ 6722 w 567964"/>
              <a:gd name="connsiteY8" fmla="*/ 411223 h 459906"/>
              <a:gd name="connsiteX9" fmla="*/ 83139 w 567964"/>
              <a:gd name="connsiteY9" fmla="*/ 167485 h 459906"/>
              <a:gd name="connsiteX0" fmla="*/ 83139 w 550569"/>
              <a:gd name="connsiteY0" fmla="*/ 167485 h 459906"/>
              <a:gd name="connsiteX1" fmla="*/ 159122 w 550569"/>
              <a:gd name="connsiteY1" fmla="*/ 50739 h 459906"/>
              <a:gd name="connsiteX2" fmla="*/ 260783 w 550569"/>
              <a:gd name="connsiteY2" fmla="*/ 0 h 459906"/>
              <a:gd name="connsiteX3" fmla="*/ 519606 w 550569"/>
              <a:gd name="connsiteY3" fmla="*/ 50739 h 459906"/>
              <a:gd name="connsiteX4" fmla="*/ 429840 w 550569"/>
              <a:gd name="connsiteY4" fmla="*/ 167485 h 459906"/>
              <a:gd name="connsiteX5" fmla="*/ 519606 w 550569"/>
              <a:gd name="connsiteY5" fmla="*/ 411223 h 459906"/>
              <a:gd name="connsiteX6" fmla="*/ 402860 w 550569"/>
              <a:gd name="connsiteY6" fmla="*/ 459581 h 459906"/>
              <a:gd name="connsiteX7" fmla="*/ 123468 w 550569"/>
              <a:gd name="connsiteY7" fmla="*/ 459581 h 459906"/>
              <a:gd name="connsiteX8" fmla="*/ 6722 w 550569"/>
              <a:gd name="connsiteY8" fmla="*/ 411223 h 459906"/>
              <a:gd name="connsiteX9" fmla="*/ 83139 w 550569"/>
              <a:gd name="connsiteY9" fmla="*/ 167485 h 459906"/>
              <a:gd name="connsiteX0" fmla="*/ 83139 w 519606"/>
              <a:gd name="connsiteY0" fmla="*/ 167485 h 459906"/>
              <a:gd name="connsiteX1" fmla="*/ 159122 w 519606"/>
              <a:gd name="connsiteY1" fmla="*/ 50739 h 459906"/>
              <a:gd name="connsiteX2" fmla="*/ 260783 w 519606"/>
              <a:gd name="connsiteY2" fmla="*/ 0 h 459906"/>
              <a:gd name="connsiteX3" fmla="*/ 353857 w 519606"/>
              <a:gd name="connsiteY3" fmla="*/ 77743 h 459906"/>
              <a:gd name="connsiteX4" fmla="*/ 429840 w 519606"/>
              <a:gd name="connsiteY4" fmla="*/ 167485 h 459906"/>
              <a:gd name="connsiteX5" fmla="*/ 519606 w 519606"/>
              <a:gd name="connsiteY5" fmla="*/ 411223 h 459906"/>
              <a:gd name="connsiteX6" fmla="*/ 402860 w 519606"/>
              <a:gd name="connsiteY6" fmla="*/ 459581 h 459906"/>
              <a:gd name="connsiteX7" fmla="*/ 123468 w 519606"/>
              <a:gd name="connsiteY7" fmla="*/ 459581 h 459906"/>
              <a:gd name="connsiteX8" fmla="*/ 6722 w 519606"/>
              <a:gd name="connsiteY8" fmla="*/ 411223 h 459906"/>
              <a:gd name="connsiteX9" fmla="*/ 83139 w 519606"/>
              <a:gd name="connsiteY9" fmla="*/ 167485 h 459906"/>
              <a:gd name="connsiteX0" fmla="*/ 83139 w 519606"/>
              <a:gd name="connsiteY0" fmla="*/ 131703 h 424124"/>
              <a:gd name="connsiteX1" fmla="*/ 159122 w 519606"/>
              <a:gd name="connsiteY1" fmla="*/ 14957 h 424124"/>
              <a:gd name="connsiteX2" fmla="*/ 353857 w 519606"/>
              <a:gd name="connsiteY2" fmla="*/ 41961 h 424124"/>
              <a:gd name="connsiteX3" fmla="*/ 429840 w 519606"/>
              <a:gd name="connsiteY3" fmla="*/ 131703 h 424124"/>
              <a:gd name="connsiteX4" fmla="*/ 519606 w 519606"/>
              <a:gd name="connsiteY4" fmla="*/ 375441 h 424124"/>
              <a:gd name="connsiteX5" fmla="*/ 402860 w 519606"/>
              <a:gd name="connsiteY5" fmla="*/ 423799 h 424124"/>
              <a:gd name="connsiteX6" fmla="*/ 123468 w 519606"/>
              <a:gd name="connsiteY6" fmla="*/ 423799 h 424124"/>
              <a:gd name="connsiteX7" fmla="*/ 6722 w 519606"/>
              <a:gd name="connsiteY7" fmla="*/ 375441 h 424124"/>
              <a:gd name="connsiteX8" fmla="*/ 83139 w 519606"/>
              <a:gd name="connsiteY8" fmla="*/ 131703 h 424124"/>
              <a:gd name="connsiteX0" fmla="*/ 83139 w 519606"/>
              <a:gd name="connsiteY0" fmla="*/ 116746 h 409167"/>
              <a:gd name="connsiteX1" fmla="*/ 159122 w 519606"/>
              <a:gd name="connsiteY1" fmla="*/ 0 h 409167"/>
              <a:gd name="connsiteX2" fmla="*/ 429840 w 519606"/>
              <a:gd name="connsiteY2" fmla="*/ 116746 h 409167"/>
              <a:gd name="connsiteX3" fmla="*/ 519606 w 519606"/>
              <a:gd name="connsiteY3" fmla="*/ 360484 h 409167"/>
              <a:gd name="connsiteX4" fmla="*/ 402860 w 519606"/>
              <a:gd name="connsiteY4" fmla="*/ 408842 h 409167"/>
              <a:gd name="connsiteX5" fmla="*/ 123468 w 519606"/>
              <a:gd name="connsiteY5" fmla="*/ 408842 h 409167"/>
              <a:gd name="connsiteX6" fmla="*/ 6722 w 519606"/>
              <a:gd name="connsiteY6" fmla="*/ 360484 h 409167"/>
              <a:gd name="connsiteX7" fmla="*/ 83139 w 519606"/>
              <a:gd name="connsiteY7" fmla="*/ 116746 h 409167"/>
              <a:gd name="connsiteX0" fmla="*/ 83139 w 519606"/>
              <a:gd name="connsiteY0" fmla="*/ 116746 h 409167"/>
              <a:gd name="connsiteX1" fmla="*/ 186747 w 519606"/>
              <a:gd name="connsiteY1" fmla="*/ 0 h 409167"/>
              <a:gd name="connsiteX2" fmla="*/ 429840 w 519606"/>
              <a:gd name="connsiteY2" fmla="*/ 116746 h 409167"/>
              <a:gd name="connsiteX3" fmla="*/ 519606 w 519606"/>
              <a:gd name="connsiteY3" fmla="*/ 360484 h 409167"/>
              <a:gd name="connsiteX4" fmla="*/ 402860 w 519606"/>
              <a:gd name="connsiteY4" fmla="*/ 408842 h 409167"/>
              <a:gd name="connsiteX5" fmla="*/ 123468 w 519606"/>
              <a:gd name="connsiteY5" fmla="*/ 408842 h 409167"/>
              <a:gd name="connsiteX6" fmla="*/ 6722 w 519606"/>
              <a:gd name="connsiteY6" fmla="*/ 360484 h 409167"/>
              <a:gd name="connsiteX7" fmla="*/ 83139 w 519606"/>
              <a:gd name="connsiteY7" fmla="*/ 116746 h 409167"/>
              <a:gd name="connsiteX0" fmla="*/ 83139 w 519606"/>
              <a:gd name="connsiteY0" fmla="*/ 116746 h 409167"/>
              <a:gd name="connsiteX1" fmla="*/ 241997 w 519606"/>
              <a:gd name="connsiteY1" fmla="*/ 0 h 409167"/>
              <a:gd name="connsiteX2" fmla="*/ 429840 w 519606"/>
              <a:gd name="connsiteY2" fmla="*/ 116746 h 409167"/>
              <a:gd name="connsiteX3" fmla="*/ 519606 w 519606"/>
              <a:gd name="connsiteY3" fmla="*/ 360484 h 409167"/>
              <a:gd name="connsiteX4" fmla="*/ 402860 w 519606"/>
              <a:gd name="connsiteY4" fmla="*/ 408842 h 409167"/>
              <a:gd name="connsiteX5" fmla="*/ 123468 w 519606"/>
              <a:gd name="connsiteY5" fmla="*/ 408842 h 409167"/>
              <a:gd name="connsiteX6" fmla="*/ 6722 w 519606"/>
              <a:gd name="connsiteY6" fmla="*/ 360484 h 409167"/>
              <a:gd name="connsiteX7" fmla="*/ 83139 w 519606"/>
              <a:gd name="connsiteY7" fmla="*/ 116746 h 409167"/>
              <a:gd name="connsiteX0" fmla="*/ 106159 w 515001"/>
              <a:gd name="connsiteY0" fmla="*/ 148251 h 413343"/>
              <a:gd name="connsiteX1" fmla="*/ 237392 w 515001"/>
              <a:gd name="connsiteY1" fmla="*/ 4501 h 413343"/>
              <a:gd name="connsiteX2" fmla="*/ 425235 w 515001"/>
              <a:gd name="connsiteY2" fmla="*/ 121247 h 413343"/>
              <a:gd name="connsiteX3" fmla="*/ 515001 w 515001"/>
              <a:gd name="connsiteY3" fmla="*/ 364985 h 413343"/>
              <a:gd name="connsiteX4" fmla="*/ 398255 w 515001"/>
              <a:gd name="connsiteY4" fmla="*/ 413343 h 413343"/>
              <a:gd name="connsiteX5" fmla="*/ 118863 w 515001"/>
              <a:gd name="connsiteY5" fmla="*/ 413343 h 413343"/>
              <a:gd name="connsiteX6" fmla="*/ 2117 w 515001"/>
              <a:gd name="connsiteY6" fmla="*/ 364985 h 413343"/>
              <a:gd name="connsiteX7" fmla="*/ 106159 w 515001"/>
              <a:gd name="connsiteY7" fmla="*/ 148251 h 413343"/>
              <a:gd name="connsiteX0" fmla="*/ 106159 w 519498"/>
              <a:gd name="connsiteY0" fmla="*/ 148251 h 413343"/>
              <a:gd name="connsiteX1" fmla="*/ 237392 w 519498"/>
              <a:gd name="connsiteY1" fmla="*/ 4501 h 413343"/>
              <a:gd name="connsiteX2" fmla="*/ 425235 w 519498"/>
              <a:gd name="connsiteY2" fmla="*/ 121247 h 413343"/>
              <a:gd name="connsiteX3" fmla="*/ 515001 w 519498"/>
              <a:gd name="connsiteY3" fmla="*/ 364985 h 413343"/>
              <a:gd name="connsiteX4" fmla="*/ 398255 w 519498"/>
              <a:gd name="connsiteY4" fmla="*/ 413343 h 413343"/>
              <a:gd name="connsiteX5" fmla="*/ 118863 w 519498"/>
              <a:gd name="connsiteY5" fmla="*/ 413343 h 413343"/>
              <a:gd name="connsiteX6" fmla="*/ 2117 w 519498"/>
              <a:gd name="connsiteY6" fmla="*/ 364985 h 413343"/>
              <a:gd name="connsiteX7" fmla="*/ 106159 w 519498"/>
              <a:gd name="connsiteY7" fmla="*/ 148251 h 413343"/>
              <a:gd name="connsiteX0" fmla="*/ 106159 w 519498"/>
              <a:gd name="connsiteY0" fmla="*/ 143750 h 408842"/>
              <a:gd name="connsiteX1" fmla="*/ 237392 w 519498"/>
              <a:gd name="connsiteY1" fmla="*/ 0 h 408842"/>
              <a:gd name="connsiteX2" fmla="*/ 369985 w 519498"/>
              <a:gd name="connsiteY2" fmla="*/ 143750 h 408842"/>
              <a:gd name="connsiteX3" fmla="*/ 515001 w 519498"/>
              <a:gd name="connsiteY3" fmla="*/ 360484 h 408842"/>
              <a:gd name="connsiteX4" fmla="*/ 398255 w 519498"/>
              <a:gd name="connsiteY4" fmla="*/ 408842 h 408842"/>
              <a:gd name="connsiteX5" fmla="*/ 118863 w 519498"/>
              <a:gd name="connsiteY5" fmla="*/ 408842 h 408842"/>
              <a:gd name="connsiteX6" fmla="*/ 2117 w 519498"/>
              <a:gd name="connsiteY6" fmla="*/ 360484 h 408842"/>
              <a:gd name="connsiteX7" fmla="*/ 106159 w 519498"/>
              <a:gd name="connsiteY7" fmla="*/ 143750 h 408842"/>
              <a:gd name="connsiteX0" fmla="*/ 106159 w 535613"/>
              <a:gd name="connsiteY0" fmla="*/ 143750 h 408842"/>
              <a:gd name="connsiteX1" fmla="*/ 237392 w 535613"/>
              <a:gd name="connsiteY1" fmla="*/ 0 h 408842"/>
              <a:gd name="connsiteX2" fmla="*/ 369985 w 535613"/>
              <a:gd name="connsiteY2" fmla="*/ 143750 h 408842"/>
              <a:gd name="connsiteX3" fmla="*/ 515001 w 535613"/>
              <a:gd name="connsiteY3" fmla="*/ 360484 h 408842"/>
              <a:gd name="connsiteX4" fmla="*/ 398255 w 535613"/>
              <a:gd name="connsiteY4" fmla="*/ 408842 h 408842"/>
              <a:gd name="connsiteX5" fmla="*/ 118863 w 535613"/>
              <a:gd name="connsiteY5" fmla="*/ 408842 h 408842"/>
              <a:gd name="connsiteX6" fmla="*/ 2117 w 535613"/>
              <a:gd name="connsiteY6" fmla="*/ 360484 h 408842"/>
              <a:gd name="connsiteX7" fmla="*/ 106159 w 535613"/>
              <a:gd name="connsiteY7" fmla="*/ 143750 h 408842"/>
              <a:gd name="connsiteX0" fmla="*/ 106159 w 542519"/>
              <a:gd name="connsiteY0" fmla="*/ 143750 h 408842"/>
              <a:gd name="connsiteX1" fmla="*/ 237392 w 542519"/>
              <a:gd name="connsiteY1" fmla="*/ 0 h 408842"/>
              <a:gd name="connsiteX2" fmla="*/ 369985 w 542519"/>
              <a:gd name="connsiteY2" fmla="*/ 143750 h 408842"/>
              <a:gd name="connsiteX3" fmla="*/ 515001 w 542519"/>
              <a:gd name="connsiteY3" fmla="*/ 360484 h 408842"/>
              <a:gd name="connsiteX4" fmla="*/ 398255 w 542519"/>
              <a:gd name="connsiteY4" fmla="*/ 408842 h 408842"/>
              <a:gd name="connsiteX5" fmla="*/ 118863 w 542519"/>
              <a:gd name="connsiteY5" fmla="*/ 408842 h 408842"/>
              <a:gd name="connsiteX6" fmla="*/ 2117 w 542519"/>
              <a:gd name="connsiteY6" fmla="*/ 360484 h 408842"/>
              <a:gd name="connsiteX7" fmla="*/ 106159 w 542519"/>
              <a:gd name="connsiteY7" fmla="*/ 143750 h 408842"/>
              <a:gd name="connsiteX0" fmla="*/ 106159 w 542519"/>
              <a:gd name="connsiteY0" fmla="*/ 143750 h 412825"/>
              <a:gd name="connsiteX1" fmla="*/ 237392 w 542519"/>
              <a:gd name="connsiteY1" fmla="*/ 0 h 412825"/>
              <a:gd name="connsiteX2" fmla="*/ 369985 w 542519"/>
              <a:gd name="connsiteY2" fmla="*/ 143750 h 412825"/>
              <a:gd name="connsiteX3" fmla="*/ 515001 w 542519"/>
              <a:gd name="connsiteY3" fmla="*/ 360484 h 412825"/>
              <a:gd name="connsiteX4" fmla="*/ 398255 w 542519"/>
              <a:gd name="connsiteY4" fmla="*/ 408842 h 412825"/>
              <a:gd name="connsiteX5" fmla="*/ 118863 w 542519"/>
              <a:gd name="connsiteY5" fmla="*/ 408842 h 412825"/>
              <a:gd name="connsiteX6" fmla="*/ 2117 w 542519"/>
              <a:gd name="connsiteY6" fmla="*/ 360484 h 412825"/>
              <a:gd name="connsiteX7" fmla="*/ 106159 w 542519"/>
              <a:gd name="connsiteY7" fmla="*/ 143750 h 412825"/>
              <a:gd name="connsiteX0" fmla="*/ 106159 w 514894"/>
              <a:gd name="connsiteY0" fmla="*/ 143750 h 412825"/>
              <a:gd name="connsiteX1" fmla="*/ 237392 w 514894"/>
              <a:gd name="connsiteY1" fmla="*/ 0 h 412825"/>
              <a:gd name="connsiteX2" fmla="*/ 369985 w 514894"/>
              <a:gd name="connsiteY2" fmla="*/ 143750 h 412825"/>
              <a:gd name="connsiteX3" fmla="*/ 487376 w 514894"/>
              <a:gd name="connsiteY3" fmla="*/ 360484 h 412825"/>
              <a:gd name="connsiteX4" fmla="*/ 398255 w 514894"/>
              <a:gd name="connsiteY4" fmla="*/ 408842 h 412825"/>
              <a:gd name="connsiteX5" fmla="*/ 118863 w 514894"/>
              <a:gd name="connsiteY5" fmla="*/ 408842 h 412825"/>
              <a:gd name="connsiteX6" fmla="*/ 2117 w 514894"/>
              <a:gd name="connsiteY6" fmla="*/ 360484 h 412825"/>
              <a:gd name="connsiteX7" fmla="*/ 106159 w 514894"/>
              <a:gd name="connsiteY7" fmla="*/ 143750 h 412825"/>
              <a:gd name="connsiteX0" fmla="*/ 106159 w 514894"/>
              <a:gd name="connsiteY0" fmla="*/ 143750 h 439829"/>
              <a:gd name="connsiteX1" fmla="*/ 237392 w 514894"/>
              <a:gd name="connsiteY1" fmla="*/ 0 h 439829"/>
              <a:gd name="connsiteX2" fmla="*/ 369985 w 514894"/>
              <a:gd name="connsiteY2" fmla="*/ 143750 h 439829"/>
              <a:gd name="connsiteX3" fmla="*/ 487376 w 514894"/>
              <a:gd name="connsiteY3" fmla="*/ 387488 h 439829"/>
              <a:gd name="connsiteX4" fmla="*/ 398255 w 514894"/>
              <a:gd name="connsiteY4" fmla="*/ 408842 h 439829"/>
              <a:gd name="connsiteX5" fmla="*/ 118863 w 514894"/>
              <a:gd name="connsiteY5" fmla="*/ 408842 h 439829"/>
              <a:gd name="connsiteX6" fmla="*/ 2117 w 514894"/>
              <a:gd name="connsiteY6" fmla="*/ 360484 h 439829"/>
              <a:gd name="connsiteX7" fmla="*/ 106159 w 514894"/>
              <a:gd name="connsiteY7" fmla="*/ 143750 h 439829"/>
              <a:gd name="connsiteX0" fmla="*/ 106159 w 514894"/>
              <a:gd name="connsiteY0" fmla="*/ 143750 h 416201"/>
              <a:gd name="connsiteX1" fmla="*/ 237392 w 514894"/>
              <a:gd name="connsiteY1" fmla="*/ 0 h 416201"/>
              <a:gd name="connsiteX2" fmla="*/ 369985 w 514894"/>
              <a:gd name="connsiteY2" fmla="*/ 143750 h 416201"/>
              <a:gd name="connsiteX3" fmla="*/ 487376 w 514894"/>
              <a:gd name="connsiteY3" fmla="*/ 387488 h 416201"/>
              <a:gd name="connsiteX4" fmla="*/ 398255 w 514894"/>
              <a:gd name="connsiteY4" fmla="*/ 408842 h 416201"/>
              <a:gd name="connsiteX5" fmla="*/ 118863 w 514894"/>
              <a:gd name="connsiteY5" fmla="*/ 408842 h 416201"/>
              <a:gd name="connsiteX6" fmla="*/ 2117 w 514894"/>
              <a:gd name="connsiteY6" fmla="*/ 360484 h 416201"/>
              <a:gd name="connsiteX7" fmla="*/ 106159 w 514894"/>
              <a:gd name="connsiteY7" fmla="*/ 143750 h 416201"/>
              <a:gd name="connsiteX0" fmla="*/ 106159 w 514894"/>
              <a:gd name="connsiteY0" fmla="*/ 143750 h 411700"/>
              <a:gd name="connsiteX1" fmla="*/ 237392 w 514894"/>
              <a:gd name="connsiteY1" fmla="*/ 0 h 411700"/>
              <a:gd name="connsiteX2" fmla="*/ 369985 w 514894"/>
              <a:gd name="connsiteY2" fmla="*/ 143750 h 411700"/>
              <a:gd name="connsiteX3" fmla="*/ 487376 w 514894"/>
              <a:gd name="connsiteY3" fmla="*/ 387488 h 411700"/>
              <a:gd name="connsiteX4" fmla="*/ 398255 w 514894"/>
              <a:gd name="connsiteY4" fmla="*/ 408842 h 411700"/>
              <a:gd name="connsiteX5" fmla="*/ 118863 w 514894"/>
              <a:gd name="connsiteY5" fmla="*/ 408842 h 411700"/>
              <a:gd name="connsiteX6" fmla="*/ 2117 w 514894"/>
              <a:gd name="connsiteY6" fmla="*/ 360484 h 411700"/>
              <a:gd name="connsiteX7" fmla="*/ 106159 w 514894"/>
              <a:gd name="connsiteY7" fmla="*/ 143750 h 411700"/>
              <a:gd name="connsiteX0" fmla="*/ 106159 w 511441"/>
              <a:gd name="connsiteY0" fmla="*/ 143750 h 411700"/>
              <a:gd name="connsiteX1" fmla="*/ 237392 w 511441"/>
              <a:gd name="connsiteY1" fmla="*/ 0 h 411700"/>
              <a:gd name="connsiteX2" fmla="*/ 369985 w 511441"/>
              <a:gd name="connsiteY2" fmla="*/ 143750 h 411700"/>
              <a:gd name="connsiteX3" fmla="*/ 487376 w 511441"/>
              <a:gd name="connsiteY3" fmla="*/ 387488 h 411700"/>
              <a:gd name="connsiteX4" fmla="*/ 398255 w 511441"/>
              <a:gd name="connsiteY4" fmla="*/ 408842 h 411700"/>
              <a:gd name="connsiteX5" fmla="*/ 118863 w 511441"/>
              <a:gd name="connsiteY5" fmla="*/ 408842 h 411700"/>
              <a:gd name="connsiteX6" fmla="*/ 2117 w 511441"/>
              <a:gd name="connsiteY6" fmla="*/ 360484 h 411700"/>
              <a:gd name="connsiteX7" fmla="*/ 106159 w 511441"/>
              <a:gd name="connsiteY7" fmla="*/ 143750 h 411700"/>
              <a:gd name="connsiteX0" fmla="*/ 106159 w 511441"/>
              <a:gd name="connsiteY0" fmla="*/ 143750 h 411700"/>
              <a:gd name="connsiteX1" fmla="*/ 237392 w 511441"/>
              <a:gd name="connsiteY1" fmla="*/ 0 h 411700"/>
              <a:gd name="connsiteX2" fmla="*/ 397610 w 511441"/>
              <a:gd name="connsiteY2" fmla="*/ 143750 h 411700"/>
              <a:gd name="connsiteX3" fmla="*/ 487376 w 511441"/>
              <a:gd name="connsiteY3" fmla="*/ 387488 h 411700"/>
              <a:gd name="connsiteX4" fmla="*/ 398255 w 511441"/>
              <a:gd name="connsiteY4" fmla="*/ 408842 h 411700"/>
              <a:gd name="connsiteX5" fmla="*/ 118863 w 511441"/>
              <a:gd name="connsiteY5" fmla="*/ 408842 h 411700"/>
              <a:gd name="connsiteX6" fmla="*/ 2117 w 511441"/>
              <a:gd name="connsiteY6" fmla="*/ 360484 h 411700"/>
              <a:gd name="connsiteX7" fmla="*/ 106159 w 511441"/>
              <a:gd name="connsiteY7" fmla="*/ 143750 h 411700"/>
              <a:gd name="connsiteX0" fmla="*/ 106159 w 511441"/>
              <a:gd name="connsiteY0" fmla="*/ 116746 h 384696"/>
              <a:gd name="connsiteX1" fmla="*/ 265017 w 511441"/>
              <a:gd name="connsiteY1" fmla="*/ 0 h 384696"/>
              <a:gd name="connsiteX2" fmla="*/ 397610 w 511441"/>
              <a:gd name="connsiteY2" fmla="*/ 116746 h 384696"/>
              <a:gd name="connsiteX3" fmla="*/ 487376 w 511441"/>
              <a:gd name="connsiteY3" fmla="*/ 360484 h 384696"/>
              <a:gd name="connsiteX4" fmla="*/ 398255 w 511441"/>
              <a:gd name="connsiteY4" fmla="*/ 381838 h 384696"/>
              <a:gd name="connsiteX5" fmla="*/ 118863 w 511441"/>
              <a:gd name="connsiteY5" fmla="*/ 381838 h 384696"/>
              <a:gd name="connsiteX6" fmla="*/ 2117 w 511441"/>
              <a:gd name="connsiteY6" fmla="*/ 333480 h 384696"/>
              <a:gd name="connsiteX7" fmla="*/ 106159 w 511441"/>
              <a:gd name="connsiteY7" fmla="*/ 116746 h 384696"/>
              <a:gd name="connsiteX0" fmla="*/ 106159 w 511441"/>
              <a:gd name="connsiteY0" fmla="*/ 148251 h 389197"/>
              <a:gd name="connsiteX1" fmla="*/ 265017 w 511441"/>
              <a:gd name="connsiteY1" fmla="*/ 4501 h 389197"/>
              <a:gd name="connsiteX2" fmla="*/ 397610 w 511441"/>
              <a:gd name="connsiteY2" fmla="*/ 121247 h 389197"/>
              <a:gd name="connsiteX3" fmla="*/ 487376 w 511441"/>
              <a:gd name="connsiteY3" fmla="*/ 364985 h 389197"/>
              <a:gd name="connsiteX4" fmla="*/ 398255 w 511441"/>
              <a:gd name="connsiteY4" fmla="*/ 386339 h 389197"/>
              <a:gd name="connsiteX5" fmla="*/ 118863 w 511441"/>
              <a:gd name="connsiteY5" fmla="*/ 386339 h 389197"/>
              <a:gd name="connsiteX6" fmla="*/ 2117 w 511441"/>
              <a:gd name="connsiteY6" fmla="*/ 337981 h 389197"/>
              <a:gd name="connsiteX7" fmla="*/ 106159 w 511441"/>
              <a:gd name="connsiteY7" fmla="*/ 148251 h 389197"/>
              <a:gd name="connsiteX0" fmla="*/ 106159 w 511441"/>
              <a:gd name="connsiteY0" fmla="*/ 143750 h 384696"/>
              <a:gd name="connsiteX1" fmla="*/ 265017 w 511441"/>
              <a:gd name="connsiteY1" fmla="*/ 0 h 384696"/>
              <a:gd name="connsiteX2" fmla="*/ 397610 w 511441"/>
              <a:gd name="connsiteY2" fmla="*/ 143750 h 384696"/>
              <a:gd name="connsiteX3" fmla="*/ 487376 w 511441"/>
              <a:gd name="connsiteY3" fmla="*/ 360484 h 384696"/>
              <a:gd name="connsiteX4" fmla="*/ 398255 w 511441"/>
              <a:gd name="connsiteY4" fmla="*/ 381838 h 384696"/>
              <a:gd name="connsiteX5" fmla="*/ 118863 w 511441"/>
              <a:gd name="connsiteY5" fmla="*/ 381838 h 384696"/>
              <a:gd name="connsiteX6" fmla="*/ 2117 w 511441"/>
              <a:gd name="connsiteY6" fmla="*/ 333480 h 384696"/>
              <a:gd name="connsiteX7" fmla="*/ 106159 w 511441"/>
              <a:gd name="connsiteY7" fmla="*/ 143750 h 384696"/>
              <a:gd name="connsiteX0" fmla="*/ 106159 w 511441"/>
              <a:gd name="connsiteY0" fmla="*/ 143750 h 384696"/>
              <a:gd name="connsiteX1" fmla="*/ 265017 w 511441"/>
              <a:gd name="connsiteY1" fmla="*/ 0 h 384696"/>
              <a:gd name="connsiteX2" fmla="*/ 397610 w 511441"/>
              <a:gd name="connsiteY2" fmla="*/ 143750 h 384696"/>
              <a:gd name="connsiteX3" fmla="*/ 487376 w 511441"/>
              <a:gd name="connsiteY3" fmla="*/ 360484 h 384696"/>
              <a:gd name="connsiteX4" fmla="*/ 370630 w 511441"/>
              <a:gd name="connsiteY4" fmla="*/ 381838 h 384696"/>
              <a:gd name="connsiteX5" fmla="*/ 118863 w 511441"/>
              <a:gd name="connsiteY5" fmla="*/ 381838 h 384696"/>
              <a:gd name="connsiteX6" fmla="*/ 2117 w 511441"/>
              <a:gd name="connsiteY6" fmla="*/ 333480 h 384696"/>
              <a:gd name="connsiteX7" fmla="*/ 106159 w 511441"/>
              <a:gd name="connsiteY7" fmla="*/ 143750 h 384696"/>
              <a:gd name="connsiteX0" fmla="*/ 106159 w 511441"/>
              <a:gd name="connsiteY0" fmla="*/ 143750 h 384696"/>
              <a:gd name="connsiteX1" fmla="*/ 265017 w 511441"/>
              <a:gd name="connsiteY1" fmla="*/ 0 h 384696"/>
              <a:gd name="connsiteX2" fmla="*/ 397610 w 511441"/>
              <a:gd name="connsiteY2" fmla="*/ 143750 h 384696"/>
              <a:gd name="connsiteX3" fmla="*/ 487376 w 511441"/>
              <a:gd name="connsiteY3" fmla="*/ 360484 h 384696"/>
              <a:gd name="connsiteX4" fmla="*/ 370630 w 511441"/>
              <a:gd name="connsiteY4" fmla="*/ 381838 h 384696"/>
              <a:gd name="connsiteX5" fmla="*/ 118863 w 511441"/>
              <a:gd name="connsiteY5" fmla="*/ 381838 h 384696"/>
              <a:gd name="connsiteX6" fmla="*/ 2117 w 511441"/>
              <a:gd name="connsiteY6" fmla="*/ 333480 h 384696"/>
              <a:gd name="connsiteX7" fmla="*/ 106159 w 511441"/>
              <a:gd name="connsiteY7" fmla="*/ 143750 h 384696"/>
              <a:gd name="connsiteX0" fmla="*/ 106159 w 511441"/>
              <a:gd name="connsiteY0" fmla="*/ 143750 h 384696"/>
              <a:gd name="connsiteX1" fmla="*/ 265017 w 511441"/>
              <a:gd name="connsiteY1" fmla="*/ 0 h 384696"/>
              <a:gd name="connsiteX2" fmla="*/ 397610 w 511441"/>
              <a:gd name="connsiteY2" fmla="*/ 143750 h 384696"/>
              <a:gd name="connsiteX3" fmla="*/ 487376 w 511441"/>
              <a:gd name="connsiteY3" fmla="*/ 360484 h 384696"/>
              <a:gd name="connsiteX4" fmla="*/ 370630 w 511441"/>
              <a:gd name="connsiteY4" fmla="*/ 381838 h 384696"/>
              <a:gd name="connsiteX5" fmla="*/ 118863 w 511441"/>
              <a:gd name="connsiteY5" fmla="*/ 381838 h 384696"/>
              <a:gd name="connsiteX6" fmla="*/ 2117 w 511441"/>
              <a:gd name="connsiteY6" fmla="*/ 333480 h 384696"/>
              <a:gd name="connsiteX7" fmla="*/ 106159 w 511441"/>
              <a:gd name="connsiteY7" fmla="*/ 143750 h 384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1441" h="384696">
                <a:moveTo>
                  <a:pt x="106159" y="143750"/>
                </a:moveTo>
                <a:cubicBezTo>
                  <a:pt x="149976" y="88170"/>
                  <a:pt x="216442" y="0"/>
                  <a:pt x="265017" y="0"/>
                </a:cubicBezTo>
                <a:cubicBezTo>
                  <a:pt x="313592" y="0"/>
                  <a:pt x="360550" y="83669"/>
                  <a:pt x="397610" y="143750"/>
                </a:cubicBezTo>
                <a:cubicBezTo>
                  <a:pt x="434670" y="203831"/>
                  <a:pt x="511441" y="310676"/>
                  <a:pt x="487376" y="360484"/>
                </a:cubicBezTo>
                <a:cubicBezTo>
                  <a:pt x="482887" y="384696"/>
                  <a:pt x="414418" y="381838"/>
                  <a:pt x="370630" y="381838"/>
                </a:cubicBezTo>
                <a:lnTo>
                  <a:pt x="118863" y="381838"/>
                </a:lnTo>
                <a:cubicBezTo>
                  <a:pt x="42846" y="381838"/>
                  <a:pt x="4234" y="373161"/>
                  <a:pt x="2117" y="333480"/>
                </a:cubicBezTo>
                <a:cubicBezTo>
                  <a:pt x="0" y="293799"/>
                  <a:pt x="62342" y="199330"/>
                  <a:pt x="106159" y="143750"/>
                </a:cubicBezTo>
                <a:close/>
              </a:path>
            </a:pathLst>
          </a:custGeom>
          <a:solidFill>
            <a:srgbClr val="800000"/>
          </a:solidFill>
          <a:ln w="12700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9728" tIns="54864" rIns="109728" bIns="54864" rtlCol="0" anchor="ctr">
            <a:normAutofit fontScale="25000" lnSpcReduction="20000"/>
          </a:bodyPr>
          <a:lstStyle/>
          <a:p>
            <a:pPr algn="ctr"/>
            <a:endParaRPr lang="en-US" i="0"/>
          </a:p>
        </p:txBody>
      </p:sp>
      <p:sp>
        <p:nvSpPr>
          <p:cNvPr id="1478" name="Freeform 1477"/>
          <p:cNvSpPr/>
          <p:nvPr/>
        </p:nvSpPr>
        <p:spPr>
          <a:xfrm rot="20390435">
            <a:off x="4795355" y="2616776"/>
            <a:ext cx="131233" cy="72895"/>
          </a:xfrm>
          <a:custGeom>
            <a:avLst/>
            <a:gdLst>
              <a:gd name="connsiteX0" fmla="*/ 0 w 609600"/>
              <a:gd name="connsiteY0" fmla="*/ 165104 h 457200"/>
              <a:gd name="connsiteX1" fmla="*/ 48358 w 609600"/>
              <a:gd name="connsiteY1" fmla="*/ 48358 h 457200"/>
              <a:gd name="connsiteX2" fmla="*/ 165104 w 609600"/>
              <a:gd name="connsiteY2" fmla="*/ 0 h 457200"/>
              <a:gd name="connsiteX3" fmla="*/ 444496 w 609600"/>
              <a:gd name="connsiteY3" fmla="*/ 0 h 457200"/>
              <a:gd name="connsiteX4" fmla="*/ 561242 w 609600"/>
              <a:gd name="connsiteY4" fmla="*/ 48358 h 457200"/>
              <a:gd name="connsiteX5" fmla="*/ 609600 w 609600"/>
              <a:gd name="connsiteY5" fmla="*/ 165104 h 457200"/>
              <a:gd name="connsiteX6" fmla="*/ 609600 w 609600"/>
              <a:gd name="connsiteY6" fmla="*/ 292096 h 457200"/>
              <a:gd name="connsiteX7" fmla="*/ 561242 w 609600"/>
              <a:gd name="connsiteY7" fmla="*/ 408842 h 457200"/>
              <a:gd name="connsiteX8" fmla="*/ 444496 w 609600"/>
              <a:gd name="connsiteY8" fmla="*/ 457200 h 457200"/>
              <a:gd name="connsiteX9" fmla="*/ 165104 w 609600"/>
              <a:gd name="connsiteY9" fmla="*/ 457200 h 457200"/>
              <a:gd name="connsiteX10" fmla="*/ 48358 w 609600"/>
              <a:gd name="connsiteY10" fmla="*/ 408842 h 457200"/>
              <a:gd name="connsiteX11" fmla="*/ 0 w 609600"/>
              <a:gd name="connsiteY11" fmla="*/ 292096 h 457200"/>
              <a:gd name="connsiteX12" fmla="*/ 0 w 609600"/>
              <a:gd name="connsiteY12" fmla="*/ 165104 h 457200"/>
              <a:gd name="connsiteX0" fmla="*/ 0 w 609600"/>
              <a:gd name="connsiteY0" fmla="*/ 167485 h 459581"/>
              <a:gd name="connsiteX1" fmla="*/ 48358 w 609600"/>
              <a:gd name="connsiteY1" fmla="*/ 50739 h 459581"/>
              <a:gd name="connsiteX2" fmla="*/ 165104 w 609600"/>
              <a:gd name="connsiteY2" fmla="*/ 2381 h 459581"/>
              <a:gd name="connsiteX3" fmla="*/ 302419 w 609600"/>
              <a:gd name="connsiteY3" fmla="*/ 0 h 459581"/>
              <a:gd name="connsiteX4" fmla="*/ 444496 w 609600"/>
              <a:gd name="connsiteY4" fmla="*/ 2381 h 459581"/>
              <a:gd name="connsiteX5" fmla="*/ 561242 w 609600"/>
              <a:gd name="connsiteY5" fmla="*/ 50739 h 459581"/>
              <a:gd name="connsiteX6" fmla="*/ 609600 w 609600"/>
              <a:gd name="connsiteY6" fmla="*/ 167485 h 459581"/>
              <a:gd name="connsiteX7" fmla="*/ 609600 w 609600"/>
              <a:gd name="connsiteY7" fmla="*/ 294477 h 459581"/>
              <a:gd name="connsiteX8" fmla="*/ 561242 w 609600"/>
              <a:gd name="connsiteY8" fmla="*/ 411223 h 459581"/>
              <a:gd name="connsiteX9" fmla="*/ 444496 w 609600"/>
              <a:gd name="connsiteY9" fmla="*/ 459581 h 459581"/>
              <a:gd name="connsiteX10" fmla="*/ 165104 w 609600"/>
              <a:gd name="connsiteY10" fmla="*/ 459581 h 459581"/>
              <a:gd name="connsiteX11" fmla="*/ 48358 w 609600"/>
              <a:gd name="connsiteY11" fmla="*/ 411223 h 459581"/>
              <a:gd name="connsiteX12" fmla="*/ 0 w 609600"/>
              <a:gd name="connsiteY12" fmla="*/ 294477 h 459581"/>
              <a:gd name="connsiteX13" fmla="*/ 0 w 609600"/>
              <a:gd name="connsiteY13" fmla="*/ 167485 h 459581"/>
              <a:gd name="connsiteX0" fmla="*/ 2045 w 611645"/>
              <a:gd name="connsiteY0" fmla="*/ 167485 h 459581"/>
              <a:gd name="connsiteX1" fmla="*/ 50403 w 611645"/>
              <a:gd name="connsiteY1" fmla="*/ 50739 h 459581"/>
              <a:gd name="connsiteX2" fmla="*/ 304464 w 611645"/>
              <a:gd name="connsiteY2" fmla="*/ 0 h 459581"/>
              <a:gd name="connsiteX3" fmla="*/ 446541 w 611645"/>
              <a:gd name="connsiteY3" fmla="*/ 2381 h 459581"/>
              <a:gd name="connsiteX4" fmla="*/ 563287 w 611645"/>
              <a:gd name="connsiteY4" fmla="*/ 50739 h 459581"/>
              <a:gd name="connsiteX5" fmla="*/ 611645 w 611645"/>
              <a:gd name="connsiteY5" fmla="*/ 167485 h 459581"/>
              <a:gd name="connsiteX6" fmla="*/ 611645 w 611645"/>
              <a:gd name="connsiteY6" fmla="*/ 294477 h 459581"/>
              <a:gd name="connsiteX7" fmla="*/ 563287 w 611645"/>
              <a:gd name="connsiteY7" fmla="*/ 411223 h 459581"/>
              <a:gd name="connsiteX8" fmla="*/ 446541 w 611645"/>
              <a:gd name="connsiteY8" fmla="*/ 459581 h 459581"/>
              <a:gd name="connsiteX9" fmla="*/ 167149 w 611645"/>
              <a:gd name="connsiteY9" fmla="*/ 459581 h 459581"/>
              <a:gd name="connsiteX10" fmla="*/ 50403 w 611645"/>
              <a:gd name="connsiteY10" fmla="*/ 411223 h 459581"/>
              <a:gd name="connsiteX11" fmla="*/ 2045 w 611645"/>
              <a:gd name="connsiteY11" fmla="*/ 294477 h 459581"/>
              <a:gd name="connsiteX12" fmla="*/ 2045 w 611645"/>
              <a:gd name="connsiteY12" fmla="*/ 167485 h 459581"/>
              <a:gd name="connsiteX0" fmla="*/ 2045 w 611645"/>
              <a:gd name="connsiteY0" fmla="*/ 167485 h 459581"/>
              <a:gd name="connsiteX1" fmla="*/ 50403 w 611645"/>
              <a:gd name="connsiteY1" fmla="*/ 50739 h 459581"/>
              <a:gd name="connsiteX2" fmla="*/ 304464 w 611645"/>
              <a:gd name="connsiteY2" fmla="*/ 0 h 459581"/>
              <a:gd name="connsiteX3" fmla="*/ 563287 w 611645"/>
              <a:gd name="connsiteY3" fmla="*/ 50739 h 459581"/>
              <a:gd name="connsiteX4" fmla="*/ 611645 w 611645"/>
              <a:gd name="connsiteY4" fmla="*/ 167485 h 459581"/>
              <a:gd name="connsiteX5" fmla="*/ 611645 w 611645"/>
              <a:gd name="connsiteY5" fmla="*/ 294477 h 459581"/>
              <a:gd name="connsiteX6" fmla="*/ 563287 w 611645"/>
              <a:gd name="connsiteY6" fmla="*/ 411223 h 459581"/>
              <a:gd name="connsiteX7" fmla="*/ 446541 w 611645"/>
              <a:gd name="connsiteY7" fmla="*/ 459581 h 459581"/>
              <a:gd name="connsiteX8" fmla="*/ 167149 w 611645"/>
              <a:gd name="connsiteY8" fmla="*/ 459581 h 459581"/>
              <a:gd name="connsiteX9" fmla="*/ 50403 w 611645"/>
              <a:gd name="connsiteY9" fmla="*/ 411223 h 459581"/>
              <a:gd name="connsiteX10" fmla="*/ 2045 w 611645"/>
              <a:gd name="connsiteY10" fmla="*/ 294477 h 459581"/>
              <a:gd name="connsiteX11" fmla="*/ 2045 w 611645"/>
              <a:gd name="connsiteY11" fmla="*/ 167485 h 459581"/>
              <a:gd name="connsiteX0" fmla="*/ 2045 w 611645"/>
              <a:gd name="connsiteY0" fmla="*/ 167485 h 459906"/>
              <a:gd name="connsiteX1" fmla="*/ 50403 w 611645"/>
              <a:gd name="connsiteY1" fmla="*/ 50739 h 459906"/>
              <a:gd name="connsiteX2" fmla="*/ 304464 w 611645"/>
              <a:gd name="connsiteY2" fmla="*/ 0 h 459906"/>
              <a:gd name="connsiteX3" fmla="*/ 563287 w 611645"/>
              <a:gd name="connsiteY3" fmla="*/ 50739 h 459906"/>
              <a:gd name="connsiteX4" fmla="*/ 611645 w 611645"/>
              <a:gd name="connsiteY4" fmla="*/ 167485 h 459906"/>
              <a:gd name="connsiteX5" fmla="*/ 611645 w 611645"/>
              <a:gd name="connsiteY5" fmla="*/ 294477 h 459906"/>
              <a:gd name="connsiteX6" fmla="*/ 563287 w 611645"/>
              <a:gd name="connsiteY6" fmla="*/ 411223 h 459906"/>
              <a:gd name="connsiteX7" fmla="*/ 446541 w 611645"/>
              <a:gd name="connsiteY7" fmla="*/ 459581 h 459906"/>
              <a:gd name="connsiteX8" fmla="*/ 167149 w 611645"/>
              <a:gd name="connsiteY8" fmla="*/ 459581 h 459906"/>
              <a:gd name="connsiteX9" fmla="*/ 50403 w 611645"/>
              <a:gd name="connsiteY9" fmla="*/ 411223 h 459906"/>
              <a:gd name="connsiteX10" fmla="*/ 2045 w 611645"/>
              <a:gd name="connsiteY10" fmla="*/ 167485 h 459906"/>
              <a:gd name="connsiteX0" fmla="*/ 2045 w 611645"/>
              <a:gd name="connsiteY0" fmla="*/ 167485 h 459906"/>
              <a:gd name="connsiteX1" fmla="*/ 50403 w 611645"/>
              <a:gd name="connsiteY1" fmla="*/ 50739 h 459906"/>
              <a:gd name="connsiteX2" fmla="*/ 304464 w 611645"/>
              <a:gd name="connsiteY2" fmla="*/ 0 h 459906"/>
              <a:gd name="connsiteX3" fmla="*/ 563287 w 611645"/>
              <a:gd name="connsiteY3" fmla="*/ 50739 h 459906"/>
              <a:gd name="connsiteX4" fmla="*/ 611645 w 611645"/>
              <a:gd name="connsiteY4" fmla="*/ 167485 h 459906"/>
              <a:gd name="connsiteX5" fmla="*/ 563287 w 611645"/>
              <a:gd name="connsiteY5" fmla="*/ 411223 h 459906"/>
              <a:gd name="connsiteX6" fmla="*/ 446541 w 611645"/>
              <a:gd name="connsiteY6" fmla="*/ 459581 h 459906"/>
              <a:gd name="connsiteX7" fmla="*/ 167149 w 611645"/>
              <a:gd name="connsiteY7" fmla="*/ 459581 h 459906"/>
              <a:gd name="connsiteX8" fmla="*/ 50403 w 611645"/>
              <a:gd name="connsiteY8" fmla="*/ 411223 h 459906"/>
              <a:gd name="connsiteX9" fmla="*/ 2045 w 611645"/>
              <a:gd name="connsiteY9" fmla="*/ 167485 h 459906"/>
              <a:gd name="connsiteX0" fmla="*/ 192545 w 573545"/>
              <a:gd name="connsiteY0" fmla="*/ 167485 h 459906"/>
              <a:gd name="connsiteX1" fmla="*/ 12303 w 573545"/>
              <a:gd name="connsiteY1" fmla="*/ 50739 h 459906"/>
              <a:gd name="connsiteX2" fmla="*/ 266364 w 573545"/>
              <a:gd name="connsiteY2" fmla="*/ 0 h 459906"/>
              <a:gd name="connsiteX3" fmla="*/ 525187 w 573545"/>
              <a:gd name="connsiteY3" fmla="*/ 50739 h 459906"/>
              <a:gd name="connsiteX4" fmla="*/ 573545 w 573545"/>
              <a:gd name="connsiteY4" fmla="*/ 167485 h 459906"/>
              <a:gd name="connsiteX5" fmla="*/ 525187 w 573545"/>
              <a:gd name="connsiteY5" fmla="*/ 411223 h 459906"/>
              <a:gd name="connsiteX6" fmla="*/ 408441 w 573545"/>
              <a:gd name="connsiteY6" fmla="*/ 459581 h 459906"/>
              <a:gd name="connsiteX7" fmla="*/ 129049 w 573545"/>
              <a:gd name="connsiteY7" fmla="*/ 459581 h 459906"/>
              <a:gd name="connsiteX8" fmla="*/ 12303 w 573545"/>
              <a:gd name="connsiteY8" fmla="*/ 411223 h 459906"/>
              <a:gd name="connsiteX9" fmla="*/ 192545 w 573545"/>
              <a:gd name="connsiteY9" fmla="*/ 167485 h 459906"/>
              <a:gd name="connsiteX0" fmla="*/ 129045 w 586245"/>
              <a:gd name="connsiteY0" fmla="*/ 167485 h 459906"/>
              <a:gd name="connsiteX1" fmla="*/ 25003 w 586245"/>
              <a:gd name="connsiteY1" fmla="*/ 50739 h 459906"/>
              <a:gd name="connsiteX2" fmla="*/ 279064 w 586245"/>
              <a:gd name="connsiteY2" fmla="*/ 0 h 459906"/>
              <a:gd name="connsiteX3" fmla="*/ 537887 w 586245"/>
              <a:gd name="connsiteY3" fmla="*/ 50739 h 459906"/>
              <a:gd name="connsiteX4" fmla="*/ 586245 w 586245"/>
              <a:gd name="connsiteY4" fmla="*/ 167485 h 459906"/>
              <a:gd name="connsiteX5" fmla="*/ 537887 w 586245"/>
              <a:gd name="connsiteY5" fmla="*/ 411223 h 459906"/>
              <a:gd name="connsiteX6" fmla="*/ 421141 w 586245"/>
              <a:gd name="connsiteY6" fmla="*/ 459581 h 459906"/>
              <a:gd name="connsiteX7" fmla="*/ 141749 w 586245"/>
              <a:gd name="connsiteY7" fmla="*/ 459581 h 459906"/>
              <a:gd name="connsiteX8" fmla="*/ 25003 w 586245"/>
              <a:gd name="connsiteY8" fmla="*/ 411223 h 459906"/>
              <a:gd name="connsiteX9" fmla="*/ 129045 w 586245"/>
              <a:gd name="connsiteY9" fmla="*/ 167485 h 459906"/>
              <a:gd name="connsiteX0" fmla="*/ 106159 w 563359"/>
              <a:gd name="connsiteY0" fmla="*/ 167485 h 459906"/>
              <a:gd name="connsiteX1" fmla="*/ 154517 w 563359"/>
              <a:gd name="connsiteY1" fmla="*/ 50739 h 459906"/>
              <a:gd name="connsiteX2" fmla="*/ 256178 w 563359"/>
              <a:gd name="connsiteY2" fmla="*/ 0 h 459906"/>
              <a:gd name="connsiteX3" fmla="*/ 515001 w 563359"/>
              <a:gd name="connsiteY3" fmla="*/ 50739 h 459906"/>
              <a:gd name="connsiteX4" fmla="*/ 563359 w 563359"/>
              <a:gd name="connsiteY4" fmla="*/ 167485 h 459906"/>
              <a:gd name="connsiteX5" fmla="*/ 515001 w 563359"/>
              <a:gd name="connsiteY5" fmla="*/ 411223 h 459906"/>
              <a:gd name="connsiteX6" fmla="*/ 398255 w 563359"/>
              <a:gd name="connsiteY6" fmla="*/ 459581 h 459906"/>
              <a:gd name="connsiteX7" fmla="*/ 118863 w 563359"/>
              <a:gd name="connsiteY7" fmla="*/ 459581 h 459906"/>
              <a:gd name="connsiteX8" fmla="*/ 2117 w 563359"/>
              <a:gd name="connsiteY8" fmla="*/ 411223 h 459906"/>
              <a:gd name="connsiteX9" fmla="*/ 106159 w 563359"/>
              <a:gd name="connsiteY9" fmla="*/ 167485 h 459906"/>
              <a:gd name="connsiteX0" fmla="*/ 106159 w 563359"/>
              <a:gd name="connsiteY0" fmla="*/ 167485 h 459906"/>
              <a:gd name="connsiteX1" fmla="*/ 154517 w 563359"/>
              <a:gd name="connsiteY1" fmla="*/ 50739 h 459906"/>
              <a:gd name="connsiteX2" fmla="*/ 256178 w 563359"/>
              <a:gd name="connsiteY2" fmla="*/ 0 h 459906"/>
              <a:gd name="connsiteX3" fmla="*/ 515001 w 563359"/>
              <a:gd name="connsiteY3" fmla="*/ 50739 h 459906"/>
              <a:gd name="connsiteX4" fmla="*/ 563359 w 563359"/>
              <a:gd name="connsiteY4" fmla="*/ 167485 h 459906"/>
              <a:gd name="connsiteX5" fmla="*/ 515001 w 563359"/>
              <a:gd name="connsiteY5" fmla="*/ 411223 h 459906"/>
              <a:gd name="connsiteX6" fmla="*/ 398255 w 563359"/>
              <a:gd name="connsiteY6" fmla="*/ 459581 h 459906"/>
              <a:gd name="connsiteX7" fmla="*/ 118863 w 563359"/>
              <a:gd name="connsiteY7" fmla="*/ 459581 h 459906"/>
              <a:gd name="connsiteX8" fmla="*/ 2117 w 563359"/>
              <a:gd name="connsiteY8" fmla="*/ 411223 h 459906"/>
              <a:gd name="connsiteX9" fmla="*/ 106159 w 563359"/>
              <a:gd name="connsiteY9" fmla="*/ 167485 h 459906"/>
              <a:gd name="connsiteX0" fmla="*/ 83139 w 567964"/>
              <a:gd name="connsiteY0" fmla="*/ 167485 h 459906"/>
              <a:gd name="connsiteX1" fmla="*/ 159122 w 567964"/>
              <a:gd name="connsiteY1" fmla="*/ 50739 h 459906"/>
              <a:gd name="connsiteX2" fmla="*/ 260783 w 567964"/>
              <a:gd name="connsiteY2" fmla="*/ 0 h 459906"/>
              <a:gd name="connsiteX3" fmla="*/ 519606 w 567964"/>
              <a:gd name="connsiteY3" fmla="*/ 50739 h 459906"/>
              <a:gd name="connsiteX4" fmla="*/ 567964 w 567964"/>
              <a:gd name="connsiteY4" fmla="*/ 167485 h 459906"/>
              <a:gd name="connsiteX5" fmla="*/ 519606 w 567964"/>
              <a:gd name="connsiteY5" fmla="*/ 411223 h 459906"/>
              <a:gd name="connsiteX6" fmla="*/ 402860 w 567964"/>
              <a:gd name="connsiteY6" fmla="*/ 459581 h 459906"/>
              <a:gd name="connsiteX7" fmla="*/ 123468 w 567964"/>
              <a:gd name="connsiteY7" fmla="*/ 459581 h 459906"/>
              <a:gd name="connsiteX8" fmla="*/ 6722 w 567964"/>
              <a:gd name="connsiteY8" fmla="*/ 411223 h 459906"/>
              <a:gd name="connsiteX9" fmla="*/ 83139 w 567964"/>
              <a:gd name="connsiteY9" fmla="*/ 167485 h 459906"/>
              <a:gd name="connsiteX0" fmla="*/ 83139 w 550569"/>
              <a:gd name="connsiteY0" fmla="*/ 167485 h 459906"/>
              <a:gd name="connsiteX1" fmla="*/ 159122 w 550569"/>
              <a:gd name="connsiteY1" fmla="*/ 50739 h 459906"/>
              <a:gd name="connsiteX2" fmla="*/ 260783 w 550569"/>
              <a:gd name="connsiteY2" fmla="*/ 0 h 459906"/>
              <a:gd name="connsiteX3" fmla="*/ 519606 w 550569"/>
              <a:gd name="connsiteY3" fmla="*/ 50739 h 459906"/>
              <a:gd name="connsiteX4" fmla="*/ 429840 w 550569"/>
              <a:gd name="connsiteY4" fmla="*/ 167485 h 459906"/>
              <a:gd name="connsiteX5" fmla="*/ 519606 w 550569"/>
              <a:gd name="connsiteY5" fmla="*/ 411223 h 459906"/>
              <a:gd name="connsiteX6" fmla="*/ 402860 w 550569"/>
              <a:gd name="connsiteY6" fmla="*/ 459581 h 459906"/>
              <a:gd name="connsiteX7" fmla="*/ 123468 w 550569"/>
              <a:gd name="connsiteY7" fmla="*/ 459581 h 459906"/>
              <a:gd name="connsiteX8" fmla="*/ 6722 w 550569"/>
              <a:gd name="connsiteY8" fmla="*/ 411223 h 459906"/>
              <a:gd name="connsiteX9" fmla="*/ 83139 w 550569"/>
              <a:gd name="connsiteY9" fmla="*/ 167485 h 459906"/>
              <a:gd name="connsiteX0" fmla="*/ 83139 w 519606"/>
              <a:gd name="connsiteY0" fmla="*/ 167485 h 459906"/>
              <a:gd name="connsiteX1" fmla="*/ 159122 w 519606"/>
              <a:gd name="connsiteY1" fmla="*/ 50739 h 459906"/>
              <a:gd name="connsiteX2" fmla="*/ 260783 w 519606"/>
              <a:gd name="connsiteY2" fmla="*/ 0 h 459906"/>
              <a:gd name="connsiteX3" fmla="*/ 353857 w 519606"/>
              <a:gd name="connsiteY3" fmla="*/ 77743 h 459906"/>
              <a:gd name="connsiteX4" fmla="*/ 429840 w 519606"/>
              <a:gd name="connsiteY4" fmla="*/ 167485 h 459906"/>
              <a:gd name="connsiteX5" fmla="*/ 519606 w 519606"/>
              <a:gd name="connsiteY5" fmla="*/ 411223 h 459906"/>
              <a:gd name="connsiteX6" fmla="*/ 402860 w 519606"/>
              <a:gd name="connsiteY6" fmla="*/ 459581 h 459906"/>
              <a:gd name="connsiteX7" fmla="*/ 123468 w 519606"/>
              <a:gd name="connsiteY7" fmla="*/ 459581 h 459906"/>
              <a:gd name="connsiteX8" fmla="*/ 6722 w 519606"/>
              <a:gd name="connsiteY8" fmla="*/ 411223 h 459906"/>
              <a:gd name="connsiteX9" fmla="*/ 83139 w 519606"/>
              <a:gd name="connsiteY9" fmla="*/ 167485 h 459906"/>
              <a:gd name="connsiteX0" fmla="*/ 83139 w 519606"/>
              <a:gd name="connsiteY0" fmla="*/ 131703 h 424124"/>
              <a:gd name="connsiteX1" fmla="*/ 159122 w 519606"/>
              <a:gd name="connsiteY1" fmla="*/ 14957 h 424124"/>
              <a:gd name="connsiteX2" fmla="*/ 353857 w 519606"/>
              <a:gd name="connsiteY2" fmla="*/ 41961 h 424124"/>
              <a:gd name="connsiteX3" fmla="*/ 429840 w 519606"/>
              <a:gd name="connsiteY3" fmla="*/ 131703 h 424124"/>
              <a:gd name="connsiteX4" fmla="*/ 519606 w 519606"/>
              <a:gd name="connsiteY4" fmla="*/ 375441 h 424124"/>
              <a:gd name="connsiteX5" fmla="*/ 402860 w 519606"/>
              <a:gd name="connsiteY5" fmla="*/ 423799 h 424124"/>
              <a:gd name="connsiteX6" fmla="*/ 123468 w 519606"/>
              <a:gd name="connsiteY6" fmla="*/ 423799 h 424124"/>
              <a:gd name="connsiteX7" fmla="*/ 6722 w 519606"/>
              <a:gd name="connsiteY7" fmla="*/ 375441 h 424124"/>
              <a:gd name="connsiteX8" fmla="*/ 83139 w 519606"/>
              <a:gd name="connsiteY8" fmla="*/ 131703 h 424124"/>
              <a:gd name="connsiteX0" fmla="*/ 83139 w 519606"/>
              <a:gd name="connsiteY0" fmla="*/ 116746 h 409167"/>
              <a:gd name="connsiteX1" fmla="*/ 159122 w 519606"/>
              <a:gd name="connsiteY1" fmla="*/ 0 h 409167"/>
              <a:gd name="connsiteX2" fmla="*/ 429840 w 519606"/>
              <a:gd name="connsiteY2" fmla="*/ 116746 h 409167"/>
              <a:gd name="connsiteX3" fmla="*/ 519606 w 519606"/>
              <a:gd name="connsiteY3" fmla="*/ 360484 h 409167"/>
              <a:gd name="connsiteX4" fmla="*/ 402860 w 519606"/>
              <a:gd name="connsiteY4" fmla="*/ 408842 h 409167"/>
              <a:gd name="connsiteX5" fmla="*/ 123468 w 519606"/>
              <a:gd name="connsiteY5" fmla="*/ 408842 h 409167"/>
              <a:gd name="connsiteX6" fmla="*/ 6722 w 519606"/>
              <a:gd name="connsiteY6" fmla="*/ 360484 h 409167"/>
              <a:gd name="connsiteX7" fmla="*/ 83139 w 519606"/>
              <a:gd name="connsiteY7" fmla="*/ 116746 h 409167"/>
              <a:gd name="connsiteX0" fmla="*/ 83139 w 519606"/>
              <a:gd name="connsiteY0" fmla="*/ 116746 h 409167"/>
              <a:gd name="connsiteX1" fmla="*/ 186747 w 519606"/>
              <a:gd name="connsiteY1" fmla="*/ 0 h 409167"/>
              <a:gd name="connsiteX2" fmla="*/ 429840 w 519606"/>
              <a:gd name="connsiteY2" fmla="*/ 116746 h 409167"/>
              <a:gd name="connsiteX3" fmla="*/ 519606 w 519606"/>
              <a:gd name="connsiteY3" fmla="*/ 360484 h 409167"/>
              <a:gd name="connsiteX4" fmla="*/ 402860 w 519606"/>
              <a:gd name="connsiteY4" fmla="*/ 408842 h 409167"/>
              <a:gd name="connsiteX5" fmla="*/ 123468 w 519606"/>
              <a:gd name="connsiteY5" fmla="*/ 408842 h 409167"/>
              <a:gd name="connsiteX6" fmla="*/ 6722 w 519606"/>
              <a:gd name="connsiteY6" fmla="*/ 360484 h 409167"/>
              <a:gd name="connsiteX7" fmla="*/ 83139 w 519606"/>
              <a:gd name="connsiteY7" fmla="*/ 116746 h 409167"/>
              <a:gd name="connsiteX0" fmla="*/ 83139 w 519606"/>
              <a:gd name="connsiteY0" fmla="*/ 116746 h 409167"/>
              <a:gd name="connsiteX1" fmla="*/ 241997 w 519606"/>
              <a:gd name="connsiteY1" fmla="*/ 0 h 409167"/>
              <a:gd name="connsiteX2" fmla="*/ 429840 w 519606"/>
              <a:gd name="connsiteY2" fmla="*/ 116746 h 409167"/>
              <a:gd name="connsiteX3" fmla="*/ 519606 w 519606"/>
              <a:gd name="connsiteY3" fmla="*/ 360484 h 409167"/>
              <a:gd name="connsiteX4" fmla="*/ 402860 w 519606"/>
              <a:gd name="connsiteY4" fmla="*/ 408842 h 409167"/>
              <a:gd name="connsiteX5" fmla="*/ 123468 w 519606"/>
              <a:gd name="connsiteY5" fmla="*/ 408842 h 409167"/>
              <a:gd name="connsiteX6" fmla="*/ 6722 w 519606"/>
              <a:gd name="connsiteY6" fmla="*/ 360484 h 409167"/>
              <a:gd name="connsiteX7" fmla="*/ 83139 w 519606"/>
              <a:gd name="connsiteY7" fmla="*/ 116746 h 409167"/>
              <a:gd name="connsiteX0" fmla="*/ 106159 w 515001"/>
              <a:gd name="connsiteY0" fmla="*/ 148251 h 413343"/>
              <a:gd name="connsiteX1" fmla="*/ 237392 w 515001"/>
              <a:gd name="connsiteY1" fmla="*/ 4501 h 413343"/>
              <a:gd name="connsiteX2" fmla="*/ 425235 w 515001"/>
              <a:gd name="connsiteY2" fmla="*/ 121247 h 413343"/>
              <a:gd name="connsiteX3" fmla="*/ 515001 w 515001"/>
              <a:gd name="connsiteY3" fmla="*/ 364985 h 413343"/>
              <a:gd name="connsiteX4" fmla="*/ 398255 w 515001"/>
              <a:gd name="connsiteY4" fmla="*/ 413343 h 413343"/>
              <a:gd name="connsiteX5" fmla="*/ 118863 w 515001"/>
              <a:gd name="connsiteY5" fmla="*/ 413343 h 413343"/>
              <a:gd name="connsiteX6" fmla="*/ 2117 w 515001"/>
              <a:gd name="connsiteY6" fmla="*/ 364985 h 413343"/>
              <a:gd name="connsiteX7" fmla="*/ 106159 w 515001"/>
              <a:gd name="connsiteY7" fmla="*/ 148251 h 413343"/>
              <a:gd name="connsiteX0" fmla="*/ 106159 w 519498"/>
              <a:gd name="connsiteY0" fmla="*/ 148251 h 413343"/>
              <a:gd name="connsiteX1" fmla="*/ 237392 w 519498"/>
              <a:gd name="connsiteY1" fmla="*/ 4501 h 413343"/>
              <a:gd name="connsiteX2" fmla="*/ 425235 w 519498"/>
              <a:gd name="connsiteY2" fmla="*/ 121247 h 413343"/>
              <a:gd name="connsiteX3" fmla="*/ 515001 w 519498"/>
              <a:gd name="connsiteY3" fmla="*/ 364985 h 413343"/>
              <a:gd name="connsiteX4" fmla="*/ 398255 w 519498"/>
              <a:gd name="connsiteY4" fmla="*/ 413343 h 413343"/>
              <a:gd name="connsiteX5" fmla="*/ 118863 w 519498"/>
              <a:gd name="connsiteY5" fmla="*/ 413343 h 413343"/>
              <a:gd name="connsiteX6" fmla="*/ 2117 w 519498"/>
              <a:gd name="connsiteY6" fmla="*/ 364985 h 413343"/>
              <a:gd name="connsiteX7" fmla="*/ 106159 w 519498"/>
              <a:gd name="connsiteY7" fmla="*/ 148251 h 413343"/>
              <a:gd name="connsiteX0" fmla="*/ 106159 w 519498"/>
              <a:gd name="connsiteY0" fmla="*/ 143750 h 408842"/>
              <a:gd name="connsiteX1" fmla="*/ 237392 w 519498"/>
              <a:gd name="connsiteY1" fmla="*/ 0 h 408842"/>
              <a:gd name="connsiteX2" fmla="*/ 369985 w 519498"/>
              <a:gd name="connsiteY2" fmla="*/ 143750 h 408842"/>
              <a:gd name="connsiteX3" fmla="*/ 515001 w 519498"/>
              <a:gd name="connsiteY3" fmla="*/ 360484 h 408842"/>
              <a:gd name="connsiteX4" fmla="*/ 398255 w 519498"/>
              <a:gd name="connsiteY4" fmla="*/ 408842 h 408842"/>
              <a:gd name="connsiteX5" fmla="*/ 118863 w 519498"/>
              <a:gd name="connsiteY5" fmla="*/ 408842 h 408842"/>
              <a:gd name="connsiteX6" fmla="*/ 2117 w 519498"/>
              <a:gd name="connsiteY6" fmla="*/ 360484 h 408842"/>
              <a:gd name="connsiteX7" fmla="*/ 106159 w 519498"/>
              <a:gd name="connsiteY7" fmla="*/ 143750 h 408842"/>
              <a:gd name="connsiteX0" fmla="*/ 106159 w 535613"/>
              <a:gd name="connsiteY0" fmla="*/ 143750 h 408842"/>
              <a:gd name="connsiteX1" fmla="*/ 237392 w 535613"/>
              <a:gd name="connsiteY1" fmla="*/ 0 h 408842"/>
              <a:gd name="connsiteX2" fmla="*/ 369985 w 535613"/>
              <a:gd name="connsiteY2" fmla="*/ 143750 h 408842"/>
              <a:gd name="connsiteX3" fmla="*/ 515001 w 535613"/>
              <a:gd name="connsiteY3" fmla="*/ 360484 h 408842"/>
              <a:gd name="connsiteX4" fmla="*/ 398255 w 535613"/>
              <a:gd name="connsiteY4" fmla="*/ 408842 h 408842"/>
              <a:gd name="connsiteX5" fmla="*/ 118863 w 535613"/>
              <a:gd name="connsiteY5" fmla="*/ 408842 h 408842"/>
              <a:gd name="connsiteX6" fmla="*/ 2117 w 535613"/>
              <a:gd name="connsiteY6" fmla="*/ 360484 h 408842"/>
              <a:gd name="connsiteX7" fmla="*/ 106159 w 535613"/>
              <a:gd name="connsiteY7" fmla="*/ 143750 h 408842"/>
              <a:gd name="connsiteX0" fmla="*/ 106159 w 542519"/>
              <a:gd name="connsiteY0" fmla="*/ 143750 h 408842"/>
              <a:gd name="connsiteX1" fmla="*/ 237392 w 542519"/>
              <a:gd name="connsiteY1" fmla="*/ 0 h 408842"/>
              <a:gd name="connsiteX2" fmla="*/ 369985 w 542519"/>
              <a:gd name="connsiteY2" fmla="*/ 143750 h 408842"/>
              <a:gd name="connsiteX3" fmla="*/ 515001 w 542519"/>
              <a:gd name="connsiteY3" fmla="*/ 360484 h 408842"/>
              <a:gd name="connsiteX4" fmla="*/ 398255 w 542519"/>
              <a:gd name="connsiteY4" fmla="*/ 408842 h 408842"/>
              <a:gd name="connsiteX5" fmla="*/ 118863 w 542519"/>
              <a:gd name="connsiteY5" fmla="*/ 408842 h 408842"/>
              <a:gd name="connsiteX6" fmla="*/ 2117 w 542519"/>
              <a:gd name="connsiteY6" fmla="*/ 360484 h 408842"/>
              <a:gd name="connsiteX7" fmla="*/ 106159 w 542519"/>
              <a:gd name="connsiteY7" fmla="*/ 143750 h 408842"/>
              <a:gd name="connsiteX0" fmla="*/ 106159 w 542519"/>
              <a:gd name="connsiteY0" fmla="*/ 143750 h 412825"/>
              <a:gd name="connsiteX1" fmla="*/ 237392 w 542519"/>
              <a:gd name="connsiteY1" fmla="*/ 0 h 412825"/>
              <a:gd name="connsiteX2" fmla="*/ 369985 w 542519"/>
              <a:gd name="connsiteY2" fmla="*/ 143750 h 412825"/>
              <a:gd name="connsiteX3" fmla="*/ 515001 w 542519"/>
              <a:gd name="connsiteY3" fmla="*/ 360484 h 412825"/>
              <a:gd name="connsiteX4" fmla="*/ 398255 w 542519"/>
              <a:gd name="connsiteY4" fmla="*/ 408842 h 412825"/>
              <a:gd name="connsiteX5" fmla="*/ 118863 w 542519"/>
              <a:gd name="connsiteY5" fmla="*/ 408842 h 412825"/>
              <a:gd name="connsiteX6" fmla="*/ 2117 w 542519"/>
              <a:gd name="connsiteY6" fmla="*/ 360484 h 412825"/>
              <a:gd name="connsiteX7" fmla="*/ 106159 w 542519"/>
              <a:gd name="connsiteY7" fmla="*/ 143750 h 412825"/>
              <a:gd name="connsiteX0" fmla="*/ 106159 w 514894"/>
              <a:gd name="connsiteY0" fmla="*/ 143750 h 412825"/>
              <a:gd name="connsiteX1" fmla="*/ 237392 w 514894"/>
              <a:gd name="connsiteY1" fmla="*/ 0 h 412825"/>
              <a:gd name="connsiteX2" fmla="*/ 369985 w 514894"/>
              <a:gd name="connsiteY2" fmla="*/ 143750 h 412825"/>
              <a:gd name="connsiteX3" fmla="*/ 487376 w 514894"/>
              <a:gd name="connsiteY3" fmla="*/ 360484 h 412825"/>
              <a:gd name="connsiteX4" fmla="*/ 398255 w 514894"/>
              <a:gd name="connsiteY4" fmla="*/ 408842 h 412825"/>
              <a:gd name="connsiteX5" fmla="*/ 118863 w 514894"/>
              <a:gd name="connsiteY5" fmla="*/ 408842 h 412825"/>
              <a:gd name="connsiteX6" fmla="*/ 2117 w 514894"/>
              <a:gd name="connsiteY6" fmla="*/ 360484 h 412825"/>
              <a:gd name="connsiteX7" fmla="*/ 106159 w 514894"/>
              <a:gd name="connsiteY7" fmla="*/ 143750 h 412825"/>
              <a:gd name="connsiteX0" fmla="*/ 106159 w 514894"/>
              <a:gd name="connsiteY0" fmla="*/ 143750 h 439829"/>
              <a:gd name="connsiteX1" fmla="*/ 237392 w 514894"/>
              <a:gd name="connsiteY1" fmla="*/ 0 h 439829"/>
              <a:gd name="connsiteX2" fmla="*/ 369985 w 514894"/>
              <a:gd name="connsiteY2" fmla="*/ 143750 h 439829"/>
              <a:gd name="connsiteX3" fmla="*/ 487376 w 514894"/>
              <a:gd name="connsiteY3" fmla="*/ 387488 h 439829"/>
              <a:gd name="connsiteX4" fmla="*/ 398255 w 514894"/>
              <a:gd name="connsiteY4" fmla="*/ 408842 h 439829"/>
              <a:gd name="connsiteX5" fmla="*/ 118863 w 514894"/>
              <a:gd name="connsiteY5" fmla="*/ 408842 h 439829"/>
              <a:gd name="connsiteX6" fmla="*/ 2117 w 514894"/>
              <a:gd name="connsiteY6" fmla="*/ 360484 h 439829"/>
              <a:gd name="connsiteX7" fmla="*/ 106159 w 514894"/>
              <a:gd name="connsiteY7" fmla="*/ 143750 h 439829"/>
              <a:gd name="connsiteX0" fmla="*/ 106159 w 514894"/>
              <a:gd name="connsiteY0" fmla="*/ 143750 h 416201"/>
              <a:gd name="connsiteX1" fmla="*/ 237392 w 514894"/>
              <a:gd name="connsiteY1" fmla="*/ 0 h 416201"/>
              <a:gd name="connsiteX2" fmla="*/ 369985 w 514894"/>
              <a:gd name="connsiteY2" fmla="*/ 143750 h 416201"/>
              <a:gd name="connsiteX3" fmla="*/ 487376 w 514894"/>
              <a:gd name="connsiteY3" fmla="*/ 387488 h 416201"/>
              <a:gd name="connsiteX4" fmla="*/ 398255 w 514894"/>
              <a:gd name="connsiteY4" fmla="*/ 408842 h 416201"/>
              <a:gd name="connsiteX5" fmla="*/ 118863 w 514894"/>
              <a:gd name="connsiteY5" fmla="*/ 408842 h 416201"/>
              <a:gd name="connsiteX6" fmla="*/ 2117 w 514894"/>
              <a:gd name="connsiteY6" fmla="*/ 360484 h 416201"/>
              <a:gd name="connsiteX7" fmla="*/ 106159 w 514894"/>
              <a:gd name="connsiteY7" fmla="*/ 143750 h 416201"/>
              <a:gd name="connsiteX0" fmla="*/ 106159 w 514894"/>
              <a:gd name="connsiteY0" fmla="*/ 143750 h 411700"/>
              <a:gd name="connsiteX1" fmla="*/ 237392 w 514894"/>
              <a:gd name="connsiteY1" fmla="*/ 0 h 411700"/>
              <a:gd name="connsiteX2" fmla="*/ 369985 w 514894"/>
              <a:gd name="connsiteY2" fmla="*/ 143750 h 411700"/>
              <a:gd name="connsiteX3" fmla="*/ 487376 w 514894"/>
              <a:gd name="connsiteY3" fmla="*/ 387488 h 411700"/>
              <a:gd name="connsiteX4" fmla="*/ 398255 w 514894"/>
              <a:gd name="connsiteY4" fmla="*/ 408842 h 411700"/>
              <a:gd name="connsiteX5" fmla="*/ 118863 w 514894"/>
              <a:gd name="connsiteY5" fmla="*/ 408842 h 411700"/>
              <a:gd name="connsiteX6" fmla="*/ 2117 w 514894"/>
              <a:gd name="connsiteY6" fmla="*/ 360484 h 411700"/>
              <a:gd name="connsiteX7" fmla="*/ 106159 w 514894"/>
              <a:gd name="connsiteY7" fmla="*/ 143750 h 411700"/>
              <a:gd name="connsiteX0" fmla="*/ 106159 w 511441"/>
              <a:gd name="connsiteY0" fmla="*/ 143750 h 411700"/>
              <a:gd name="connsiteX1" fmla="*/ 237392 w 511441"/>
              <a:gd name="connsiteY1" fmla="*/ 0 h 411700"/>
              <a:gd name="connsiteX2" fmla="*/ 369985 w 511441"/>
              <a:gd name="connsiteY2" fmla="*/ 143750 h 411700"/>
              <a:gd name="connsiteX3" fmla="*/ 487376 w 511441"/>
              <a:gd name="connsiteY3" fmla="*/ 387488 h 411700"/>
              <a:gd name="connsiteX4" fmla="*/ 398255 w 511441"/>
              <a:gd name="connsiteY4" fmla="*/ 408842 h 411700"/>
              <a:gd name="connsiteX5" fmla="*/ 118863 w 511441"/>
              <a:gd name="connsiteY5" fmla="*/ 408842 h 411700"/>
              <a:gd name="connsiteX6" fmla="*/ 2117 w 511441"/>
              <a:gd name="connsiteY6" fmla="*/ 360484 h 411700"/>
              <a:gd name="connsiteX7" fmla="*/ 106159 w 511441"/>
              <a:gd name="connsiteY7" fmla="*/ 143750 h 411700"/>
              <a:gd name="connsiteX0" fmla="*/ 106159 w 511441"/>
              <a:gd name="connsiteY0" fmla="*/ 143750 h 411700"/>
              <a:gd name="connsiteX1" fmla="*/ 237392 w 511441"/>
              <a:gd name="connsiteY1" fmla="*/ 0 h 411700"/>
              <a:gd name="connsiteX2" fmla="*/ 397610 w 511441"/>
              <a:gd name="connsiteY2" fmla="*/ 143750 h 411700"/>
              <a:gd name="connsiteX3" fmla="*/ 487376 w 511441"/>
              <a:gd name="connsiteY3" fmla="*/ 387488 h 411700"/>
              <a:gd name="connsiteX4" fmla="*/ 398255 w 511441"/>
              <a:gd name="connsiteY4" fmla="*/ 408842 h 411700"/>
              <a:gd name="connsiteX5" fmla="*/ 118863 w 511441"/>
              <a:gd name="connsiteY5" fmla="*/ 408842 h 411700"/>
              <a:gd name="connsiteX6" fmla="*/ 2117 w 511441"/>
              <a:gd name="connsiteY6" fmla="*/ 360484 h 411700"/>
              <a:gd name="connsiteX7" fmla="*/ 106159 w 511441"/>
              <a:gd name="connsiteY7" fmla="*/ 143750 h 411700"/>
              <a:gd name="connsiteX0" fmla="*/ 106159 w 511441"/>
              <a:gd name="connsiteY0" fmla="*/ 116746 h 384696"/>
              <a:gd name="connsiteX1" fmla="*/ 265017 w 511441"/>
              <a:gd name="connsiteY1" fmla="*/ 0 h 384696"/>
              <a:gd name="connsiteX2" fmla="*/ 397610 w 511441"/>
              <a:gd name="connsiteY2" fmla="*/ 116746 h 384696"/>
              <a:gd name="connsiteX3" fmla="*/ 487376 w 511441"/>
              <a:gd name="connsiteY3" fmla="*/ 360484 h 384696"/>
              <a:gd name="connsiteX4" fmla="*/ 398255 w 511441"/>
              <a:gd name="connsiteY4" fmla="*/ 381838 h 384696"/>
              <a:gd name="connsiteX5" fmla="*/ 118863 w 511441"/>
              <a:gd name="connsiteY5" fmla="*/ 381838 h 384696"/>
              <a:gd name="connsiteX6" fmla="*/ 2117 w 511441"/>
              <a:gd name="connsiteY6" fmla="*/ 333480 h 384696"/>
              <a:gd name="connsiteX7" fmla="*/ 106159 w 511441"/>
              <a:gd name="connsiteY7" fmla="*/ 116746 h 384696"/>
              <a:gd name="connsiteX0" fmla="*/ 106159 w 511441"/>
              <a:gd name="connsiteY0" fmla="*/ 148251 h 389197"/>
              <a:gd name="connsiteX1" fmla="*/ 265017 w 511441"/>
              <a:gd name="connsiteY1" fmla="*/ 4501 h 389197"/>
              <a:gd name="connsiteX2" fmla="*/ 397610 w 511441"/>
              <a:gd name="connsiteY2" fmla="*/ 121247 h 389197"/>
              <a:gd name="connsiteX3" fmla="*/ 487376 w 511441"/>
              <a:gd name="connsiteY3" fmla="*/ 364985 h 389197"/>
              <a:gd name="connsiteX4" fmla="*/ 398255 w 511441"/>
              <a:gd name="connsiteY4" fmla="*/ 386339 h 389197"/>
              <a:gd name="connsiteX5" fmla="*/ 118863 w 511441"/>
              <a:gd name="connsiteY5" fmla="*/ 386339 h 389197"/>
              <a:gd name="connsiteX6" fmla="*/ 2117 w 511441"/>
              <a:gd name="connsiteY6" fmla="*/ 337981 h 389197"/>
              <a:gd name="connsiteX7" fmla="*/ 106159 w 511441"/>
              <a:gd name="connsiteY7" fmla="*/ 148251 h 389197"/>
              <a:gd name="connsiteX0" fmla="*/ 106159 w 511441"/>
              <a:gd name="connsiteY0" fmla="*/ 143750 h 384696"/>
              <a:gd name="connsiteX1" fmla="*/ 265017 w 511441"/>
              <a:gd name="connsiteY1" fmla="*/ 0 h 384696"/>
              <a:gd name="connsiteX2" fmla="*/ 397610 w 511441"/>
              <a:gd name="connsiteY2" fmla="*/ 143750 h 384696"/>
              <a:gd name="connsiteX3" fmla="*/ 487376 w 511441"/>
              <a:gd name="connsiteY3" fmla="*/ 360484 h 384696"/>
              <a:gd name="connsiteX4" fmla="*/ 398255 w 511441"/>
              <a:gd name="connsiteY4" fmla="*/ 381838 h 384696"/>
              <a:gd name="connsiteX5" fmla="*/ 118863 w 511441"/>
              <a:gd name="connsiteY5" fmla="*/ 381838 h 384696"/>
              <a:gd name="connsiteX6" fmla="*/ 2117 w 511441"/>
              <a:gd name="connsiteY6" fmla="*/ 333480 h 384696"/>
              <a:gd name="connsiteX7" fmla="*/ 106159 w 511441"/>
              <a:gd name="connsiteY7" fmla="*/ 143750 h 384696"/>
              <a:gd name="connsiteX0" fmla="*/ 106159 w 511441"/>
              <a:gd name="connsiteY0" fmla="*/ 143750 h 384696"/>
              <a:gd name="connsiteX1" fmla="*/ 265017 w 511441"/>
              <a:gd name="connsiteY1" fmla="*/ 0 h 384696"/>
              <a:gd name="connsiteX2" fmla="*/ 397610 w 511441"/>
              <a:gd name="connsiteY2" fmla="*/ 143750 h 384696"/>
              <a:gd name="connsiteX3" fmla="*/ 487376 w 511441"/>
              <a:gd name="connsiteY3" fmla="*/ 360484 h 384696"/>
              <a:gd name="connsiteX4" fmla="*/ 370630 w 511441"/>
              <a:gd name="connsiteY4" fmla="*/ 381838 h 384696"/>
              <a:gd name="connsiteX5" fmla="*/ 118863 w 511441"/>
              <a:gd name="connsiteY5" fmla="*/ 381838 h 384696"/>
              <a:gd name="connsiteX6" fmla="*/ 2117 w 511441"/>
              <a:gd name="connsiteY6" fmla="*/ 333480 h 384696"/>
              <a:gd name="connsiteX7" fmla="*/ 106159 w 511441"/>
              <a:gd name="connsiteY7" fmla="*/ 143750 h 384696"/>
              <a:gd name="connsiteX0" fmla="*/ 106159 w 511441"/>
              <a:gd name="connsiteY0" fmla="*/ 143750 h 384696"/>
              <a:gd name="connsiteX1" fmla="*/ 265017 w 511441"/>
              <a:gd name="connsiteY1" fmla="*/ 0 h 384696"/>
              <a:gd name="connsiteX2" fmla="*/ 397610 w 511441"/>
              <a:gd name="connsiteY2" fmla="*/ 143750 h 384696"/>
              <a:gd name="connsiteX3" fmla="*/ 487376 w 511441"/>
              <a:gd name="connsiteY3" fmla="*/ 360484 h 384696"/>
              <a:gd name="connsiteX4" fmla="*/ 370630 w 511441"/>
              <a:gd name="connsiteY4" fmla="*/ 381838 h 384696"/>
              <a:gd name="connsiteX5" fmla="*/ 118863 w 511441"/>
              <a:gd name="connsiteY5" fmla="*/ 381838 h 384696"/>
              <a:gd name="connsiteX6" fmla="*/ 2117 w 511441"/>
              <a:gd name="connsiteY6" fmla="*/ 333480 h 384696"/>
              <a:gd name="connsiteX7" fmla="*/ 106159 w 511441"/>
              <a:gd name="connsiteY7" fmla="*/ 143750 h 384696"/>
              <a:gd name="connsiteX0" fmla="*/ 106159 w 511441"/>
              <a:gd name="connsiteY0" fmla="*/ 143750 h 384696"/>
              <a:gd name="connsiteX1" fmla="*/ 265017 w 511441"/>
              <a:gd name="connsiteY1" fmla="*/ 0 h 384696"/>
              <a:gd name="connsiteX2" fmla="*/ 397610 w 511441"/>
              <a:gd name="connsiteY2" fmla="*/ 143750 h 384696"/>
              <a:gd name="connsiteX3" fmla="*/ 487376 w 511441"/>
              <a:gd name="connsiteY3" fmla="*/ 360484 h 384696"/>
              <a:gd name="connsiteX4" fmla="*/ 370630 w 511441"/>
              <a:gd name="connsiteY4" fmla="*/ 381838 h 384696"/>
              <a:gd name="connsiteX5" fmla="*/ 118863 w 511441"/>
              <a:gd name="connsiteY5" fmla="*/ 381838 h 384696"/>
              <a:gd name="connsiteX6" fmla="*/ 2117 w 511441"/>
              <a:gd name="connsiteY6" fmla="*/ 333480 h 384696"/>
              <a:gd name="connsiteX7" fmla="*/ 106159 w 511441"/>
              <a:gd name="connsiteY7" fmla="*/ 143750 h 384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1441" h="384696">
                <a:moveTo>
                  <a:pt x="106159" y="143750"/>
                </a:moveTo>
                <a:cubicBezTo>
                  <a:pt x="149976" y="88170"/>
                  <a:pt x="216442" y="0"/>
                  <a:pt x="265017" y="0"/>
                </a:cubicBezTo>
                <a:cubicBezTo>
                  <a:pt x="313592" y="0"/>
                  <a:pt x="360550" y="83669"/>
                  <a:pt x="397610" y="143750"/>
                </a:cubicBezTo>
                <a:cubicBezTo>
                  <a:pt x="434670" y="203831"/>
                  <a:pt x="511441" y="310676"/>
                  <a:pt x="487376" y="360484"/>
                </a:cubicBezTo>
                <a:cubicBezTo>
                  <a:pt x="482887" y="384696"/>
                  <a:pt x="414418" y="381838"/>
                  <a:pt x="370630" y="381838"/>
                </a:cubicBezTo>
                <a:lnTo>
                  <a:pt x="118863" y="381838"/>
                </a:lnTo>
                <a:cubicBezTo>
                  <a:pt x="42846" y="381838"/>
                  <a:pt x="4234" y="373161"/>
                  <a:pt x="2117" y="333480"/>
                </a:cubicBezTo>
                <a:cubicBezTo>
                  <a:pt x="0" y="293799"/>
                  <a:pt x="62342" y="199330"/>
                  <a:pt x="106159" y="143750"/>
                </a:cubicBezTo>
                <a:close/>
              </a:path>
            </a:pathLst>
          </a:custGeom>
          <a:solidFill>
            <a:srgbClr val="800000"/>
          </a:solidFill>
          <a:ln w="12700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9728" tIns="54864" rIns="109728" bIns="54864" rtlCol="0" anchor="ctr">
            <a:normAutofit fontScale="25000" lnSpcReduction="20000"/>
          </a:bodyPr>
          <a:lstStyle/>
          <a:p>
            <a:pPr algn="ctr"/>
            <a:endParaRPr lang="en-US" i="0"/>
          </a:p>
        </p:txBody>
      </p:sp>
      <p:sp>
        <p:nvSpPr>
          <p:cNvPr id="1479" name="Freeform 1478"/>
          <p:cNvSpPr/>
          <p:nvPr/>
        </p:nvSpPr>
        <p:spPr>
          <a:xfrm rot="20259629">
            <a:off x="4890642" y="1279730"/>
            <a:ext cx="185396" cy="130830"/>
          </a:xfrm>
          <a:custGeom>
            <a:avLst/>
            <a:gdLst>
              <a:gd name="connsiteX0" fmla="*/ 0 w 609600"/>
              <a:gd name="connsiteY0" fmla="*/ 165104 h 457200"/>
              <a:gd name="connsiteX1" fmla="*/ 48358 w 609600"/>
              <a:gd name="connsiteY1" fmla="*/ 48358 h 457200"/>
              <a:gd name="connsiteX2" fmla="*/ 165104 w 609600"/>
              <a:gd name="connsiteY2" fmla="*/ 0 h 457200"/>
              <a:gd name="connsiteX3" fmla="*/ 444496 w 609600"/>
              <a:gd name="connsiteY3" fmla="*/ 0 h 457200"/>
              <a:gd name="connsiteX4" fmla="*/ 561242 w 609600"/>
              <a:gd name="connsiteY4" fmla="*/ 48358 h 457200"/>
              <a:gd name="connsiteX5" fmla="*/ 609600 w 609600"/>
              <a:gd name="connsiteY5" fmla="*/ 165104 h 457200"/>
              <a:gd name="connsiteX6" fmla="*/ 609600 w 609600"/>
              <a:gd name="connsiteY6" fmla="*/ 292096 h 457200"/>
              <a:gd name="connsiteX7" fmla="*/ 561242 w 609600"/>
              <a:gd name="connsiteY7" fmla="*/ 408842 h 457200"/>
              <a:gd name="connsiteX8" fmla="*/ 444496 w 609600"/>
              <a:gd name="connsiteY8" fmla="*/ 457200 h 457200"/>
              <a:gd name="connsiteX9" fmla="*/ 165104 w 609600"/>
              <a:gd name="connsiteY9" fmla="*/ 457200 h 457200"/>
              <a:gd name="connsiteX10" fmla="*/ 48358 w 609600"/>
              <a:gd name="connsiteY10" fmla="*/ 408842 h 457200"/>
              <a:gd name="connsiteX11" fmla="*/ 0 w 609600"/>
              <a:gd name="connsiteY11" fmla="*/ 292096 h 457200"/>
              <a:gd name="connsiteX12" fmla="*/ 0 w 609600"/>
              <a:gd name="connsiteY12" fmla="*/ 165104 h 457200"/>
              <a:gd name="connsiteX0" fmla="*/ 0 w 609600"/>
              <a:gd name="connsiteY0" fmla="*/ 167485 h 459581"/>
              <a:gd name="connsiteX1" fmla="*/ 48358 w 609600"/>
              <a:gd name="connsiteY1" fmla="*/ 50739 h 459581"/>
              <a:gd name="connsiteX2" fmla="*/ 165104 w 609600"/>
              <a:gd name="connsiteY2" fmla="*/ 2381 h 459581"/>
              <a:gd name="connsiteX3" fmla="*/ 302419 w 609600"/>
              <a:gd name="connsiteY3" fmla="*/ 0 h 459581"/>
              <a:gd name="connsiteX4" fmla="*/ 444496 w 609600"/>
              <a:gd name="connsiteY4" fmla="*/ 2381 h 459581"/>
              <a:gd name="connsiteX5" fmla="*/ 561242 w 609600"/>
              <a:gd name="connsiteY5" fmla="*/ 50739 h 459581"/>
              <a:gd name="connsiteX6" fmla="*/ 609600 w 609600"/>
              <a:gd name="connsiteY6" fmla="*/ 167485 h 459581"/>
              <a:gd name="connsiteX7" fmla="*/ 609600 w 609600"/>
              <a:gd name="connsiteY7" fmla="*/ 294477 h 459581"/>
              <a:gd name="connsiteX8" fmla="*/ 561242 w 609600"/>
              <a:gd name="connsiteY8" fmla="*/ 411223 h 459581"/>
              <a:gd name="connsiteX9" fmla="*/ 444496 w 609600"/>
              <a:gd name="connsiteY9" fmla="*/ 459581 h 459581"/>
              <a:gd name="connsiteX10" fmla="*/ 165104 w 609600"/>
              <a:gd name="connsiteY10" fmla="*/ 459581 h 459581"/>
              <a:gd name="connsiteX11" fmla="*/ 48358 w 609600"/>
              <a:gd name="connsiteY11" fmla="*/ 411223 h 459581"/>
              <a:gd name="connsiteX12" fmla="*/ 0 w 609600"/>
              <a:gd name="connsiteY12" fmla="*/ 294477 h 459581"/>
              <a:gd name="connsiteX13" fmla="*/ 0 w 609600"/>
              <a:gd name="connsiteY13" fmla="*/ 167485 h 459581"/>
              <a:gd name="connsiteX0" fmla="*/ 2045 w 611645"/>
              <a:gd name="connsiteY0" fmla="*/ 167485 h 459581"/>
              <a:gd name="connsiteX1" fmla="*/ 50403 w 611645"/>
              <a:gd name="connsiteY1" fmla="*/ 50739 h 459581"/>
              <a:gd name="connsiteX2" fmla="*/ 304464 w 611645"/>
              <a:gd name="connsiteY2" fmla="*/ 0 h 459581"/>
              <a:gd name="connsiteX3" fmla="*/ 446541 w 611645"/>
              <a:gd name="connsiteY3" fmla="*/ 2381 h 459581"/>
              <a:gd name="connsiteX4" fmla="*/ 563287 w 611645"/>
              <a:gd name="connsiteY4" fmla="*/ 50739 h 459581"/>
              <a:gd name="connsiteX5" fmla="*/ 611645 w 611645"/>
              <a:gd name="connsiteY5" fmla="*/ 167485 h 459581"/>
              <a:gd name="connsiteX6" fmla="*/ 611645 w 611645"/>
              <a:gd name="connsiteY6" fmla="*/ 294477 h 459581"/>
              <a:gd name="connsiteX7" fmla="*/ 563287 w 611645"/>
              <a:gd name="connsiteY7" fmla="*/ 411223 h 459581"/>
              <a:gd name="connsiteX8" fmla="*/ 446541 w 611645"/>
              <a:gd name="connsiteY8" fmla="*/ 459581 h 459581"/>
              <a:gd name="connsiteX9" fmla="*/ 167149 w 611645"/>
              <a:gd name="connsiteY9" fmla="*/ 459581 h 459581"/>
              <a:gd name="connsiteX10" fmla="*/ 50403 w 611645"/>
              <a:gd name="connsiteY10" fmla="*/ 411223 h 459581"/>
              <a:gd name="connsiteX11" fmla="*/ 2045 w 611645"/>
              <a:gd name="connsiteY11" fmla="*/ 294477 h 459581"/>
              <a:gd name="connsiteX12" fmla="*/ 2045 w 611645"/>
              <a:gd name="connsiteY12" fmla="*/ 167485 h 459581"/>
              <a:gd name="connsiteX0" fmla="*/ 2045 w 611645"/>
              <a:gd name="connsiteY0" fmla="*/ 167485 h 459581"/>
              <a:gd name="connsiteX1" fmla="*/ 50403 w 611645"/>
              <a:gd name="connsiteY1" fmla="*/ 50739 h 459581"/>
              <a:gd name="connsiteX2" fmla="*/ 304464 w 611645"/>
              <a:gd name="connsiteY2" fmla="*/ 0 h 459581"/>
              <a:gd name="connsiteX3" fmla="*/ 563287 w 611645"/>
              <a:gd name="connsiteY3" fmla="*/ 50739 h 459581"/>
              <a:gd name="connsiteX4" fmla="*/ 611645 w 611645"/>
              <a:gd name="connsiteY4" fmla="*/ 167485 h 459581"/>
              <a:gd name="connsiteX5" fmla="*/ 611645 w 611645"/>
              <a:gd name="connsiteY5" fmla="*/ 294477 h 459581"/>
              <a:gd name="connsiteX6" fmla="*/ 563287 w 611645"/>
              <a:gd name="connsiteY6" fmla="*/ 411223 h 459581"/>
              <a:gd name="connsiteX7" fmla="*/ 446541 w 611645"/>
              <a:gd name="connsiteY7" fmla="*/ 459581 h 459581"/>
              <a:gd name="connsiteX8" fmla="*/ 167149 w 611645"/>
              <a:gd name="connsiteY8" fmla="*/ 459581 h 459581"/>
              <a:gd name="connsiteX9" fmla="*/ 50403 w 611645"/>
              <a:gd name="connsiteY9" fmla="*/ 411223 h 459581"/>
              <a:gd name="connsiteX10" fmla="*/ 2045 w 611645"/>
              <a:gd name="connsiteY10" fmla="*/ 294477 h 459581"/>
              <a:gd name="connsiteX11" fmla="*/ 2045 w 611645"/>
              <a:gd name="connsiteY11" fmla="*/ 167485 h 459581"/>
              <a:gd name="connsiteX0" fmla="*/ 2045 w 611645"/>
              <a:gd name="connsiteY0" fmla="*/ 167485 h 459906"/>
              <a:gd name="connsiteX1" fmla="*/ 50403 w 611645"/>
              <a:gd name="connsiteY1" fmla="*/ 50739 h 459906"/>
              <a:gd name="connsiteX2" fmla="*/ 304464 w 611645"/>
              <a:gd name="connsiteY2" fmla="*/ 0 h 459906"/>
              <a:gd name="connsiteX3" fmla="*/ 563287 w 611645"/>
              <a:gd name="connsiteY3" fmla="*/ 50739 h 459906"/>
              <a:gd name="connsiteX4" fmla="*/ 611645 w 611645"/>
              <a:gd name="connsiteY4" fmla="*/ 167485 h 459906"/>
              <a:gd name="connsiteX5" fmla="*/ 611645 w 611645"/>
              <a:gd name="connsiteY5" fmla="*/ 294477 h 459906"/>
              <a:gd name="connsiteX6" fmla="*/ 563287 w 611645"/>
              <a:gd name="connsiteY6" fmla="*/ 411223 h 459906"/>
              <a:gd name="connsiteX7" fmla="*/ 446541 w 611645"/>
              <a:gd name="connsiteY7" fmla="*/ 459581 h 459906"/>
              <a:gd name="connsiteX8" fmla="*/ 167149 w 611645"/>
              <a:gd name="connsiteY8" fmla="*/ 459581 h 459906"/>
              <a:gd name="connsiteX9" fmla="*/ 50403 w 611645"/>
              <a:gd name="connsiteY9" fmla="*/ 411223 h 459906"/>
              <a:gd name="connsiteX10" fmla="*/ 2045 w 611645"/>
              <a:gd name="connsiteY10" fmla="*/ 167485 h 459906"/>
              <a:gd name="connsiteX0" fmla="*/ 2045 w 611645"/>
              <a:gd name="connsiteY0" fmla="*/ 167485 h 459906"/>
              <a:gd name="connsiteX1" fmla="*/ 50403 w 611645"/>
              <a:gd name="connsiteY1" fmla="*/ 50739 h 459906"/>
              <a:gd name="connsiteX2" fmla="*/ 304464 w 611645"/>
              <a:gd name="connsiteY2" fmla="*/ 0 h 459906"/>
              <a:gd name="connsiteX3" fmla="*/ 563287 w 611645"/>
              <a:gd name="connsiteY3" fmla="*/ 50739 h 459906"/>
              <a:gd name="connsiteX4" fmla="*/ 611645 w 611645"/>
              <a:gd name="connsiteY4" fmla="*/ 167485 h 459906"/>
              <a:gd name="connsiteX5" fmla="*/ 563287 w 611645"/>
              <a:gd name="connsiteY5" fmla="*/ 411223 h 459906"/>
              <a:gd name="connsiteX6" fmla="*/ 446541 w 611645"/>
              <a:gd name="connsiteY6" fmla="*/ 459581 h 459906"/>
              <a:gd name="connsiteX7" fmla="*/ 167149 w 611645"/>
              <a:gd name="connsiteY7" fmla="*/ 459581 h 459906"/>
              <a:gd name="connsiteX8" fmla="*/ 50403 w 611645"/>
              <a:gd name="connsiteY8" fmla="*/ 411223 h 459906"/>
              <a:gd name="connsiteX9" fmla="*/ 2045 w 611645"/>
              <a:gd name="connsiteY9" fmla="*/ 167485 h 459906"/>
              <a:gd name="connsiteX0" fmla="*/ 192545 w 573545"/>
              <a:gd name="connsiteY0" fmla="*/ 167485 h 459906"/>
              <a:gd name="connsiteX1" fmla="*/ 12303 w 573545"/>
              <a:gd name="connsiteY1" fmla="*/ 50739 h 459906"/>
              <a:gd name="connsiteX2" fmla="*/ 266364 w 573545"/>
              <a:gd name="connsiteY2" fmla="*/ 0 h 459906"/>
              <a:gd name="connsiteX3" fmla="*/ 525187 w 573545"/>
              <a:gd name="connsiteY3" fmla="*/ 50739 h 459906"/>
              <a:gd name="connsiteX4" fmla="*/ 573545 w 573545"/>
              <a:gd name="connsiteY4" fmla="*/ 167485 h 459906"/>
              <a:gd name="connsiteX5" fmla="*/ 525187 w 573545"/>
              <a:gd name="connsiteY5" fmla="*/ 411223 h 459906"/>
              <a:gd name="connsiteX6" fmla="*/ 408441 w 573545"/>
              <a:gd name="connsiteY6" fmla="*/ 459581 h 459906"/>
              <a:gd name="connsiteX7" fmla="*/ 129049 w 573545"/>
              <a:gd name="connsiteY7" fmla="*/ 459581 h 459906"/>
              <a:gd name="connsiteX8" fmla="*/ 12303 w 573545"/>
              <a:gd name="connsiteY8" fmla="*/ 411223 h 459906"/>
              <a:gd name="connsiteX9" fmla="*/ 192545 w 573545"/>
              <a:gd name="connsiteY9" fmla="*/ 167485 h 459906"/>
              <a:gd name="connsiteX0" fmla="*/ 129045 w 586245"/>
              <a:gd name="connsiteY0" fmla="*/ 167485 h 459906"/>
              <a:gd name="connsiteX1" fmla="*/ 25003 w 586245"/>
              <a:gd name="connsiteY1" fmla="*/ 50739 h 459906"/>
              <a:gd name="connsiteX2" fmla="*/ 279064 w 586245"/>
              <a:gd name="connsiteY2" fmla="*/ 0 h 459906"/>
              <a:gd name="connsiteX3" fmla="*/ 537887 w 586245"/>
              <a:gd name="connsiteY3" fmla="*/ 50739 h 459906"/>
              <a:gd name="connsiteX4" fmla="*/ 586245 w 586245"/>
              <a:gd name="connsiteY4" fmla="*/ 167485 h 459906"/>
              <a:gd name="connsiteX5" fmla="*/ 537887 w 586245"/>
              <a:gd name="connsiteY5" fmla="*/ 411223 h 459906"/>
              <a:gd name="connsiteX6" fmla="*/ 421141 w 586245"/>
              <a:gd name="connsiteY6" fmla="*/ 459581 h 459906"/>
              <a:gd name="connsiteX7" fmla="*/ 141749 w 586245"/>
              <a:gd name="connsiteY7" fmla="*/ 459581 h 459906"/>
              <a:gd name="connsiteX8" fmla="*/ 25003 w 586245"/>
              <a:gd name="connsiteY8" fmla="*/ 411223 h 459906"/>
              <a:gd name="connsiteX9" fmla="*/ 129045 w 586245"/>
              <a:gd name="connsiteY9" fmla="*/ 167485 h 459906"/>
              <a:gd name="connsiteX0" fmla="*/ 106159 w 563359"/>
              <a:gd name="connsiteY0" fmla="*/ 167485 h 459906"/>
              <a:gd name="connsiteX1" fmla="*/ 154517 w 563359"/>
              <a:gd name="connsiteY1" fmla="*/ 50739 h 459906"/>
              <a:gd name="connsiteX2" fmla="*/ 256178 w 563359"/>
              <a:gd name="connsiteY2" fmla="*/ 0 h 459906"/>
              <a:gd name="connsiteX3" fmla="*/ 515001 w 563359"/>
              <a:gd name="connsiteY3" fmla="*/ 50739 h 459906"/>
              <a:gd name="connsiteX4" fmla="*/ 563359 w 563359"/>
              <a:gd name="connsiteY4" fmla="*/ 167485 h 459906"/>
              <a:gd name="connsiteX5" fmla="*/ 515001 w 563359"/>
              <a:gd name="connsiteY5" fmla="*/ 411223 h 459906"/>
              <a:gd name="connsiteX6" fmla="*/ 398255 w 563359"/>
              <a:gd name="connsiteY6" fmla="*/ 459581 h 459906"/>
              <a:gd name="connsiteX7" fmla="*/ 118863 w 563359"/>
              <a:gd name="connsiteY7" fmla="*/ 459581 h 459906"/>
              <a:gd name="connsiteX8" fmla="*/ 2117 w 563359"/>
              <a:gd name="connsiteY8" fmla="*/ 411223 h 459906"/>
              <a:gd name="connsiteX9" fmla="*/ 106159 w 563359"/>
              <a:gd name="connsiteY9" fmla="*/ 167485 h 459906"/>
              <a:gd name="connsiteX0" fmla="*/ 106159 w 563359"/>
              <a:gd name="connsiteY0" fmla="*/ 167485 h 459906"/>
              <a:gd name="connsiteX1" fmla="*/ 154517 w 563359"/>
              <a:gd name="connsiteY1" fmla="*/ 50739 h 459906"/>
              <a:gd name="connsiteX2" fmla="*/ 256178 w 563359"/>
              <a:gd name="connsiteY2" fmla="*/ 0 h 459906"/>
              <a:gd name="connsiteX3" fmla="*/ 515001 w 563359"/>
              <a:gd name="connsiteY3" fmla="*/ 50739 h 459906"/>
              <a:gd name="connsiteX4" fmla="*/ 563359 w 563359"/>
              <a:gd name="connsiteY4" fmla="*/ 167485 h 459906"/>
              <a:gd name="connsiteX5" fmla="*/ 515001 w 563359"/>
              <a:gd name="connsiteY5" fmla="*/ 411223 h 459906"/>
              <a:gd name="connsiteX6" fmla="*/ 398255 w 563359"/>
              <a:gd name="connsiteY6" fmla="*/ 459581 h 459906"/>
              <a:gd name="connsiteX7" fmla="*/ 118863 w 563359"/>
              <a:gd name="connsiteY7" fmla="*/ 459581 h 459906"/>
              <a:gd name="connsiteX8" fmla="*/ 2117 w 563359"/>
              <a:gd name="connsiteY8" fmla="*/ 411223 h 459906"/>
              <a:gd name="connsiteX9" fmla="*/ 106159 w 563359"/>
              <a:gd name="connsiteY9" fmla="*/ 167485 h 459906"/>
              <a:gd name="connsiteX0" fmla="*/ 83139 w 567964"/>
              <a:gd name="connsiteY0" fmla="*/ 167485 h 459906"/>
              <a:gd name="connsiteX1" fmla="*/ 159122 w 567964"/>
              <a:gd name="connsiteY1" fmla="*/ 50739 h 459906"/>
              <a:gd name="connsiteX2" fmla="*/ 260783 w 567964"/>
              <a:gd name="connsiteY2" fmla="*/ 0 h 459906"/>
              <a:gd name="connsiteX3" fmla="*/ 519606 w 567964"/>
              <a:gd name="connsiteY3" fmla="*/ 50739 h 459906"/>
              <a:gd name="connsiteX4" fmla="*/ 567964 w 567964"/>
              <a:gd name="connsiteY4" fmla="*/ 167485 h 459906"/>
              <a:gd name="connsiteX5" fmla="*/ 519606 w 567964"/>
              <a:gd name="connsiteY5" fmla="*/ 411223 h 459906"/>
              <a:gd name="connsiteX6" fmla="*/ 402860 w 567964"/>
              <a:gd name="connsiteY6" fmla="*/ 459581 h 459906"/>
              <a:gd name="connsiteX7" fmla="*/ 123468 w 567964"/>
              <a:gd name="connsiteY7" fmla="*/ 459581 h 459906"/>
              <a:gd name="connsiteX8" fmla="*/ 6722 w 567964"/>
              <a:gd name="connsiteY8" fmla="*/ 411223 h 459906"/>
              <a:gd name="connsiteX9" fmla="*/ 83139 w 567964"/>
              <a:gd name="connsiteY9" fmla="*/ 167485 h 459906"/>
              <a:gd name="connsiteX0" fmla="*/ 83139 w 550569"/>
              <a:gd name="connsiteY0" fmla="*/ 167485 h 459906"/>
              <a:gd name="connsiteX1" fmla="*/ 159122 w 550569"/>
              <a:gd name="connsiteY1" fmla="*/ 50739 h 459906"/>
              <a:gd name="connsiteX2" fmla="*/ 260783 w 550569"/>
              <a:gd name="connsiteY2" fmla="*/ 0 h 459906"/>
              <a:gd name="connsiteX3" fmla="*/ 519606 w 550569"/>
              <a:gd name="connsiteY3" fmla="*/ 50739 h 459906"/>
              <a:gd name="connsiteX4" fmla="*/ 429840 w 550569"/>
              <a:gd name="connsiteY4" fmla="*/ 167485 h 459906"/>
              <a:gd name="connsiteX5" fmla="*/ 519606 w 550569"/>
              <a:gd name="connsiteY5" fmla="*/ 411223 h 459906"/>
              <a:gd name="connsiteX6" fmla="*/ 402860 w 550569"/>
              <a:gd name="connsiteY6" fmla="*/ 459581 h 459906"/>
              <a:gd name="connsiteX7" fmla="*/ 123468 w 550569"/>
              <a:gd name="connsiteY7" fmla="*/ 459581 h 459906"/>
              <a:gd name="connsiteX8" fmla="*/ 6722 w 550569"/>
              <a:gd name="connsiteY8" fmla="*/ 411223 h 459906"/>
              <a:gd name="connsiteX9" fmla="*/ 83139 w 550569"/>
              <a:gd name="connsiteY9" fmla="*/ 167485 h 459906"/>
              <a:gd name="connsiteX0" fmla="*/ 83139 w 519606"/>
              <a:gd name="connsiteY0" fmla="*/ 167485 h 459906"/>
              <a:gd name="connsiteX1" fmla="*/ 159122 w 519606"/>
              <a:gd name="connsiteY1" fmla="*/ 50739 h 459906"/>
              <a:gd name="connsiteX2" fmla="*/ 260783 w 519606"/>
              <a:gd name="connsiteY2" fmla="*/ 0 h 459906"/>
              <a:gd name="connsiteX3" fmla="*/ 353857 w 519606"/>
              <a:gd name="connsiteY3" fmla="*/ 77743 h 459906"/>
              <a:gd name="connsiteX4" fmla="*/ 429840 w 519606"/>
              <a:gd name="connsiteY4" fmla="*/ 167485 h 459906"/>
              <a:gd name="connsiteX5" fmla="*/ 519606 w 519606"/>
              <a:gd name="connsiteY5" fmla="*/ 411223 h 459906"/>
              <a:gd name="connsiteX6" fmla="*/ 402860 w 519606"/>
              <a:gd name="connsiteY6" fmla="*/ 459581 h 459906"/>
              <a:gd name="connsiteX7" fmla="*/ 123468 w 519606"/>
              <a:gd name="connsiteY7" fmla="*/ 459581 h 459906"/>
              <a:gd name="connsiteX8" fmla="*/ 6722 w 519606"/>
              <a:gd name="connsiteY8" fmla="*/ 411223 h 459906"/>
              <a:gd name="connsiteX9" fmla="*/ 83139 w 519606"/>
              <a:gd name="connsiteY9" fmla="*/ 167485 h 459906"/>
              <a:gd name="connsiteX0" fmla="*/ 83139 w 519606"/>
              <a:gd name="connsiteY0" fmla="*/ 131703 h 424124"/>
              <a:gd name="connsiteX1" fmla="*/ 159122 w 519606"/>
              <a:gd name="connsiteY1" fmla="*/ 14957 h 424124"/>
              <a:gd name="connsiteX2" fmla="*/ 353857 w 519606"/>
              <a:gd name="connsiteY2" fmla="*/ 41961 h 424124"/>
              <a:gd name="connsiteX3" fmla="*/ 429840 w 519606"/>
              <a:gd name="connsiteY3" fmla="*/ 131703 h 424124"/>
              <a:gd name="connsiteX4" fmla="*/ 519606 w 519606"/>
              <a:gd name="connsiteY4" fmla="*/ 375441 h 424124"/>
              <a:gd name="connsiteX5" fmla="*/ 402860 w 519606"/>
              <a:gd name="connsiteY5" fmla="*/ 423799 h 424124"/>
              <a:gd name="connsiteX6" fmla="*/ 123468 w 519606"/>
              <a:gd name="connsiteY6" fmla="*/ 423799 h 424124"/>
              <a:gd name="connsiteX7" fmla="*/ 6722 w 519606"/>
              <a:gd name="connsiteY7" fmla="*/ 375441 h 424124"/>
              <a:gd name="connsiteX8" fmla="*/ 83139 w 519606"/>
              <a:gd name="connsiteY8" fmla="*/ 131703 h 424124"/>
              <a:gd name="connsiteX0" fmla="*/ 83139 w 519606"/>
              <a:gd name="connsiteY0" fmla="*/ 116746 h 409167"/>
              <a:gd name="connsiteX1" fmla="*/ 159122 w 519606"/>
              <a:gd name="connsiteY1" fmla="*/ 0 h 409167"/>
              <a:gd name="connsiteX2" fmla="*/ 429840 w 519606"/>
              <a:gd name="connsiteY2" fmla="*/ 116746 h 409167"/>
              <a:gd name="connsiteX3" fmla="*/ 519606 w 519606"/>
              <a:gd name="connsiteY3" fmla="*/ 360484 h 409167"/>
              <a:gd name="connsiteX4" fmla="*/ 402860 w 519606"/>
              <a:gd name="connsiteY4" fmla="*/ 408842 h 409167"/>
              <a:gd name="connsiteX5" fmla="*/ 123468 w 519606"/>
              <a:gd name="connsiteY5" fmla="*/ 408842 h 409167"/>
              <a:gd name="connsiteX6" fmla="*/ 6722 w 519606"/>
              <a:gd name="connsiteY6" fmla="*/ 360484 h 409167"/>
              <a:gd name="connsiteX7" fmla="*/ 83139 w 519606"/>
              <a:gd name="connsiteY7" fmla="*/ 116746 h 409167"/>
              <a:gd name="connsiteX0" fmla="*/ 83139 w 519606"/>
              <a:gd name="connsiteY0" fmla="*/ 116746 h 409167"/>
              <a:gd name="connsiteX1" fmla="*/ 186747 w 519606"/>
              <a:gd name="connsiteY1" fmla="*/ 0 h 409167"/>
              <a:gd name="connsiteX2" fmla="*/ 429840 w 519606"/>
              <a:gd name="connsiteY2" fmla="*/ 116746 h 409167"/>
              <a:gd name="connsiteX3" fmla="*/ 519606 w 519606"/>
              <a:gd name="connsiteY3" fmla="*/ 360484 h 409167"/>
              <a:gd name="connsiteX4" fmla="*/ 402860 w 519606"/>
              <a:gd name="connsiteY4" fmla="*/ 408842 h 409167"/>
              <a:gd name="connsiteX5" fmla="*/ 123468 w 519606"/>
              <a:gd name="connsiteY5" fmla="*/ 408842 h 409167"/>
              <a:gd name="connsiteX6" fmla="*/ 6722 w 519606"/>
              <a:gd name="connsiteY6" fmla="*/ 360484 h 409167"/>
              <a:gd name="connsiteX7" fmla="*/ 83139 w 519606"/>
              <a:gd name="connsiteY7" fmla="*/ 116746 h 409167"/>
              <a:gd name="connsiteX0" fmla="*/ 83139 w 519606"/>
              <a:gd name="connsiteY0" fmla="*/ 116746 h 409167"/>
              <a:gd name="connsiteX1" fmla="*/ 241997 w 519606"/>
              <a:gd name="connsiteY1" fmla="*/ 0 h 409167"/>
              <a:gd name="connsiteX2" fmla="*/ 429840 w 519606"/>
              <a:gd name="connsiteY2" fmla="*/ 116746 h 409167"/>
              <a:gd name="connsiteX3" fmla="*/ 519606 w 519606"/>
              <a:gd name="connsiteY3" fmla="*/ 360484 h 409167"/>
              <a:gd name="connsiteX4" fmla="*/ 402860 w 519606"/>
              <a:gd name="connsiteY4" fmla="*/ 408842 h 409167"/>
              <a:gd name="connsiteX5" fmla="*/ 123468 w 519606"/>
              <a:gd name="connsiteY5" fmla="*/ 408842 h 409167"/>
              <a:gd name="connsiteX6" fmla="*/ 6722 w 519606"/>
              <a:gd name="connsiteY6" fmla="*/ 360484 h 409167"/>
              <a:gd name="connsiteX7" fmla="*/ 83139 w 519606"/>
              <a:gd name="connsiteY7" fmla="*/ 116746 h 409167"/>
              <a:gd name="connsiteX0" fmla="*/ 106159 w 515001"/>
              <a:gd name="connsiteY0" fmla="*/ 148251 h 413343"/>
              <a:gd name="connsiteX1" fmla="*/ 237392 w 515001"/>
              <a:gd name="connsiteY1" fmla="*/ 4501 h 413343"/>
              <a:gd name="connsiteX2" fmla="*/ 425235 w 515001"/>
              <a:gd name="connsiteY2" fmla="*/ 121247 h 413343"/>
              <a:gd name="connsiteX3" fmla="*/ 515001 w 515001"/>
              <a:gd name="connsiteY3" fmla="*/ 364985 h 413343"/>
              <a:gd name="connsiteX4" fmla="*/ 398255 w 515001"/>
              <a:gd name="connsiteY4" fmla="*/ 413343 h 413343"/>
              <a:gd name="connsiteX5" fmla="*/ 118863 w 515001"/>
              <a:gd name="connsiteY5" fmla="*/ 413343 h 413343"/>
              <a:gd name="connsiteX6" fmla="*/ 2117 w 515001"/>
              <a:gd name="connsiteY6" fmla="*/ 364985 h 413343"/>
              <a:gd name="connsiteX7" fmla="*/ 106159 w 515001"/>
              <a:gd name="connsiteY7" fmla="*/ 148251 h 413343"/>
              <a:gd name="connsiteX0" fmla="*/ 106159 w 519498"/>
              <a:gd name="connsiteY0" fmla="*/ 148251 h 413343"/>
              <a:gd name="connsiteX1" fmla="*/ 237392 w 519498"/>
              <a:gd name="connsiteY1" fmla="*/ 4501 h 413343"/>
              <a:gd name="connsiteX2" fmla="*/ 425235 w 519498"/>
              <a:gd name="connsiteY2" fmla="*/ 121247 h 413343"/>
              <a:gd name="connsiteX3" fmla="*/ 515001 w 519498"/>
              <a:gd name="connsiteY3" fmla="*/ 364985 h 413343"/>
              <a:gd name="connsiteX4" fmla="*/ 398255 w 519498"/>
              <a:gd name="connsiteY4" fmla="*/ 413343 h 413343"/>
              <a:gd name="connsiteX5" fmla="*/ 118863 w 519498"/>
              <a:gd name="connsiteY5" fmla="*/ 413343 h 413343"/>
              <a:gd name="connsiteX6" fmla="*/ 2117 w 519498"/>
              <a:gd name="connsiteY6" fmla="*/ 364985 h 413343"/>
              <a:gd name="connsiteX7" fmla="*/ 106159 w 519498"/>
              <a:gd name="connsiteY7" fmla="*/ 148251 h 413343"/>
              <a:gd name="connsiteX0" fmla="*/ 106159 w 519498"/>
              <a:gd name="connsiteY0" fmla="*/ 143750 h 408842"/>
              <a:gd name="connsiteX1" fmla="*/ 237392 w 519498"/>
              <a:gd name="connsiteY1" fmla="*/ 0 h 408842"/>
              <a:gd name="connsiteX2" fmla="*/ 369985 w 519498"/>
              <a:gd name="connsiteY2" fmla="*/ 143750 h 408842"/>
              <a:gd name="connsiteX3" fmla="*/ 515001 w 519498"/>
              <a:gd name="connsiteY3" fmla="*/ 360484 h 408842"/>
              <a:gd name="connsiteX4" fmla="*/ 398255 w 519498"/>
              <a:gd name="connsiteY4" fmla="*/ 408842 h 408842"/>
              <a:gd name="connsiteX5" fmla="*/ 118863 w 519498"/>
              <a:gd name="connsiteY5" fmla="*/ 408842 h 408842"/>
              <a:gd name="connsiteX6" fmla="*/ 2117 w 519498"/>
              <a:gd name="connsiteY6" fmla="*/ 360484 h 408842"/>
              <a:gd name="connsiteX7" fmla="*/ 106159 w 519498"/>
              <a:gd name="connsiteY7" fmla="*/ 143750 h 408842"/>
              <a:gd name="connsiteX0" fmla="*/ 106159 w 535613"/>
              <a:gd name="connsiteY0" fmla="*/ 143750 h 408842"/>
              <a:gd name="connsiteX1" fmla="*/ 237392 w 535613"/>
              <a:gd name="connsiteY1" fmla="*/ 0 h 408842"/>
              <a:gd name="connsiteX2" fmla="*/ 369985 w 535613"/>
              <a:gd name="connsiteY2" fmla="*/ 143750 h 408842"/>
              <a:gd name="connsiteX3" fmla="*/ 515001 w 535613"/>
              <a:gd name="connsiteY3" fmla="*/ 360484 h 408842"/>
              <a:gd name="connsiteX4" fmla="*/ 398255 w 535613"/>
              <a:gd name="connsiteY4" fmla="*/ 408842 h 408842"/>
              <a:gd name="connsiteX5" fmla="*/ 118863 w 535613"/>
              <a:gd name="connsiteY5" fmla="*/ 408842 h 408842"/>
              <a:gd name="connsiteX6" fmla="*/ 2117 w 535613"/>
              <a:gd name="connsiteY6" fmla="*/ 360484 h 408842"/>
              <a:gd name="connsiteX7" fmla="*/ 106159 w 535613"/>
              <a:gd name="connsiteY7" fmla="*/ 143750 h 408842"/>
              <a:gd name="connsiteX0" fmla="*/ 106159 w 542519"/>
              <a:gd name="connsiteY0" fmla="*/ 143750 h 408842"/>
              <a:gd name="connsiteX1" fmla="*/ 237392 w 542519"/>
              <a:gd name="connsiteY1" fmla="*/ 0 h 408842"/>
              <a:gd name="connsiteX2" fmla="*/ 369985 w 542519"/>
              <a:gd name="connsiteY2" fmla="*/ 143750 h 408842"/>
              <a:gd name="connsiteX3" fmla="*/ 515001 w 542519"/>
              <a:gd name="connsiteY3" fmla="*/ 360484 h 408842"/>
              <a:gd name="connsiteX4" fmla="*/ 398255 w 542519"/>
              <a:gd name="connsiteY4" fmla="*/ 408842 h 408842"/>
              <a:gd name="connsiteX5" fmla="*/ 118863 w 542519"/>
              <a:gd name="connsiteY5" fmla="*/ 408842 h 408842"/>
              <a:gd name="connsiteX6" fmla="*/ 2117 w 542519"/>
              <a:gd name="connsiteY6" fmla="*/ 360484 h 408842"/>
              <a:gd name="connsiteX7" fmla="*/ 106159 w 542519"/>
              <a:gd name="connsiteY7" fmla="*/ 143750 h 408842"/>
              <a:gd name="connsiteX0" fmla="*/ 106159 w 542519"/>
              <a:gd name="connsiteY0" fmla="*/ 143750 h 412825"/>
              <a:gd name="connsiteX1" fmla="*/ 237392 w 542519"/>
              <a:gd name="connsiteY1" fmla="*/ 0 h 412825"/>
              <a:gd name="connsiteX2" fmla="*/ 369985 w 542519"/>
              <a:gd name="connsiteY2" fmla="*/ 143750 h 412825"/>
              <a:gd name="connsiteX3" fmla="*/ 515001 w 542519"/>
              <a:gd name="connsiteY3" fmla="*/ 360484 h 412825"/>
              <a:gd name="connsiteX4" fmla="*/ 398255 w 542519"/>
              <a:gd name="connsiteY4" fmla="*/ 408842 h 412825"/>
              <a:gd name="connsiteX5" fmla="*/ 118863 w 542519"/>
              <a:gd name="connsiteY5" fmla="*/ 408842 h 412825"/>
              <a:gd name="connsiteX6" fmla="*/ 2117 w 542519"/>
              <a:gd name="connsiteY6" fmla="*/ 360484 h 412825"/>
              <a:gd name="connsiteX7" fmla="*/ 106159 w 542519"/>
              <a:gd name="connsiteY7" fmla="*/ 143750 h 412825"/>
              <a:gd name="connsiteX0" fmla="*/ 106159 w 514894"/>
              <a:gd name="connsiteY0" fmla="*/ 143750 h 412825"/>
              <a:gd name="connsiteX1" fmla="*/ 237392 w 514894"/>
              <a:gd name="connsiteY1" fmla="*/ 0 h 412825"/>
              <a:gd name="connsiteX2" fmla="*/ 369985 w 514894"/>
              <a:gd name="connsiteY2" fmla="*/ 143750 h 412825"/>
              <a:gd name="connsiteX3" fmla="*/ 487376 w 514894"/>
              <a:gd name="connsiteY3" fmla="*/ 360484 h 412825"/>
              <a:gd name="connsiteX4" fmla="*/ 398255 w 514894"/>
              <a:gd name="connsiteY4" fmla="*/ 408842 h 412825"/>
              <a:gd name="connsiteX5" fmla="*/ 118863 w 514894"/>
              <a:gd name="connsiteY5" fmla="*/ 408842 h 412825"/>
              <a:gd name="connsiteX6" fmla="*/ 2117 w 514894"/>
              <a:gd name="connsiteY6" fmla="*/ 360484 h 412825"/>
              <a:gd name="connsiteX7" fmla="*/ 106159 w 514894"/>
              <a:gd name="connsiteY7" fmla="*/ 143750 h 412825"/>
              <a:gd name="connsiteX0" fmla="*/ 106159 w 514894"/>
              <a:gd name="connsiteY0" fmla="*/ 143750 h 439829"/>
              <a:gd name="connsiteX1" fmla="*/ 237392 w 514894"/>
              <a:gd name="connsiteY1" fmla="*/ 0 h 439829"/>
              <a:gd name="connsiteX2" fmla="*/ 369985 w 514894"/>
              <a:gd name="connsiteY2" fmla="*/ 143750 h 439829"/>
              <a:gd name="connsiteX3" fmla="*/ 487376 w 514894"/>
              <a:gd name="connsiteY3" fmla="*/ 387488 h 439829"/>
              <a:gd name="connsiteX4" fmla="*/ 398255 w 514894"/>
              <a:gd name="connsiteY4" fmla="*/ 408842 h 439829"/>
              <a:gd name="connsiteX5" fmla="*/ 118863 w 514894"/>
              <a:gd name="connsiteY5" fmla="*/ 408842 h 439829"/>
              <a:gd name="connsiteX6" fmla="*/ 2117 w 514894"/>
              <a:gd name="connsiteY6" fmla="*/ 360484 h 439829"/>
              <a:gd name="connsiteX7" fmla="*/ 106159 w 514894"/>
              <a:gd name="connsiteY7" fmla="*/ 143750 h 439829"/>
              <a:gd name="connsiteX0" fmla="*/ 106159 w 514894"/>
              <a:gd name="connsiteY0" fmla="*/ 143750 h 416201"/>
              <a:gd name="connsiteX1" fmla="*/ 237392 w 514894"/>
              <a:gd name="connsiteY1" fmla="*/ 0 h 416201"/>
              <a:gd name="connsiteX2" fmla="*/ 369985 w 514894"/>
              <a:gd name="connsiteY2" fmla="*/ 143750 h 416201"/>
              <a:gd name="connsiteX3" fmla="*/ 487376 w 514894"/>
              <a:gd name="connsiteY3" fmla="*/ 387488 h 416201"/>
              <a:gd name="connsiteX4" fmla="*/ 398255 w 514894"/>
              <a:gd name="connsiteY4" fmla="*/ 408842 h 416201"/>
              <a:gd name="connsiteX5" fmla="*/ 118863 w 514894"/>
              <a:gd name="connsiteY5" fmla="*/ 408842 h 416201"/>
              <a:gd name="connsiteX6" fmla="*/ 2117 w 514894"/>
              <a:gd name="connsiteY6" fmla="*/ 360484 h 416201"/>
              <a:gd name="connsiteX7" fmla="*/ 106159 w 514894"/>
              <a:gd name="connsiteY7" fmla="*/ 143750 h 416201"/>
              <a:gd name="connsiteX0" fmla="*/ 106159 w 514894"/>
              <a:gd name="connsiteY0" fmla="*/ 143750 h 411700"/>
              <a:gd name="connsiteX1" fmla="*/ 237392 w 514894"/>
              <a:gd name="connsiteY1" fmla="*/ 0 h 411700"/>
              <a:gd name="connsiteX2" fmla="*/ 369985 w 514894"/>
              <a:gd name="connsiteY2" fmla="*/ 143750 h 411700"/>
              <a:gd name="connsiteX3" fmla="*/ 487376 w 514894"/>
              <a:gd name="connsiteY3" fmla="*/ 387488 h 411700"/>
              <a:gd name="connsiteX4" fmla="*/ 398255 w 514894"/>
              <a:gd name="connsiteY4" fmla="*/ 408842 h 411700"/>
              <a:gd name="connsiteX5" fmla="*/ 118863 w 514894"/>
              <a:gd name="connsiteY5" fmla="*/ 408842 h 411700"/>
              <a:gd name="connsiteX6" fmla="*/ 2117 w 514894"/>
              <a:gd name="connsiteY6" fmla="*/ 360484 h 411700"/>
              <a:gd name="connsiteX7" fmla="*/ 106159 w 514894"/>
              <a:gd name="connsiteY7" fmla="*/ 143750 h 411700"/>
              <a:gd name="connsiteX0" fmla="*/ 106159 w 511441"/>
              <a:gd name="connsiteY0" fmla="*/ 143750 h 411700"/>
              <a:gd name="connsiteX1" fmla="*/ 237392 w 511441"/>
              <a:gd name="connsiteY1" fmla="*/ 0 h 411700"/>
              <a:gd name="connsiteX2" fmla="*/ 369985 w 511441"/>
              <a:gd name="connsiteY2" fmla="*/ 143750 h 411700"/>
              <a:gd name="connsiteX3" fmla="*/ 487376 w 511441"/>
              <a:gd name="connsiteY3" fmla="*/ 387488 h 411700"/>
              <a:gd name="connsiteX4" fmla="*/ 398255 w 511441"/>
              <a:gd name="connsiteY4" fmla="*/ 408842 h 411700"/>
              <a:gd name="connsiteX5" fmla="*/ 118863 w 511441"/>
              <a:gd name="connsiteY5" fmla="*/ 408842 h 411700"/>
              <a:gd name="connsiteX6" fmla="*/ 2117 w 511441"/>
              <a:gd name="connsiteY6" fmla="*/ 360484 h 411700"/>
              <a:gd name="connsiteX7" fmla="*/ 106159 w 511441"/>
              <a:gd name="connsiteY7" fmla="*/ 143750 h 411700"/>
              <a:gd name="connsiteX0" fmla="*/ 106159 w 511441"/>
              <a:gd name="connsiteY0" fmla="*/ 143750 h 411700"/>
              <a:gd name="connsiteX1" fmla="*/ 237392 w 511441"/>
              <a:gd name="connsiteY1" fmla="*/ 0 h 411700"/>
              <a:gd name="connsiteX2" fmla="*/ 397610 w 511441"/>
              <a:gd name="connsiteY2" fmla="*/ 143750 h 411700"/>
              <a:gd name="connsiteX3" fmla="*/ 487376 w 511441"/>
              <a:gd name="connsiteY3" fmla="*/ 387488 h 411700"/>
              <a:gd name="connsiteX4" fmla="*/ 398255 w 511441"/>
              <a:gd name="connsiteY4" fmla="*/ 408842 h 411700"/>
              <a:gd name="connsiteX5" fmla="*/ 118863 w 511441"/>
              <a:gd name="connsiteY5" fmla="*/ 408842 h 411700"/>
              <a:gd name="connsiteX6" fmla="*/ 2117 w 511441"/>
              <a:gd name="connsiteY6" fmla="*/ 360484 h 411700"/>
              <a:gd name="connsiteX7" fmla="*/ 106159 w 511441"/>
              <a:gd name="connsiteY7" fmla="*/ 143750 h 411700"/>
              <a:gd name="connsiteX0" fmla="*/ 106159 w 511441"/>
              <a:gd name="connsiteY0" fmla="*/ 116746 h 384696"/>
              <a:gd name="connsiteX1" fmla="*/ 265017 w 511441"/>
              <a:gd name="connsiteY1" fmla="*/ 0 h 384696"/>
              <a:gd name="connsiteX2" fmla="*/ 397610 w 511441"/>
              <a:gd name="connsiteY2" fmla="*/ 116746 h 384696"/>
              <a:gd name="connsiteX3" fmla="*/ 487376 w 511441"/>
              <a:gd name="connsiteY3" fmla="*/ 360484 h 384696"/>
              <a:gd name="connsiteX4" fmla="*/ 398255 w 511441"/>
              <a:gd name="connsiteY4" fmla="*/ 381838 h 384696"/>
              <a:gd name="connsiteX5" fmla="*/ 118863 w 511441"/>
              <a:gd name="connsiteY5" fmla="*/ 381838 h 384696"/>
              <a:gd name="connsiteX6" fmla="*/ 2117 w 511441"/>
              <a:gd name="connsiteY6" fmla="*/ 333480 h 384696"/>
              <a:gd name="connsiteX7" fmla="*/ 106159 w 511441"/>
              <a:gd name="connsiteY7" fmla="*/ 116746 h 384696"/>
              <a:gd name="connsiteX0" fmla="*/ 106159 w 511441"/>
              <a:gd name="connsiteY0" fmla="*/ 148251 h 389197"/>
              <a:gd name="connsiteX1" fmla="*/ 265017 w 511441"/>
              <a:gd name="connsiteY1" fmla="*/ 4501 h 389197"/>
              <a:gd name="connsiteX2" fmla="*/ 397610 w 511441"/>
              <a:gd name="connsiteY2" fmla="*/ 121247 h 389197"/>
              <a:gd name="connsiteX3" fmla="*/ 487376 w 511441"/>
              <a:gd name="connsiteY3" fmla="*/ 364985 h 389197"/>
              <a:gd name="connsiteX4" fmla="*/ 398255 w 511441"/>
              <a:gd name="connsiteY4" fmla="*/ 386339 h 389197"/>
              <a:gd name="connsiteX5" fmla="*/ 118863 w 511441"/>
              <a:gd name="connsiteY5" fmla="*/ 386339 h 389197"/>
              <a:gd name="connsiteX6" fmla="*/ 2117 w 511441"/>
              <a:gd name="connsiteY6" fmla="*/ 337981 h 389197"/>
              <a:gd name="connsiteX7" fmla="*/ 106159 w 511441"/>
              <a:gd name="connsiteY7" fmla="*/ 148251 h 389197"/>
              <a:gd name="connsiteX0" fmla="*/ 106159 w 511441"/>
              <a:gd name="connsiteY0" fmla="*/ 143750 h 384696"/>
              <a:gd name="connsiteX1" fmla="*/ 265017 w 511441"/>
              <a:gd name="connsiteY1" fmla="*/ 0 h 384696"/>
              <a:gd name="connsiteX2" fmla="*/ 397610 w 511441"/>
              <a:gd name="connsiteY2" fmla="*/ 143750 h 384696"/>
              <a:gd name="connsiteX3" fmla="*/ 487376 w 511441"/>
              <a:gd name="connsiteY3" fmla="*/ 360484 h 384696"/>
              <a:gd name="connsiteX4" fmla="*/ 398255 w 511441"/>
              <a:gd name="connsiteY4" fmla="*/ 381838 h 384696"/>
              <a:gd name="connsiteX5" fmla="*/ 118863 w 511441"/>
              <a:gd name="connsiteY5" fmla="*/ 381838 h 384696"/>
              <a:gd name="connsiteX6" fmla="*/ 2117 w 511441"/>
              <a:gd name="connsiteY6" fmla="*/ 333480 h 384696"/>
              <a:gd name="connsiteX7" fmla="*/ 106159 w 511441"/>
              <a:gd name="connsiteY7" fmla="*/ 143750 h 384696"/>
              <a:gd name="connsiteX0" fmla="*/ 106159 w 511441"/>
              <a:gd name="connsiteY0" fmla="*/ 143750 h 384696"/>
              <a:gd name="connsiteX1" fmla="*/ 265017 w 511441"/>
              <a:gd name="connsiteY1" fmla="*/ 0 h 384696"/>
              <a:gd name="connsiteX2" fmla="*/ 397610 w 511441"/>
              <a:gd name="connsiteY2" fmla="*/ 143750 h 384696"/>
              <a:gd name="connsiteX3" fmla="*/ 487376 w 511441"/>
              <a:gd name="connsiteY3" fmla="*/ 360484 h 384696"/>
              <a:gd name="connsiteX4" fmla="*/ 370630 w 511441"/>
              <a:gd name="connsiteY4" fmla="*/ 381838 h 384696"/>
              <a:gd name="connsiteX5" fmla="*/ 118863 w 511441"/>
              <a:gd name="connsiteY5" fmla="*/ 381838 h 384696"/>
              <a:gd name="connsiteX6" fmla="*/ 2117 w 511441"/>
              <a:gd name="connsiteY6" fmla="*/ 333480 h 384696"/>
              <a:gd name="connsiteX7" fmla="*/ 106159 w 511441"/>
              <a:gd name="connsiteY7" fmla="*/ 143750 h 384696"/>
              <a:gd name="connsiteX0" fmla="*/ 106159 w 511441"/>
              <a:gd name="connsiteY0" fmla="*/ 143750 h 384696"/>
              <a:gd name="connsiteX1" fmla="*/ 265017 w 511441"/>
              <a:gd name="connsiteY1" fmla="*/ 0 h 384696"/>
              <a:gd name="connsiteX2" fmla="*/ 397610 w 511441"/>
              <a:gd name="connsiteY2" fmla="*/ 143750 h 384696"/>
              <a:gd name="connsiteX3" fmla="*/ 487376 w 511441"/>
              <a:gd name="connsiteY3" fmla="*/ 360484 h 384696"/>
              <a:gd name="connsiteX4" fmla="*/ 370630 w 511441"/>
              <a:gd name="connsiteY4" fmla="*/ 381838 h 384696"/>
              <a:gd name="connsiteX5" fmla="*/ 118863 w 511441"/>
              <a:gd name="connsiteY5" fmla="*/ 381838 h 384696"/>
              <a:gd name="connsiteX6" fmla="*/ 2117 w 511441"/>
              <a:gd name="connsiteY6" fmla="*/ 333480 h 384696"/>
              <a:gd name="connsiteX7" fmla="*/ 106159 w 511441"/>
              <a:gd name="connsiteY7" fmla="*/ 143750 h 384696"/>
              <a:gd name="connsiteX0" fmla="*/ 106159 w 511441"/>
              <a:gd name="connsiteY0" fmla="*/ 143750 h 384696"/>
              <a:gd name="connsiteX1" fmla="*/ 265017 w 511441"/>
              <a:gd name="connsiteY1" fmla="*/ 0 h 384696"/>
              <a:gd name="connsiteX2" fmla="*/ 397610 w 511441"/>
              <a:gd name="connsiteY2" fmla="*/ 143750 h 384696"/>
              <a:gd name="connsiteX3" fmla="*/ 487376 w 511441"/>
              <a:gd name="connsiteY3" fmla="*/ 360484 h 384696"/>
              <a:gd name="connsiteX4" fmla="*/ 370630 w 511441"/>
              <a:gd name="connsiteY4" fmla="*/ 381838 h 384696"/>
              <a:gd name="connsiteX5" fmla="*/ 118863 w 511441"/>
              <a:gd name="connsiteY5" fmla="*/ 381838 h 384696"/>
              <a:gd name="connsiteX6" fmla="*/ 2117 w 511441"/>
              <a:gd name="connsiteY6" fmla="*/ 333480 h 384696"/>
              <a:gd name="connsiteX7" fmla="*/ 106159 w 511441"/>
              <a:gd name="connsiteY7" fmla="*/ 143750 h 384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1441" h="384696">
                <a:moveTo>
                  <a:pt x="106159" y="143750"/>
                </a:moveTo>
                <a:cubicBezTo>
                  <a:pt x="149976" y="88170"/>
                  <a:pt x="216442" y="0"/>
                  <a:pt x="265017" y="0"/>
                </a:cubicBezTo>
                <a:cubicBezTo>
                  <a:pt x="313592" y="0"/>
                  <a:pt x="360550" y="83669"/>
                  <a:pt x="397610" y="143750"/>
                </a:cubicBezTo>
                <a:cubicBezTo>
                  <a:pt x="434670" y="203831"/>
                  <a:pt x="511441" y="310676"/>
                  <a:pt x="487376" y="360484"/>
                </a:cubicBezTo>
                <a:cubicBezTo>
                  <a:pt x="482887" y="384696"/>
                  <a:pt x="414418" y="381838"/>
                  <a:pt x="370630" y="381838"/>
                </a:cubicBezTo>
                <a:lnTo>
                  <a:pt x="118863" y="381838"/>
                </a:lnTo>
                <a:cubicBezTo>
                  <a:pt x="42846" y="381838"/>
                  <a:pt x="4234" y="373161"/>
                  <a:pt x="2117" y="333480"/>
                </a:cubicBezTo>
                <a:cubicBezTo>
                  <a:pt x="0" y="293799"/>
                  <a:pt x="62342" y="199330"/>
                  <a:pt x="106159" y="143750"/>
                </a:cubicBezTo>
                <a:close/>
              </a:path>
            </a:pathLst>
          </a:custGeom>
          <a:solidFill>
            <a:srgbClr val="800000"/>
          </a:solidFill>
          <a:ln w="12700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9728" tIns="54864" rIns="109728" bIns="54864" rtlCol="0" anchor="ctr">
            <a:normAutofit fontScale="25000" lnSpcReduction="20000"/>
          </a:bodyPr>
          <a:lstStyle/>
          <a:p>
            <a:pPr algn="ctr"/>
            <a:endParaRPr lang="en-US" i="0"/>
          </a:p>
        </p:txBody>
      </p:sp>
      <p:sp>
        <p:nvSpPr>
          <p:cNvPr id="1480" name="Freeform 1479"/>
          <p:cNvSpPr/>
          <p:nvPr/>
        </p:nvSpPr>
        <p:spPr>
          <a:xfrm rot="20390435">
            <a:off x="4709435" y="1441626"/>
            <a:ext cx="131233" cy="72895"/>
          </a:xfrm>
          <a:custGeom>
            <a:avLst/>
            <a:gdLst>
              <a:gd name="connsiteX0" fmla="*/ 0 w 609600"/>
              <a:gd name="connsiteY0" fmla="*/ 165104 h 457200"/>
              <a:gd name="connsiteX1" fmla="*/ 48358 w 609600"/>
              <a:gd name="connsiteY1" fmla="*/ 48358 h 457200"/>
              <a:gd name="connsiteX2" fmla="*/ 165104 w 609600"/>
              <a:gd name="connsiteY2" fmla="*/ 0 h 457200"/>
              <a:gd name="connsiteX3" fmla="*/ 444496 w 609600"/>
              <a:gd name="connsiteY3" fmla="*/ 0 h 457200"/>
              <a:gd name="connsiteX4" fmla="*/ 561242 w 609600"/>
              <a:gd name="connsiteY4" fmla="*/ 48358 h 457200"/>
              <a:gd name="connsiteX5" fmla="*/ 609600 w 609600"/>
              <a:gd name="connsiteY5" fmla="*/ 165104 h 457200"/>
              <a:gd name="connsiteX6" fmla="*/ 609600 w 609600"/>
              <a:gd name="connsiteY6" fmla="*/ 292096 h 457200"/>
              <a:gd name="connsiteX7" fmla="*/ 561242 w 609600"/>
              <a:gd name="connsiteY7" fmla="*/ 408842 h 457200"/>
              <a:gd name="connsiteX8" fmla="*/ 444496 w 609600"/>
              <a:gd name="connsiteY8" fmla="*/ 457200 h 457200"/>
              <a:gd name="connsiteX9" fmla="*/ 165104 w 609600"/>
              <a:gd name="connsiteY9" fmla="*/ 457200 h 457200"/>
              <a:gd name="connsiteX10" fmla="*/ 48358 w 609600"/>
              <a:gd name="connsiteY10" fmla="*/ 408842 h 457200"/>
              <a:gd name="connsiteX11" fmla="*/ 0 w 609600"/>
              <a:gd name="connsiteY11" fmla="*/ 292096 h 457200"/>
              <a:gd name="connsiteX12" fmla="*/ 0 w 609600"/>
              <a:gd name="connsiteY12" fmla="*/ 165104 h 457200"/>
              <a:gd name="connsiteX0" fmla="*/ 0 w 609600"/>
              <a:gd name="connsiteY0" fmla="*/ 167485 h 459581"/>
              <a:gd name="connsiteX1" fmla="*/ 48358 w 609600"/>
              <a:gd name="connsiteY1" fmla="*/ 50739 h 459581"/>
              <a:gd name="connsiteX2" fmla="*/ 165104 w 609600"/>
              <a:gd name="connsiteY2" fmla="*/ 2381 h 459581"/>
              <a:gd name="connsiteX3" fmla="*/ 302419 w 609600"/>
              <a:gd name="connsiteY3" fmla="*/ 0 h 459581"/>
              <a:gd name="connsiteX4" fmla="*/ 444496 w 609600"/>
              <a:gd name="connsiteY4" fmla="*/ 2381 h 459581"/>
              <a:gd name="connsiteX5" fmla="*/ 561242 w 609600"/>
              <a:gd name="connsiteY5" fmla="*/ 50739 h 459581"/>
              <a:gd name="connsiteX6" fmla="*/ 609600 w 609600"/>
              <a:gd name="connsiteY6" fmla="*/ 167485 h 459581"/>
              <a:gd name="connsiteX7" fmla="*/ 609600 w 609600"/>
              <a:gd name="connsiteY7" fmla="*/ 294477 h 459581"/>
              <a:gd name="connsiteX8" fmla="*/ 561242 w 609600"/>
              <a:gd name="connsiteY8" fmla="*/ 411223 h 459581"/>
              <a:gd name="connsiteX9" fmla="*/ 444496 w 609600"/>
              <a:gd name="connsiteY9" fmla="*/ 459581 h 459581"/>
              <a:gd name="connsiteX10" fmla="*/ 165104 w 609600"/>
              <a:gd name="connsiteY10" fmla="*/ 459581 h 459581"/>
              <a:gd name="connsiteX11" fmla="*/ 48358 w 609600"/>
              <a:gd name="connsiteY11" fmla="*/ 411223 h 459581"/>
              <a:gd name="connsiteX12" fmla="*/ 0 w 609600"/>
              <a:gd name="connsiteY12" fmla="*/ 294477 h 459581"/>
              <a:gd name="connsiteX13" fmla="*/ 0 w 609600"/>
              <a:gd name="connsiteY13" fmla="*/ 167485 h 459581"/>
              <a:gd name="connsiteX0" fmla="*/ 2045 w 611645"/>
              <a:gd name="connsiteY0" fmla="*/ 167485 h 459581"/>
              <a:gd name="connsiteX1" fmla="*/ 50403 w 611645"/>
              <a:gd name="connsiteY1" fmla="*/ 50739 h 459581"/>
              <a:gd name="connsiteX2" fmla="*/ 304464 w 611645"/>
              <a:gd name="connsiteY2" fmla="*/ 0 h 459581"/>
              <a:gd name="connsiteX3" fmla="*/ 446541 w 611645"/>
              <a:gd name="connsiteY3" fmla="*/ 2381 h 459581"/>
              <a:gd name="connsiteX4" fmla="*/ 563287 w 611645"/>
              <a:gd name="connsiteY4" fmla="*/ 50739 h 459581"/>
              <a:gd name="connsiteX5" fmla="*/ 611645 w 611645"/>
              <a:gd name="connsiteY5" fmla="*/ 167485 h 459581"/>
              <a:gd name="connsiteX6" fmla="*/ 611645 w 611645"/>
              <a:gd name="connsiteY6" fmla="*/ 294477 h 459581"/>
              <a:gd name="connsiteX7" fmla="*/ 563287 w 611645"/>
              <a:gd name="connsiteY7" fmla="*/ 411223 h 459581"/>
              <a:gd name="connsiteX8" fmla="*/ 446541 w 611645"/>
              <a:gd name="connsiteY8" fmla="*/ 459581 h 459581"/>
              <a:gd name="connsiteX9" fmla="*/ 167149 w 611645"/>
              <a:gd name="connsiteY9" fmla="*/ 459581 h 459581"/>
              <a:gd name="connsiteX10" fmla="*/ 50403 w 611645"/>
              <a:gd name="connsiteY10" fmla="*/ 411223 h 459581"/>
              <a:gd name="connsiteX11" fmla="*/ 2045 w 611645"/>
              <a:gd name="connsiteY11" fmla="*/ 294477 h 459581"/>
              <a:gd name="connsiteX12" fmla="*/ 2045 w 611645"/>
              <a:gd name="connsiteY12" fmla="*/ 167485 h 459581"/>
              <a:gd name="connsiteX0" fmla="*/ 2045 w 611645"/>
              <a:gd name="connsiteY0" fmla="*/ 167485 h 459581"/>
              <a:gd name="connsiteX1" fmla="*/ 50403 w 611645"/>
              <a:gd name="connsiteY1" fmla="*/ 50739 h 459581"/>
              <a:gd name="connsiteX2" fmla="*/ 304464 w 611645"/>
              <a:gd name="connsiteY2" fmla="*/ 0 h 459581"/>
              <a:gd name="connsiteX3" fmla="*/ 563287 w 611645"/>
              <a:gd name="connsiteY3" fmla="*/ 50739 h 459581"/>
              <a:gd name="connsiteX4" fmla="*/ 611645 w 611645"/>
              <a:gd name="connsiteY4" fmla="*/ 167485 h 459581"/>
              <a:gd name="connsiteX5" fmla="*/ 611645 w 611645"/>
              <a:gd name="connsiteY5" fmla="*/ 294477 h 459581"/>
              <a:gd name="connsiteX6" fmla="*/ 563287 w 611645"/>
              <a:gd name="connsiteY6" fmla="*/ 411223 h 459581"/>
              <a:gd name="connsiteX7" fmla="*/ 446541 w 611645"/>
              <a:gd name="connsiteY7" fmla="*/ 459581 h 459581"/>
              <a:gd name="connsiteX8" fmla="*/ 167149 w 611645"/>
              <a:gd name="connsiteY8" fmla="*/ 459581 h 459581"/>
              <a:gd name="connsiteX9" fmla="*/ 50403 w 611645"/>
              <a:gd name="connsiteY9" fmla="*/ 411223 h 459581"/>
              <a:gd name="connsiteX10" fmla="*/ 2045 w 611645"/>
              <a:gd name="connsiteY10" fmla="*/ 294477 h 459581"/>
              <a:gd name="connsiteX11" fmla="*/ 2045 w 611645"/>
              <a:gd name="connsiteY11" fmla="*/ 167485 h 459581"/>
              <a:gd name="connsiteX0" fmla="*/ 2045 w 611645"/>
              <a:gd name="connsiteY0" fmla="*/ 167485 h 459906"/>
              <a:gd name="connsiteX1" fmla="*/ 50403 w 611645"/>
              <a:gd name="connsiteY1" fmla="*/ 50739 h 459906"/>
              <a:gd name="connsiteX2" fmla="*/ 304464 w 611645"/>
              <a:gd name="connsiteY2" fmla="*/ 0 h 459906"/>
              <a:gd name="connsiteX3" fmla="*/ 563287 w 611645"/>
              <a:gd name="connsiteY3" fmla="*/ 50739 h 459906"/>
              <a:gd name="connsiteX4" fmla="*/ 611645 w 611645"/>
              <a:gd name="connsiteY4" fmla="*/ 167485 h 459906"/>
              <a:gd name="connsiteX5" fmla="*/ 611645 w 611645"/>
              <a:gd name="connsiteY5" fmla="*/ 294477 h 459906"/>
              <a:gd name="connsiteX6" fmla="*/ 563287 w 611645"/>
              <a:gd name="connsiteY6" fmla="*/ 411223 h 459906"/>
              <a:gd name="connsiteX7" fmla="*/ 446541 w 611645"/>
              <a:gd name="connsiteY7" fmla="*/ 459581 h 459906"/>
              <a:gd name="connsiteX8" fmla="*/ 167149 w 611645"/>
              <a:gd name="connsiteY8" fmla="*/ 459581 h 459906"/>
              <a:gd name="connsiteX9" fmla="*/ 50403 w 611645"/>
              <a:gd name="connsiteY9" fmla="*/ 411223 h 459906"/>
              <a:gd name="connsiteX10" fmla="*/ 2045 w 611645"/>
              <a:gd name="connsiteY10" fmla="*/ 167485 h 459906"/>
              <a:gd name="connsiteX0" fmla="*/ 2045 w 611645"/>
              <a:gd name="connsiteY0" fmla="*/ 167485 h 459906"/>
              <a:gd name="connsiteX1" fmla="*/ 50403 w 611645"/>
              <a:gd name="connsiteY1" fmla="*/ 50739 h 459906"/>
              <a:gd name="connsiteX2" fmla="*/ 304464 w 611645"/>
              <a:gd name="connsiteY2" fmla="*/ 0 h 459906"/>
              <a:gd name="connsiteX3" fmla="*/ 563287 w 611645"/>
              <a:gd name="connsiteY3" fmla="*/ 50739 h 459906"/>
              <a:gd name="connsiteX4" fmla="*/ 611645 w 611645"/>
              <a:gd name="connsiteY4" fmla="*/ 167485 h 459906"/>
              <a:gd name="connsiteX5" fmla="*/ 563287 w 611645"/>
              <a:gd name="connsiteY5" fmla="*/ 411223 h 459906"/>
              <a:gd name="connsiteX6" fmla="*/ 446541 w 611645"/>
              <a:gd name="connsiteY6" fmla="*/ 459581 h 459906"/>
              <a:gd name="connsiteX7" fmla="*/ 167149 w 611645"/>
              <a:gd name="connsiteY7" fmla="*/ 459581 h 459906"/>
              <a:gd name="connsiteX8" fmla="*/ 50403 w 611645"/>
              <a:gd name="connsiteY8" fmla="*/ 411223 h 459906"/>
              <a:gd name="connsiteX9" fmla="*/ 2045 w 611645"/>
              <a:gd name="connsiteY9" fmla="*/ 167485 h 459906"/>
              <a:gd name="connsiteX0" fmla="*/ 192545 w 573545"/>
              <a:gd name="connsiteY0" fmla="*/ 167485 h 459906"/>
              <a:gd name="connsiteX1" fmla="*/ 12303 w 573545"/>
              <a:gd name="connsiteY1" fmla="*/ 50739 h 459906"/>
              <a:gd name="connsiteX2" fmla="*/ 266364 w 573545"/>
              <a:gd name="connsiteY2" fmla="*/ 0 h 459906"/>
              <a:gd name="connsiteX3" fmla="*/ 525187 w 573545"/>
              <a:gd name="connsiteY3" fmla="*/ 50739 h 459906"/>
              <a:gd name="connsiteX4" fmla="*/ 573545 w 573545"/>
              <a:gd name="connsiteY4" fmla="*/ 167485 h 459906"/>
              <a:gd name="connsiteX5" fmla="*/ 525187 w 573545"/>
              <a:gd name="connsiteY5" fmla="*/ 411223 h 459906"/>
              <a:gd name="connsiteX6" fmla="*/ 408441 w 573545"/>
              <a:gd name="connsiteY6" fmla="*/ 459581 h 459906"/>
              <a:gd name="connsiteX7" fmla="*/ 129049 w 573545"/>
              <a:gd name="connsiteY7" fmla="*/ 459581 h 459906"/>
              <a:gd name="connsiteX8" fmla="*/ 12303 w 573545"/>
              <a:gd name="connsiteY8" fmla="*/ 411223 h 459906"/>
              <a:gd name="connsiteX9" fmla="*/ 192545 w 573545"/>
              <a:gd name="connsiteY9" fmla="*/ 167485 h 459906"/>
              <a:gd name="connsiteX0" fmla="*/ 129045 w 586245"/>
              <a:gd name="connsiteY0" fmla="*/ 167485 h 459906"/>
              <a:gd name="connsiteX1" fmla="*/ 25003 w 586245"/>
              <a:gd name="connsiteY1" fmla="*/ 50739 h 459906"/>
              <a:gd name="connsiteX2" fmla="*/ 279064 w 586245"/>
              <a:gd name="connsiteY2" fmla="*/ 0 h 459906"/>
              <a:gd name="connsiteX3" fmla="*/ 537887 w 586245"/>
              <a:gd name="connsiteY3" fmla="*/ 50739 h 459906"/>
              <a:gd name="connsiteX4" fmla="*/ 586245 w 586245"/>
              <a:gd name="connsiteY4" fmla="*/ 167485 h 459906"/>
              <a:gd name="connsiteX5" fmla="*/ 537887 w 586245"/>
              <a:gd name="connsiteY5" fmla="*/ 411223 h 459906"/>
              <a:gd name="connsiteX6" fmla="*/ 421141 w 586245"/>
              <a:gd name="connsiteY6" fmla="*/ 459581 h 459906"/>
              <a:gd name="connsiteX7" fmla="*/ 141749 w 586245"/>
              <a:gd name="connsiteY7" fmla="*/ 459581 h 459906"/>
              <a:gd name="connsiteX8" fmla="*/ 25003 w 586245"/>
              <a:gd name="connsiteY8" fmla="*/ 411223 h 459906"/>
              <a:gd name="connsiteX9" fmla="*/ 129045 w 586245"/>
              <a:gd name="connsiteY9" fmla="*/ 167485 h 459906"/>
              <a:gd name="connsiteX0" fmla="*/ 106159 w 563359"/>
              <a:gd name="connsiteY0" fmla="*/ 167485 h 459906"/>
              <a:gd name="connsiteX1" fmla="*/ 154517 w 563359"/>
              <a:gd name="connsiteY1" fmla="*/ 50739 h 459906"/>
              <a:gd name="connsiteX2" fmla="*/ 256178 w 563359"/>
              <a:gd name="connsiteY2" fmla="*/ 0 h 459906"/>
              <a:gd name="connsiteX3" fmla="*/ 515001 w 563359"/>
              <a:gd name="connsiteY3" fmla="*/ 50739 h 459906"/>
              <a:gd name="connsiteX4" fmla="*/ 563359 w 563359"/>
              <a:gd name="connsiteY4" fmla="*/ 167485 h 459906"/>
              <a:gd name="connsiteX5" fmla="*/ 515001 w 563359"/>
              <a:gd name="connsiteY5" fmla="*/ 411223 h 459906"/>
              <a:gd name="connsiteX6" fmla="*/ 398255 w 563359"/>
              <a:gd name="connsiteY6" fmla="*/ 459581 h 459906"/>
              <a:gd name="connsiteX7" fmla="*/ 118863 w 563359"/>
              <a:gd name="connsiteY7" fmla="*/ 459581 h 459906"/>
              <a:gd name="connsiteX8" fmla="*/ 2117 w 563359"/>
              <a:gd name="connsiteY8" fmla="*/ 411223 h 459906"/>
              <a:gd name="connsiteX9" fmla="*/ 106159 w 563359"/>
              <a:gd name="connsiteY9" fmla="*/ 167485 h 459906"/>
              <a:gd name="connsiteX0" fmla="*/ 106159 w 563359"/>
              <a:gd name="connsiteY0" fmla="*/ 167485 h 459906"/>
              <a:gd name="connsiteX1" fmla="*/ 154517 w 563359"/>
              <a:gd name="connsiteY1" fmla="*/ 50739 h 459906"/>
              <a:gd name="connsiteX2" fmla="*/ 256178 w 563359"/>
              <a:gd name="connsiteY2" fmla="*/ 0 h 459906"/>
              <a:gd name="connsiteX3" fmla="*/ 515001 w 563359"/>
              <a:gd name="connsiteY3" fmla="*/ 50739 h 459906"/>
              <a:gd name="connsiteX4" fmla="*/ 563359 w 563359"/>
              <a:gd name="connsiteY4" fmla="*/ 167485 h 459906"/>
              <a:gd name="connsiteX5" fmla="*/ 515001 w 563359"/>
              <a:gd name="connsiteY5" fmla="*/ 411223 h 459906"/>
              <a:gd name="connsiteX6" fmla="*/ 398255 w 563359"/>
              <a:gd name="connsiteY6" fmla="*/ 459581 h 459906"/>
              <a:gd name="connsiteX7" fmla="*/ 118863 w 563359"/>
              <a:gd name="connsiteY7" fmla="*/ 459581 h 459906"/>
              <a:gd name="connsiteX8" fmla="*/ 2117 w 563359"/>
              <a:gd name="connsiteY8" fmla="*/ 411223 h 459906"/>
              <a:gd name="connsiteX9" fmla="*/ 106159 w 563359"/>
              <a:gd name="connsiteY9" fmla="*/ 167485 h 459906"/>
              <a:gd name="connsiteX0" fmla="*/ 83139 w 567964"/>
              <a:gd name="connsiteY0" fmla="*/ 167485 h 459906"/>
              <a:gd name="connsiteX1" fmla="*/ 159122 w 567964"/>
              <a:gd name="connsiteY1" fmla="*/ 50739 h 459906"/>
              <a:gd name="connsiteX2" fmla="*/ 260783 w 567964"/>
              <a:gd name="connsiteY2" fmla="*/ 0 h 459906"/>
              <a:gd name="connsiteX3" fmla="*/ 519606 w 567964"/>
              <a:gd name="connsiteY3" fmla="*/ 50739 h 459906"/>
              <a:gd name="connsiteX4" fmla="*/ 567964 w 567964"/>
              <a:gd name="connsiteY4" fmla="*/ 167485 h 459906"/>
              <a:gd name="connsiteX5" fmla="*/ 519606 w 567964"/>
              <a:gd name="connsiteY5" fmla="*/ 411223 h 459906"/>
              <a:gd name="connsiteX6" fmla="*/ 402860 w 567964"/>
              <a:gd name="connsiteY6" fmla="*/ 459581 h 459906"/>
              <a:gd name="connsiteX7" fmla="*/ 123468 w 567964"/>
              <a:gd name="connsiteY7" fmla="*/ 459581 h 459906"/>
              <a:gd name="connsiteX8" fmla="*/ 6722 w 567964"/>
              <a:gd name="connsiteY8" fmla="*/ 411223 h 459906"/>
              <a:gd name="connsiteX9" fmla="*/ 83139 w 567964"/>
              <a:gd name="connsiteY9" fmla="*/ 167485 h 459906"/>
              <a:gd name="connsiteX0" fmla="*/ 83139 w 550569"/>
              <a:gd name="connsiteY0" fmla="*/ 167485 h 459906"/>
              <a:gd name="connsiteX1" fmla="*/ 159122 w 550569"/>
              <a:gd name="connsiteY1" fmla="*/ 50739 h 459906"/>
              <a:gd name="connsiteX2" fmla="*/ 260783 w 550569"/>
              <a:gd name="connsiteY2" fmla="*/ 0 h 459906"/>
              <a:gd name="connsiteX3" fmla="*/ 519606 w 550569"/>
              <a:gd name="connsiteY3" fmla="*/ 50739 h 459906"/>
              <a:gd name="connsiteX4" fmla="*/ 429840 w 550569"/>
              <a:gd name="connsiteY4" fmla="*/ 167485 h 459906"/>
              <a:gd name="connsiteX5" fmla="*/ 519606 w 550569"/>
              <a:gd name="connsiteY5" fmla="*/ 411223 h 459906"/>
              <a:gd name="connsiteX6" fmla="*/ 402860 w 550569"/>
              <a:gd name="connsiteY6" fmla="*/ 459581 h 459906"/>
              <a:gd name="connsiteX7" fmla="*/ 123468 w 550569"/>
              <a:gd name="connsiteY7" fmla="*/ 459581 h 459906"/>
              <a:gd name="connsiteX8" fmla="*/ 6722 w 550569"/>
              <a:gd name="connsiteY8" fmla="*/ 411223 h 459906"/>
              <a:gd name="connsiteX9" fmla="*/ 83139 w 550569"/>
              <a:gd name="connsiteY9" fmla="*/ 167485 h 459906"/>
              <a:gd name="connsiteX0" fmla="*/ 83139 w 519606"/>
              <a:gd name="connsiteY0" fmla="*/ 167485 h 459906"/>
              <a:gd name="connsiteX1" fmla="*/ 159122 w 519606"/>
              <a:gd name="connsiteY1" fmla="*/ 50739 h 459906"/>
              <a:gd name="connsiteX2" fmla="*/ 260783 w 519606"/>
              <a:gd name="connsiteY2" fmla="*/ 0 h 459906"/>
              <a:gd name="connsiteX3" fmla="*/ 353857 w 519606"/>
              <a:gd name="connsiteY3" fmla="*/ 77743 h 459906"/>
              <a:gd name="connsiteX4" fmla="*/ 429840 w 519606"/>
              <a:gd name="connsiteY4" fmla="*/ 167485 h 459906"/>
              <a:gd name="connsiteX5" fmla="*/ 519606 w 519606"/>
              <a:gd name="connsiteY5" fmla="*/ 411223 h 459906"/>
              <a:gd name="connsiteX6" fmla="*/ 402860 w 519606"/>
              <a:gd name="connsiteY6" fmla="*/ 459581 h 459906"/>
              <a:gd name="connsiteX7" fmla="*/ 123468 w 519606"/>
              <a:gd name="connsiteY7" fmla="*/ 459581 h 459906"/>
              <a:gd name="connsiteX8" fmla="*/ 6722 w 519606"/>
              <a:gd name="connsiteY8" fmla="*/ 411223 h 459906"/>
              <a:gd name="connsiteX9" fmla="*/ 83139 w 519606"/>
              <a:gd name="connsiteY9" fmla="*/ 167485 h 459906"/>
              <a:gd name="connsiteX0" fmla="*/ 83139 w 519606"/>
              <a:gd name="connsiteY0" fmla="*/ 131703 h 424124"/>
              <a:gd name="connsiteX1" fmla="*/ 159122 w 519606"/>
              <a:gd name="connsiteY1" fmla="*/ 14957 h 424124"/>
              <a:gd name="connsiteX2" fmla="*/ 353857 w 519606"/>
              <a:gd name="connsiteY2" fmla="*/ 41961 h 424124"/>
              <a:gd name="connsiteX3" fmla="*/ 429840 w 519606"/>
              <a:gd name="connsiteY3" fmla="*/ 131703 h 424124"/>
              <a:gd name="connsiteX4" fmla="*/ 519606 w 519606"/>
              <a:gd name="connsiteY4" fmla="*/ 375441 h 424124"/>
              <a:gd name="connsiteX5" fmla="*/ 402860 w 519606"/>
              <a:gd name="connsiteY5" fmla="*/ 423799 h 424124"/>
              <a:gd name="connsiteX6" fmla="*/ 123468 w 519606"/>
              <a:gd name="connsiteY6" fmla="*/ 423799 h 424124"/>
              <a:gd name="connsiteX7" fmla="*/ 6722 w 519606"/>
              <a:gd name="connsiteY7" fmla="*/ 375441 h 424124"/>
              <a:gd name="connsiteX8" fmla="*/ 83139 w 519606"/>
              <a:gd name="connsiteY8" fmla="*/ 131703 h 424124"/>
              <a:gd name="connsiteX0" fmla="*/ 83139 w 519606"/>
              <a:gd name="connsiteY0" fmla="*/ 116746 h 409167"/>
              <a:gd name="connsiteX1" fmla="*/ 159122 w 519606"/>
              <a:gd name="connsiteY1" fmla="*/ 0 h 409167"/>
              <a:gd name="connsiteX2" fmla="*/ 429840 w 519606"/>
              <a:gd name="connsiteY2" fmla="*/ 116746 h 409167"/>
              <a:gd name="connsiteX3" fmla="*/ 519606 w 519606"/>
              <a:gd name="connsiteY3" fmla="*/ 360484 h 409167"/>
              <a:gd name="connsiteX4" fmla="*/ 402860 w 519606"/>
              <a:gd name="connsiteY4" fmla="*/ 408842 h 409167"/>
              <a:gd name="connsiteX5" fmla="*/ 123468 w 519606"/>
              <a:gd name="connsiteY5" fmla="*/ 408842 h 409167"/>
              <a:gd name="connsiteX6" fmla="*/ 6722 w 519606"/>
              <a:gd name="connsiteY6" fmla="*/ 360484 h 409167"/>
              <a:gd name="connsiteX7" fmla="*/ 83139 w 519606"/>
              <a:gd name="connsiteY7" fmla="*/ 116746 h 409167"/>
              <a:gd name="connsiteX0" fmla="*/ 83139 w 519606"/>
              <a:gd name="connsiteY0" fmla="*/ 116746 h 409167"/>
              <a:gd name="connsiteX1" fmla="*/ 186747 w 519606"/>
              <a:gd name="connsiteY1" fmla="*/ 0 h 409167"/>
              <a:gd name="connsiteX2" fmla="*/ 429840 w 519606"/>
              <a:gd name="connsiteY2" fmla="*/ 116746 h 409167"/>
              <a:gd name="connsiteX3" fmla="*/ 519606 w 519606"/>
              <a:gd name="connsiteY3" fmla="*/ 360484 h 409167"/>
              <a:gd name="connsiteX4" fmla="*/ 402860 w 519606"/>
              <a:gd name="connsiteY4" fmla="*/ 408842 h 409167"/>
              <a:gd name="connsiteX5" fmla="*/ 123468 w 519606"/>
              <a:gd name="connsiteY5" fmla="*/ 408842 h 409167"/>
              <a:gd name="connsiteX6" fmla="*/ 6722 w 519606"/>
              <a:gd name="connsiteY6" fmla="*/ 360484 h 409167"/>
              <a:gd name="connsiteX7" fmla="*/ 83139 w 519606"/>
              <a:gd name="connsiteY7" fmla="*/ 116746 h 409167"/>
              <a:gd name="connsiteX0" fmla="*/ 83139 w 519606"/>
              <a:gd name="connsiteY0" fmla="*/ 116746 h 409167"/>
              <a:gd name="connsiteX1" fmla="*/ 241997 w 519606"/>
              <a:gd name="connsiteY1" fmla="*/ 0 h 409167"/>
              <a:gd name="connsiteX2" fmla="*/ 429840 w 519606"/>
              <a:gd name="connsiteY2" fmla="*/ 116746 h 409167"/>
              <a:gd name="connsiteX3" fmla="*/ 519606 w 519606"/>
              <a:gd name="connsiteY3" fmla="*/ 360484 h 409167"/>
              <a:gd name="connsiteX4" fmla="*/ 402860 w 519606"/>
              <a:gd name="connsiteY4" fmla="*/ 408842 h 409167"/>
              <a:gd name="connsiteX5" fmla="*/ 123468 w 519606"/>
              <a:gd name="connsiteY5" fmla="*/ 408842 h 409167"/>
              <a:gd name="connsiteX6" fmla="*/ 6722 w 519606"/>
              <a:gd name="connsiteY6" fmla="*/ 360484 h 409167"/>
              <a:gd name="connsiteX7" fmla="*/ 83139 w 519606"/>
              <a:gd name="connsiteY7" fmla="*/ 116746 h 409167"/>
              <a:gd name="connsiteX0" fmla="*/ 106159 w 515001"/>
              <a:gd name="connsiteY0" fmla="*/ 148251 h 413343"/>
              <a:gd name="connsiteX1" fmla="*/ 237392 w 515001"/>
              <a:gd name="connsiteY1" fmla="*/ 4501 h 413343"/>
              <a:gd name="connsiteX2" fmla="*/ 425235 w 515001"/>
              <a:gd name="connsiteY2" fmla="*/ 121247 h 413343"/>
              <a:gd name="connsiteX3" fmla="*/ 515001 w 515001"/>
              <a:gd name="connsiteY3" fmla="*/ 364985 h 413343"/>
              <a:gd name="connsiteX4" fmla="*/ 398255 w 515001"/>
              <a:gd name="connsiteY4" fmla="*/ 413343 h 413343"/>
              <a:gd name="connsiteX5" fmla="*/ 118863 w 515001"/>
              <a:gd name="connsiteY5" fmla="*/ 413343 h 413343"/>
              <a:gd name="connsiteX6" fmla="*/ 2117 w 515001"/>
              <a:gd name="connsiteY6" fmla="*/ 364985 h 413343"/>
              <a:gd name="connsiteX7" fmla="*/ 106159 w 515001"/>
              <a:gd name="connsiteY7" fmla="*/ 148251 h 413343"/>
              <a:gd name="connsiteX0" fmla="*/ 106159 w 519498"/>
              <a:gd name="connsiteY0" fmla="*/ 148251 h 413343"/>
              <a:gd name="connsiteX1" fmla="*/ 237392 w 519498"/>
              <a:gd name="connsiteY1" fmla="*/ 4501 h 413343"/>
              <a:gd name="connsiteX2" fmla="*/ 425235 w 519498"/>
              <a:gd name="connsiteY2" fmla="*/ 121247 h 413343"/>
              <a:gd name="connsiteX3" fmla="*/ 515001 w 519498"/>
              <a:gd name="connsiteY3" fmla="*/ 364985 h 413343"/>
              <a:gd name="connsiteX4" fmla="*/ 398255 w 519498"/>
              <a:gd name="connsiteY4" fmla="*/ 413343 h 413343"/>
              <a:gd name="connsiteX5" fmla="*/ 118863 w 519498"/>
              <a:gd name="connsiteY5" fmla="*/ 413343 h 413343"/>
              <a:gd name="connsiteX6" fmla="*/ 2117 w 519498"/>
              <a:gd name="connsiteY6" fmla="*/ 364985 h 413343"/>
              <a:gd name="connsiteX7" fmla="*/ 106159 w 519498"/>
              <a:gd name="connsiteY7" fmla="*/ 148251 h 413343"/>
              <a:gd name="connsiteX0" fmla="*/ 106159 w 519498"/>
              <a:gd name="connsiteY0" fmla="*/ 143750 h 408842"/>
              <a:gd name="connsiteX1" fmla="*/ 237392 w 519498"/>
              <a:gd name="connsiteY1" fmla="*/ 0 h 408842"/>
              <a:gd name="connsiteX2" fmla="*/ 369985 w 519498"/>
              <a:gd name="connsiteY2" fmla="*/ 143750 h 408842"/>
              <a:gd name="connsiteX3" fmla="*/ 515001 w 519498"/>
              <a:gd name="connsiteY3" fmla="*/ 360484 h 408842"/>
              <a:gd name="connsiteX4" fmla="*/ 398255 w 519498"/>
              <a:gd name="connsiteY4" fmla="*/ 408842 h 408842"/>
              <a:gd name="connsiteX5" fmla="*/ 118863 w 519498"/>
              <a:gd name="connsiteY5" fmla="*/ 408842 h 408842"/>
              <a:gd name="connsiteX6" fmla="*/ 2117 w 519498"/>
              <a:gd name="connsiteY6" fmla="*/ 360484 h 408842"/>
              <a:gd name="connsiteX7" fmla="*/ 106159 w 519498"/>
              <a:gd name="connsiteY7" fmla="*/ 143750 h 408842"/>
              <a:gd name="connsiteX0" fmla="*/ 106159 w 535613"/>
              <a:gd name="connsiteY0" fmla="*/ 143750 h 408842"/>
              <a:gd name="connsiteX1" fmla="*/ 237392 w 535613"/>
              <a:gd name="connsiteY1" fmla="*/ 0 h 408842"/>
              <a:gd name="connsiteX2" fmla="*/ 369985 w 535613"/>
              <a:gd name="connsiteY2" fmla="*/ 143750 h 408842"/>
              <a:gd name="connsiteX3" fmla="*/ 515001 w 535613"/>
              <a:gd name="connsiteY3" fmla="*/ 360484 h 408842"/>
              <a:gd name="connsiteX4" fmla="*/ 398255 w 535613"/>
              <a:gd name="connsiteY4" fmla="*/ 408842 h 408842"/>
              <a:gd name="connsiteX5" fmla="*/ 118863 w 535613"/>
              <a:gd name="connsiteY5" fmla="*/ 408842 h 408842"/>
              <a:gd name="connsiteX6" fmla="*/ 2117 w 535613"/>
              <a:gd name="connsiteY6" fmla="*/ 360484 h 408842"/>
              <a:gd name="connsiteX7" fmla="*/ 106159 w 535613"/>
              <a:gd name="connsiteY7" fmla="*/ 143750 h 408842"/>
              <a:gd name="connsiteX0" fmla="*/ 106159 w 542519"/>
              <a:gd name="connsiteY0" fmla="*/ 143750 h 408842"/>
              <a:gd name="connsiteX1" fmla="*/ 237392 w 542519"/>
              <a:gd name="connsiteY1" fmla="*/ 0 h 408842"/>
              <a:gd name="connsiteX2" fmla="*/ 369985 w 542519"/>
              <a:gd name="connsiteY2" fmla="*/ 143750 h 408842"/>
              <a:gd name="connsiteX3" fmla="*/ 515001 w 542519"/>
              <a:gd name="connsiteY3" fmla="*/ 360484 h 408842"/>
              <a:gd name="connsiteX4" fmla="*/ 398255 w 542519"/>
              <a:gd name="connsiteY4" fmla="*/ 408842 h 408842"/>
              <a:gd name="connsiteX5" fmla="*/ 118863 w 542519"/>
              <a:gd name="connsiteY5" fmla="*/ 408842 h 408842"/>
              <a:gd name="connsiteX6" fmla="*/ 2117 w 542519"/>
              <a:gd name="connsiteY6" fmla="*/ 360484 h 408842"/>
              <a:gd name="connsiteX7" fmla="*/ 106159 w 542519"/>
              <a:gd name="connsiteY7" fmla="*/ 143750 h 408842"/>
              <a:gd name="connsiteX0" fmla="*/ 106159 w 542519"/>
              <a:gd name="connsiteY0" fmla="*/ 143750 h 412825"/>
              <a:gd name="connsiteX1" fmla="*/ 237392 w 542519"/>
              <a:gd name="connsiteY1" fmla="*/ 0 h 412825"/>
              <a:gd name="connsiteX2" fmla="*/ 369985 w 542519"/>
              <a:gd name="connsiteY2" fmla="*/ 143750 h 412825"/>
              <a:gd name="connsiteX3" fmla="*/ 515001 w 542519"/>
              <a:gd name="connsiteY3" fmla="*/ 360484 h 412825"/>
              <a:gd name="connsiteX4" fmla="*/ 398255 w 542519"/>
              <a:gd name="connsiteY4" fmla="*/ 408842 h 412825"/>
              <a:gd name="connsiteX5" fmla="*/ 118863 w 542519"/>
              <a:gd name="connsiteY5" fmla="*/ 408842 h 412825"/>
              <a:gd name="connsiteX6" fmla="*/ 2117 w 542519"/>
              <a:gd name="connsiteY6" fmla="*/ 360484 h 412825"/>
              <a:gd name="connsiteX7" fmla="*/ 106159 w 542519"/>
              <a:gd name="connsiteY7" fmla="*/ 143750 h 412825"/>
              <a:gd name="connsiteX0" fmla="*/ 106159 w 514894"/>
              <a:gd name="connsiteY0" fmla="*/ 143750 h 412825"/>
              <a:gd name="connsiteX1" fmla="*/ 237392 w 514894"/>
              <a:gd name="connsiteY1" fmla="*/ 0 h 412825"/>
              <a:gd name="connsiteX2" fmla="*/ 369985 w 514894"/>
              <a:gd name="connsiteY2" fmla="*/ 143750 h 412825"/>
              <a:gd name="connsiteX3" fmla="*/ 487376 w 514894"/>
              <a:gd name="connsiteY3" fmla="*/ 360484 h 412825"/>
              <a:gd name="connsiteX4" fmla="*/ 398255 w 514894"/>
              <a:gd name="connsiteY4" fmla="*/ 408842 h 412825"/>
              <a:gd name="connsiteX5" fmla="*/ 118863 w 514894"/>
              <a:gd name="connsiteY5" fmla="*/ 408842 h 412825"/>
              <a:gd name="connsiteX6" fmla="*/ 2117 w 514894"/>
              <a:gd name="connsiteY6" fmla="*/ 360484 h 412825"/>
              <a:gd name="connsiteX7" fmla="*/ 106159 w 514894"/>
              <a:gd name="connsiteY7" fmla="*/ 143750 h 412825"/>
              <a:gd name="connsiteX0" fmla="*/ 106159 w 514894"/>
              <a:gd name="connsiteY0" fmla="*/ 143750 h 439829"/>
              <a:gd name="connsiteX1" fmla="*/ 237392 w 514894"/>
              <a:gd name="connsiteY1" fmla="*/ 0 h 439829"/>
              <a:gd name="connsiteX2" fmla="*/ 369985 w 514894"/>
              <a:gd name="connsiteY2" fmla="*/ 143750 h 439829"/>
              <a:gd name="connsiteX3" fmla="*/ 487376 w 514894"/>
              <a:gd name="connsiteY3" fmla="*/ 387488 h 439829"/>
              <a:gd name="connsiteX4" fmla="*/ 398255 w 514894"/>
              <a:gd name="connsiteY4" fmla="*/ 408842 h 439829"/>
              <a:gd name="connsiteX5" fmla="*/ 118863 w 514894"/>
              <a:gd name="connsiteY5" fmla="*/ 408842 h 439829"/>
              <a:gd name="connsiteX6" fmla="*/ 2117 w 514894"/>
              <a:gd name="connsiteY6" fmla="*/ 360484 h 439829"/>
              <a:gd name="connsiteX7" fmla="*/ 106159 w 514894"/>
              <a:gd name="connsiteY7" fmla="*/ 143750 h 439829"/>
              <a:gd name="connsiteX0" fmla="*/ 106159 w 514894"/>
              <a:gd name="connsiteY0" fmla="*/ 143750 h 416201"/>
              <a:gd name="connsiteX1" fmla="*/ 237392 w 514894"/>
              <a:gd name="connsiteY1" fmla="*/ 0 h 416201"/>
              <a:gd name="connsiteX2" fmla="*/ 369985 w 514894"/>
              <a:gd name="connsiteY2" fmla="*/ 143750 h 416201"/>
              <a:gd name="connsiteX3" fmla="*/ 487376 w 514894"/>
              <a:gd name="connsiteY3" fmla="*/ 387488 h 416201"/>
              <a:gd name="connsiteX4" fmla="*/ 398255 w 514894"/>
              <a:gd name="connsiteY4" fmla="*/ 408842 h 416201"/>
              <a:gd name="connsiteX5" fmla="*/ 118863 w 514894"/>
              <a:gd name="connsiteY5" fmla="*/ 408842 h 416201"/>
              <a:gd name="connsiteX6" fmla="*/ 2117 w 514894"/>
              <a:gd name="connsiteY6" fmla="*/ 360484 h 416201"/>
              <a:gd name="connsiteX7" fmla="*/ 106159 w 514894"/>
              <a:gd name="connsiteY7" fmla="*/ 143750 h 416201"/>
              <a:gd name="connsiteX0" fmla="*/ 106159 w 514894"/>
              <a:gd name="connsiteY0" fmla="*/ 143750 h 411700"/>
              <a:gd name="connsiteX1" fmla="*/ 237392 w 514894"/>
              <a:gd name="connsiteY1" fmla="*/ 0 h 411700"/>
              <a:gd name="connsiteX2" fmla="*/ 369985 w 514894"/>
              <a:gd name="connsiteY2" fmla="*/ 143750 h 411700"/>
              <a:gd name="connsiteX3" fmla="*/ 487376 w 514894"/>
              <a:gd name="connsiteY3" fmla="*/ 387488 h 411700"/>
              <a:gd name="connsiteX4" fmla="*/ 398255 w 514894"/>
              <a:gd name="connsiteY4" fmla="*/ 408842 h 411700"/>
              <a:gd name="connsiteX5" fmla="*/ 118863 w 514894"/>
              <a:gd name="connsiteY5" fmla="*/ 408842 h 411700"/>
              <a:gd name="connsiteX6" fmla="*/ 2117 w 514894"/>
              <a:gd name="connsiteY6" fmla="*/ 360484 h 411700"/>
              <a:gd name="connsiteX7" fmla="*/ 106159 w 514894"/>
              <a:gd name="connsiteY7" fmla="*/ 143750 h 411700"/>
              <a:gd name="connsiteX0" fmla="*/ 106159 w 511441"/>
              <a:gd name="connsiteY0" fmla="*/ 143750 h 411700"/>
              <a:gd name="connsiteX1" fmla="*/ 237392 w 511441"/>
              <a:gd name="connsiteY1" fmla="*/ 0 h 411700"/>
              <a:gd name="connsiteX2" fmla="*/ 369985 w 511441"/>
              <a:gd name="connsiteY2" fmla="*/ 143750 h 411700"/>
              <a:gd name="connsiteX3" fmla="*/ 487376 w 511441"/>
              <a:gd name="connsiteY3" fmla="*/ 387488 h 411700"/>
              <a:gd name="connsiteX4" fmla="*/ 398255 w 511441"/>
              <a:gd name="connsiteY4" fmla="*/ 408842 h 411700"/>
              <a:gd name="connsiteX5" fmla="*/ 118863 w 511441"/>
              <a:gd name="connsiteY5" fmla="*/ 408842 h 411700"/>
              <a:gd name="connsiteX6" fmla="*/ 2117 w 511441"/>
              <a:gd name="connsiteY6" fmla="*/ 360484 h 411700"/>
              <a:gd name="connsiteX7" fmla="*/ 106159 w 511441"/>
              <a:gd name="connsiteY7" fmla="*/ 143750 h 411700"/>
              <a:gd name="connsiteX0" fmla="*/ 106159 w 511441"/>
              <a:gd name="connsiteY0" fmla="*/ 143750 h 411700"/>
              <a:gd name="connsiteX1" fmla="*/ 237392 w 511441"/>
              <a:gd name="connsiteY1" fmla="*/ 0 h 411700"/>
              <a:gd name="connsiteX2" fmla="*/ 397610 w 511441"/>
              <a:gd name="connsiteY2" fmla="*/ 143750 h 411700"/>
              <a:gd name="connsiteX3" fmla="*/ 487376 w 511441"/>
              <a:gd name="connsiteY3" fmla="*/ 387488 h 411700"/>
              <a:gd name="connsiteX4" fmla="*/ 398255 w 511441"/>
              <a:gd name="connsiteY4" fmla="*/ 408842 h 411700"/>
              <a:gd name="connsiteX5" fmla="*/ 118863 w 511441"/>
              <a:gd name="connsiteY5" fmla="*/ 408842 h 411700"/>
              <a:gd name="connsiteX6" fmla="*/ 2117 w 511441"/>
              <a:gd name="connsiteY6" fmla="*/ 360484 h 411700"/>
              <a:gd name="connsiteX7" fmla="*/ 106159 w 511441"/>
              <a:gd name="connsiteY7" fmla="*/ 143750 h 411700"/>
              <a:gd name="connsiteX0" fmla="*/ 106159 w 511441"/>
              <a:gd name="connsiteY0" fmla="*/ 116746 h 384696"/>
              <a:gd name="connsiteX1" fmla="*/ 265017 w 511441"/>
              <a:gd name="connsiteY1" fmla="*/ 0 h 384696"/>
              <a:gd name="connsiteX2" fmla="*/ 397610 w 511441"/>
              <a:gd name="connsiteY2" fmla="*/ 116746 h 384696"/>
              <a:gd name="connsiteX3" fmla="*/ 487376 w 511441"/>
              <a:gd name="connsiteY3" fmla="*/ 360484 h 384696"/>
              <a:gd name="connsiteX4" fmla="*/ 398255 w 511441"/>
              <a:gd name="connsiteY4" fmla="*/ 381838 h 384696"/>
              <a:gd name="connsiteX5" fmla="*/ 118863 w 511441"/>
              <a:gd name="connsiteY5" fmla="*/ 381838 h 384696"/>
              <a:gd name="connsiteX6" fmla="*/ 2117 w 511441"/>
              <a:gd name="connsiteY6" fmla="*/ 333480 h 384696"/>
              <a:gd name="connsiteX7" fmla="*/ 106159 w 511441"/>
              <a:gd name="connsiteY7" fmla="*/ 116746 h 384696"/>
              <a:gd name="connsiteX0" fmla="*/ 106159 w 511441"/>
              <a:gd name="connsiteY0" fmla="*/ 148251 h 389197"/>
              <a:gd name="connsiteX1" fmla="*/ 265017 w 511441"/>
              <a:gd name="connsiteY1" fmla="*/ 4501 h 389197"/>
              <a:gd name="connsiteX2" fmla="*/ 397610 w 511441"/>
              <a:gd name="connsiteY2" fmla="*/ 121247 h 389197"/>
              <a:gd name="connsiteX3" fmla="*/ 487376 w 511441"/>
              <a:gd name="connsiteY3" fmla="*/ 364985 h 389197"/>
              <a:gd name="connsiteX4" fmla="*/ 398255 w 511441"/>
              <a:gd name="connsiteY4" fmla="*/ 386339 h 389197"/>
              <a:gd name="connsiteX5" fmla="*/ 118863 w 511441"/>
              <a:gd name="connsiteY5" fmla="*/ 386339 h 389197"/>
              <a:gd name="connsiteX6" fmla="*/ 2117 w 511441"/>
              <a:gd name="connsiteY6" fmla="*/ 337981 h 389197"/>
              <a:gd name="connsiteX7" fmla="*/ 106159 w 511441"/>
              <a:gd name="connsiteY7" fmla="*/ 148251 h 389197"/>
              <a:gd name="connsiteX0" fmla="*/ 106159 w 511441"/>
              <a:gd name="connsiteY0" fmla="*/ 143750 h 384696"/>
              <a:gd name="connsiteX1" fmla="*/ 265017 w 511441"/>
              <a:gd name="connsiteY1" fmla="*/ 0 h 384696"/>
              <a:gd name="connsiteX2" fmla="*/ 397610 w 511441"/>
              <a:gd name="connsiteY2" fmla="*/ 143750 h 384696"/>
              <a:gd name="connsiteX3" fmla="*/ 487376 w 511441"/>
              <a:gd name="connsiteY3" fmla="*/ 360484 h 384696"/>
              <a:gd name="connsiteX4" fmla="*/ 398255 w 511441"/>
              <a:gd name="connsiteY4" fmla="*/ 381838 h 384696"/>
              <a:gd name="connsiteX5" fmla="*/ 118863 w 511441"/>
              <a:gd name="connsiteY5" fmla="*/ 381838 h 384696"/>
              <a:gd name="connsiteX6" fmla="*/ 2117 w 511441"/>
              <a:gd name="connsiteY6" fmla="*/ 333480 h 384696"/>
              <a:gd name="connsiteX7" fmla="*/ 106159 w 511441"/>
              <a:gd name="connsiteY7" fmla="*/ 143750 h 384696"/>
              <a:gd name="connsiteX0" fmla="*/ 106159 w 511441"/>
              <a:gd name="connsiteY0" fmla="*/ 143750 h 384696"/>
              <a:gd name="connsiteX1" fmla="*/ 265017 w 511441"/>
              <a:gd name="connsiteY1" fmla="*/ 0 h 384696"/>
              <a:gd name="connsiteX2" fmla="*/ 397610 w 511441"/>
              <a:gd name="connsiteY2" fmla="*/ 143750 h 384696"/>
              <a:gd name="connsiteX3" fmla="*/ 487376 w 511441"/>
              <a:gd name="connsiteY3" fmla="*/ 360484 h 384696"/>
              <a:gd name="connsiteX4" fmla="*/ 370630 w 511441"/>
              <a:gd name="connsiteY4" fmla="*/ 381838 h 384696"/>
              <a:gd name="connsiteX5" fmla="*/ 118863 w 511441"/>
              <a:gd name="connsiteY5" fmla="*/ 381838 h 384696"/>
              <a:gd name="connsiteX6" fmla="*/ 2117 w 511441"/>
              <a:gd name="connsiteY6" fmla="*/ 333480 h 384696"/>
              <a:gd name="connsiteX7" fmla="*/ 106159 w 511441"/>
              <a:gd name="connsiteY7" fmla="*/ 143750 h 384696"/>
              <a:gd name="connsiteX0" fmla="*/ 106159 w 511441"/>
              <a:gd name="connsiteY0" fmla="*/ 143750 h 384696"/>
              <a:gd name="connsiteX1" fmla="*/ 265017 w 511441"/>
              <a:gd name="connsiteY1" fmla="*/ 0 h 384696"/>
              <a:gd name="connsiteX2" fmla="*/ 397610 w 511441"/>
              <a:gd name="connsiteY2" fmla="*/ 143750 h 384696"/>
              <a:gd name="connsiteX3" fmla="*/ 487376 w 511441"/>
              <a:gd name="connsiteY3" fmla="*/ 360484 h 384696"/>
              <a:gd name="connsiteX4" fmla="*/ 370630 w 511441"/>
              <a:gd name="connsiteY4" fmla="*/ 381838 h 384696"/>
              <a:gd name="connsiteX5" fmla="*/ 118863 w 511441"/>
              <a:gd name="connsiteY5" fmla="*/ 381838 h 384696"/>
              <a:gd name="connsiteX6" fmla="*/ 2117 w 511441"/>
              <a:gd name="connsiteY6" fmla="*/ 333480 h 384696"/>
              <a:gd name="connsiteX7" fmla="*/ 106159 w 511441"/>
              <a:gd name="connsiteY7" fmla="*/ 143750 h 384696"/>
              <a:gd name="connsiteX0" fmla="*/ 106159 w 511441"/>
              <a:gd name="connsiteY0" fmla="*/ 143750 h 384696"/>
              <a:gd name="connsiteX1" fmla="*/ 265017 w 511441"/>
              <a:gd name="connsiteY1" fmla="*/ 0 h 384696"/>
              <a:gd name="connsiteX2" fmla="*/ 397610 w 511441"/>
              <a:gd name="connsiteY2" fmla="*/ 143750 h 384696"/>
              <a:gd name="connsiteX3" fmla="*/ 487376 w 511441"/>
              <a:gd name="connsiteY3" fmla="*/ 360484 h 384696"/>
              <a:gd name="connsiteX4" fmla="*/ 370630 w 511441"/>
              <a:gd name="connsiteY4" fmla="*/ 381838 h 384696"/>
              <a:gd name="connsiteX5" fmla="*/ 118863 w 511441"/>
              <a:gd name="connsiteY5" fmla="*/ 381838 h 384696"/>
              <a:gd name="connsiteX6" fmla="*/ 2117 w 511441"/>
              <a:gd name="connsiteY6" fmla="*/ 333480 h 384696"/>
              <a:gd name="connsiteX7" fmla="*/ 106159 w 511441"/>
              <a:gd name="connsiteY7" fmla="*/ 143750 h 384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1441" h="384696">
                <a:moveTo>
                  <a:pt x="106159" y="143750"/>
                </a:moveTo>
                <a:cubicBezTo>
                  <a:pt x="149976" y="88170"/>
                  <a:pt x="216442" y="0"/>
                  <a:pt x="265017" y="0"/>
                </a:cubicBezTo>
                <a:cubicBezTo>
                  <a:pt x="313592" y="0"/>
                  <a:pt x="360550" y="83669"/>
                  <a:pt x="397610" y="143750"/>
                </a:cubicBezTo>
                <a:cubicBezTo>
                  <a:pt x="434670" y="203831"/>
                  <a:pt x="511441" y="310676"/>
                  <a:pt x="487376" y="360484"/>
                </a:cubicBezTo>
                <a:cubicBezTo>
                  <a:pt x="482887" y="384696"/>
                  <a:pt x="414418" y="381838"/>
                  <a:pt x="370630" y="381838"/>
                </a:cubicBezTo>
                <a:lnTo>
                  <a:pt x="118863" y="381838"/>
                </a:lnTo>
                <a:cubicBezTo>
                  <a:pt x="42846" y="381838"/>
                  <a:pt x="4234" y="373161"/>
                  <a:pt x="2117" y="333480"/>
                </a:cubicBezTo>
                <a:cubicBezTo>
                  <a:pt x="0" y="293799"/>
                  <a:pt x="62342" y="199330"/>
                  <a:pt x="106159" y="143750"/>
                </a:cubicBezTo>
                <a:close/>
              </a:path>
            </a:pathLst>
          </a:custGeom>
          <a:solidFill>
            <a:srgbClr val="800000"/>
          </a:solidFill>
          <a:ln w="12700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9728" tIns="54864" rIns="109728" bIns="54864" rtlCol="0" anchor="ctr">
            <a:normAutofit fontScale="25000" lnSpcReduction="20000"/>
          </a:bodyPr>
          <a:lstStyle/>
          <a:p>
            <a:pPr algn="ctr"/>
            <a:endParaRPr lang="en-US" i="0"/>
          </a:p>
        </p:txBody>
      </p:sp>
      <p:grpSp>
        <p:nvGrpSpPr>
          <p:cNvPr id="1481" name="Group 1278"/>
          <p:cNvGrpSpPr/>
          <p:nvPr/>
        </p:nvGrpSpPr>
        <p:grpSpPr>
          <a:xfrm rot="5400000">
            <a:off x="833524" y="2078201"/>
            <a:ext cx="656952" cy="889615"/>
            <a:chOff x="12626389" y="6942616"/>
            <a:chExt cx="1599698" cy="1859981"/>
          </a:xfrm>
        </p:grpSpPr>
        <p:pic>
          <p:nvPicPr>
            <p:cNvPr id="2019" name="Picture 140" descr="mountain5"/>
            <p:cNvPicPr>
              <a:picLocks noChangeAspect="1" noChangeArrowheads="1"/>
            </p:cNvPicPr>
            <p:nvPr/>
          </p:nvPicPr>
          <p:blipFill>
            <a:blip r:embed="rId8" cstate="print">
              <a:lum contrast="-42000"/>
            </a:blip>
            <a:srcRect r="85715" b="80000"/>
            <a:stretch>
              <a:fillRect/>
            </a:stretch>
          </p:blipFill>
          <p:spPr bwMode="auto">
            <a:xfrm>
              <a:off x="12862561" y="7228626"/>
              <a:ext cx="195580" cy="177142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2020" name="Picture 141" descr="mountain5"/>
            <p:cNvPicPr>
              <a:picLocks noChangeAspect="1" noChangeArrowheads="1"/>
            </p:cNvPicPr>
            <p:nvPr/>
          </p:nvPicPr>
          <p:blipFill>
            <a:blip r:embed="rId8" cstate="print">
              <a:lum contrast="-42000"/>
            </a:blip>
            <a:srcRect t="20000" r="85715" b="60001"/>
            <a:stretch>
              <a:fillRect/>
            </a:stretch>
          </p:blipFill>
          <p:spPr bwMode="auto">
            <a:xfrm>
              <a:off x="13227889" y="7361481"/>
              <a:ext cx="195580" cy="177142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2021" name="Picture 142" descr="mountain5"/>
            <p:cNvPicPr>
              <a:picLocks noChangeAspect="1" noChangeArrowheads="1"/>
            </p:cNvPicPr>
            <p:nvPr/>
          </p:nvPicPr>
          <p:blipFill>
            <a:blip r:embed="rId8" cstate="print">
              <a:lum contrast="-42000"/>
            </a:blip>
            <a:srcRect t="39999" r="85715" b="40001"/>
            <a:stretch>
              <a:fillRect/>
            </a:stretch>
          </p:blipFill>
          <p:spPr bwMode="auto">
            <a:xfrm>
              <a:off x="13611669" y="7152971"/>
              <a:ext cx="195580" cy="177142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2022" name="Picture 143" descr="mountain5"/>
            <p:cNvPicPr>
              <a:picLocks noChangeAspect="1" noChangeArrowheads="1"/>
            </p:cNvPicPr>
            <p:nvPr/>
          </p:nvPicPr>
          <p:blipFill>
            <a:blip r:embed="rId8" cstate="print">
              <a:lum contrast="-42000"/>
            </a:blip>
            <a:srcRect t="60001" r="85715" b="20000"/>
            <a:stretch>
              <a:fillRect/>
            </a:stretch>
          </p:blipFill>
          <p:spPr bwMode="auto">
            <a:xfrm>
              <a:off x="12906843" y="7031186"/>
              <a:ext cx="195580" cy="177142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2023" name="Picture 144" descr="mountain5"/>
            <p:cNvPicPr>
              <a:picLocks noChangeAspect="1" noChangeArrowheads="1"/>
            </p:cNvPicPr>
            <p:nvPr/>
          </p:nvPicPr>
          <p:blipFill>
            <a:blip r:embed="rId8" cstate="print">
              <a:lum contrast="-42000"/>
            </a:blip>
            <a:srcRect t="80000" r="85715"/>
            <a:stretch>
              <a:fillRect/>
            </a:stretch>
          </p:blipFill>
          <p:spPr bwMode="auto">
            <a:xfrm>
              <a:off x="12626389" y="8208436"/>
              <a:ext cx="195580" cy="177142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2024" name="Picture 145" descr="mountain5"/>
            <p:cNvPicPr>
              <a:picLocks noChangeAspect="1" noChangeArrowheads="1"/>
            </p:cNvPicPr>
            <p:nvPr/>
          </p:nvPicPr>
          <p:blipFill>
            <a:blip r:embed="rId8" cstate="print">
              <a:lum contrast="-42000"/>
            </a:blip>
            <a:srcRect l="14287" r="71428" b="80000"/>
            <a:stretch>
              <a:fillRect/>
            </a:stretch>
          </p:blipFill>
          <p:spPr bwMode="auto">
            <a:xfrm>
              <a:off x="13154086" y="7405767"/>
              <a:ext cx="195580" cy="177142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2025" name="Picture 146" descr="mountain5"/>
            <p:cNvPicPr>
              <a:picLocks noChangeAspect="1" noChangeArrowheads="1"/>
            </p:cNvPicPr>
            <p:nvPr/>
          </p:nvPicPr>
          <p:blipFill>
            <a:blip r:embed="rId8" cstate="print">
              <a:lum contrast="-42000"/>
            </a:blip>
            <a:srcRect l="14287" t="20000" r="71428" b="60001"/>
            <a:stretch>
              <a:fillRect/>
            </a:stretch>
          </p:blipFill>
          <p:spPr bwMode="auto">
            <a:xfrm>
              <a:off x="12989873" y="7507252"/>
              <a:ext cx="195580" cy="177142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2026" name="Picture 147" descr="mountain5"/>
            <p:cNvPicPr>
              <a:picLocks noChangeAspect="1" noChangeArrowheads="1"/>
            </p:cNvPicPr>
            <p:nvPr/>
          </p:nvPicPr>
          <p:blipFill>
            <a:blip r:embed="rId8" cstate="print">
              <a:lum contrast="-42000"/>
            </a:blip>
            <a:srcRect l="14287" t="39999" r="71428" b="40001"/>
            <a:stretch>
              <a:fillRect/>
            </a:stretch>
          </p:blipFill>
          <p:spPr bwMode="auto">
            <a:xfrm>
              <a:off x="12877321" y="8058973"/>
              <a:ext cx="193736" cy="177142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2027" name="Picture 148" descr="mountain5"/>
            <p:cNvPicPr>
              <a:picLocks noChangeAspect="1" noChangeArrowheads="1"/>
            </p:cNvPicPr>
            <p:nvPr/>
          </p:nvPicPr>
          <p:blipFill>
            <a:blip r:embed="rId8" cstate="print">
              <a:lum contrast="-42000"/>
            </a:blip>
            <a:srcRect l="14287" t="60001" r="71428" b="20000"/>
            <a:stretch>
              <a:fillRect/>
            </a:stretch>
          </p:blipFill>
          <p:spPr bwMode="auto">
            <a:xfrm>
              <a:off x="13524950" y="7562610"/>
              <a:ext cx="193734" cy="177142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2028" name="Picture 149" descr="mountain5"/>
            <p:cNvPicPr>
              <a:picLocks noChangeAspect="1" noChangeArrowheads="1"/>
            </p:cNvPicPr>
            <p:nvPr/>
          </p:nvPicPr>
          <p:blipFill>
            <a:blip r:embed="rId8" cstate="print">
              <a:lum contrast="-42000"/>
            </a:blip>
            <a:srcRect l="14287" t="80000" r="71428"/>
            <a:stretch>
              <a:fillRect/>
            </a:stretch>
          </p:blipFill>
          <p:spPr bwMode="auto">
            <a:xfrm>
              <a:off x="13960393" y="7571836"/>
              <a:ext cx="195580" cy="177142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2029" name="Picture 150" descr="mountain5"/>
            <p:cNvPicPr>
              <a:picLocks noChangeAspect="1" noChangeArrowheads="1"/>
            </p:cNvPicPr>
            <p:nvPr/>
          </p:nvPicPr>
          <p:blipFill>
            <a:blip r:embed="rId8" cstate="print">
              <a:lum contrast="-42000"/>
            </a:blip>
            <a:srcRect l="28572" t="3" r="57143" b="79997"/>
            <a:stretch>
              <a:fillRect/>
            </a:stretch>
          </p:blipFill>
          <p:spPr bwMode="auto">
            <a:xfrm>
              <a:off x="13198368" y="6990592"/>
              <a:ext cx="193736" cy="177142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2030" name="Picture 151" descr="mountain5"/>
            <p:cNvPicPr>
              <a:picLocks noChangeAspect="1" noChangeArrowheads="1"/>
            </p:cNvPicPr>
            <p:nvPr/>
          </p:nvPicPr>
          <p:blipFill>
            <a:blip r:embed="rId8" cstate="print">
              <a:lum contrast="-42000"/>
            </a:blip>
            <a:srcRect l="28572" t="20003" r="57143" b="59998"/>
            <a:stretch>
              <a:fillRect/>
            </a:stretch>
          </p:blipFill>
          <p:spPr bwMode="auto">
            <a:xfrm>
              <a:off x="13058141" y="8468612"/>
              <a:ext cx="193736" cy="177142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2031" name="Picture 152" descr="mountain5"/>
            <p:cNvPicPr>
              <a:picLocks noChangeAspect="1" noChangeArrowheads="1"/>
            </p:cNvPicPr>
            <p:nvPr/>
          </p:nvPicPr>
          <p:blipFill>
            <a:blip r:embed="rId8" cstate="print">
              <a:lum contrast="-42000"/>
            </a:blip>
            <a:srcRect l="28572" t="40002" r="57143" b="39998"/>
            <a:stretch>
              <a:fillRect/>
            </a:stretch>
          </p:blipFill>
          <p:spPr bwMode="auto">
            <a:xfrm>
              <a:off x="13958547" y="8164151"/>
              <a:ext cx="195580" cy="177142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2032" name="Picture 153" descr="mountain5"/>
            <p:cNvPicPr>
              <a:picLocks noChangeAspect="1" noChangeArrowheads="1"/>
            </p:cNvPicPr>
            <p:nvPr/>
          </p:nvPicPr>
          <p:blipFill>
            <a:blip r:embed="rId8" cstate="print">
              <a:lum contrast="-42000"/>
            </a:blip>
            <a:srcRect l="28572" t="60001" r="57143" b="20000"/>
            <a:stretch>
              <a:fillRect/>
            </a:stretch>
          </p:blipFill>
          <p:spPr bwMode="auto">
            <a:xfrm>
              <a:off x="13934561" y="7208328"/>
              <a:ext cx="193734" cy="177142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2033" name="Picture 154" descr="mountain5"/>
            <p:cNvPicPr>
              <a:picLocks noChangeAspect="1" noChangeArrowheads="1"/>
            </p:cNvPicPr>
            <p:nvPr/>
          </p:nvPicPr>
          <p:blipFill>
            <a:blip r:embed="rId8" cstate="print">
              <a:lum contrast="-42000"/>
            </a:blip>
            <a:srcRect l="28572" t="80000" r="57143"/>
            <a:stretch>
              <a:fillRect/>
            </a:stretch>
          </p:blipFill>
          <p:spPr bwMode="auto">
            <a:xfrm>
              <a:off x="13213129" y="8134626"/>
              <a:ext cx="195580" cy="177142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2034" name="Picture 155" descr="mountain5"/>
            <p:cNvPicPr>
              <a:picLocks noChangeAspect="1" noChangeArrowheads="1"/>
            </p:cNvPicPr>
            <p:nvPr/>
          </p:nvPicPr>
          <p:blipFill>
            <a:blip r:embed="rId8" cstate="print">
              <a:lum contrast="-42000"/>
            </a:blip>
            <a:srcRect l="42857" t="3" r="42857" b="79997"/>
            <a:stretch>
              <a:fillRect/>
            </a:stretch>
          </p:blipFill>
          <p:spPr bwMode="auto">
            <a:xfrm>
              <a:off x="13349666" y="7562610"/>
              <a:ext cx="195580" cy="177142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2035" name="Picture 156" descr="mountain5"/>
            <p:cNvPicPr>
              <a:picLocks noChangeAspect="1" noChangeArrowheads="1"/>
            </p:cNvPicPr>
            <p:nvPr/>
          </p:nvPicPr>
          <p:blipFill>
            <a:blip r:embed="rId8" cstate="print">
              <a:lum contrast="-42000"/>
            </a:blip>
            <a:srcRect l="42857" t="20003" r="42857" b="59998"/>
            <a:stretch>
              <a:fillRect/>
            </a:stretch>
          </p:blipFill>
          <p:spPr bwMode="auto">
            <a:xfrm>
              <a:off x="13154086" y="8536885"/>
              <a:ext cx="195580" cy="177142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2036" name="Picture 157" descr="mountain5"/>
            <p:cNvPicPr>
              <a:picLocks noChangeAspect="1" noChangeArrowheads="1"/>
            </p:cNvPicPr>
            <p:nvPr/>
          </p:nvPicPr>
          <p:blipFill>
            <a:blip r:embed="rId8" cstate="print">
              <a:lum contrast="-42000"/>
            </a:blip>
            <a:srcRect l="42857" t="50002" r="42857" b="29999"/>
            <a:stretch>
              <a:fillRect/>
            </a:stretch>
          </p:blipFill>
          <p:spPr bwMode="auto">
            <a:xfrm>
              <a:off x="13058141" y="8291470"/>
              <a:ext cx="193736" cy="177142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2037" name="Picture 158" descr="mountain5"/>
            <p:cNvPicPr>
              <a:picLocks noChangeAspect="1" noChangeArrowheads="1"/>
            </p:cNvPicPr>
            <p:nvPr/>
          </p:nvPicPr>
          <p:blipFill>
            <a:blip r:embed="rId8" cstate="print">
              <a:lum contrast="-42000"/>
            </a:blip>
            <a:srcRect l="42857" t="60001" r="42857" b="20000"/>
            <a:stretch>
              <a:fillRect/>
            </a:stretch>
          </p:blipFill>
          <p:spPr bwMode="auto">
            <a:xfrm>
              <a:off x="12666981" y="7494337"/>
              <a:ext cx="195580" cy="177142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2038" name="Picture 159" descr="mountain5"/>
            <p:cNvPicPr>
              <a:picLocks noChangeAspect="1" noChangeArrowheads="1"/>
            </p:cNvPicPr>
            <p:nvPr/>
          </p:nvPicPr>
          <p:blipFill>
            <a:blip r:embed="rId8" cstate="print">
              <a:lum contrast="-42000"/>
            </a:blip>
            <a:srcRect l="42857" t="80000" r="42857"/>
            <a:stretch>
              <a:fillRect/>
            </a:stretch>
          </p:blipFill>
          <p:spPr bwMode="auto">
            <a:xfrm>
              <a:off x="13641191" y="8625455"/>
              <a:ext cx="195580" cy="177142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2039" name="Picture 160" descr="mountain5"/>
            <p:cNvPicPr>
              <a:picLocks noChangeAspect="1" noChangeArrowheads="1"/>
            </p:cNvPicPr>
            <p:nvPr/>
          </p:nvPicPr>
          <p:blipFill>
            <a:blip r:embed="rId8" cstate="print">
              <a:lum contrast="-42000"/>
            </a:blip>
            <a:srcRect l="28572" t="3" r="57143" b="79997"/>
            <a:stretch>
              <a:fillRect/>
            </a:stretch>
          </p:blipFill>
          <p:spPr bwMode="auto">
            <a:xfrm>
              <a:off x="12862561" y="7760048"/>
              <a:ext cx="195580" cy="177142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2040" name="Picture 161" descr="mountain5"/>
            <p:cNvPicPr>
              <a:picLocks noChangeAspect="1" noChangeArrowheads="1"/>
            </p:cNvPicPr>
            <p:nvPr/>
          </p:nvPicPr>
          <p:blipFill>
            <a:blip r:embed="rId8" cstate="print">
              <a:lum contrast="-42000"/>
            </a:blip>
            <a:srcRect l="28572" t="20003" r="57143" b="59998"/>
            <a:stretch>
              <a:fillRect/>
            </a:stretch>
          </p:blipFill>
          <p:spPr bwMode="auto">
            <a:xfrm>
              <a:off x="13738981" y="8359743"/>
              <a:ext cx="195580" cy="177142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2041" name="Picture 162" descr="mountain5"/>
            <p:cNvPicPr>
              <a:picLocks noChangeAspect="1" noChangeArrowheads="1"/>
            </p:cNvPicPr>
            <p:nvPr/>
          </p:nvPicPr>
          <p:blipFill>
            <a:blip r:embed="rId8" cstate="print">
              <a:lum contrast="-42000"/>
            </a:blip>
            <a:srcRect l="28572" t="40002" r="57143" b="39998"/>
            <a:stretch>
              <a:fillRect/>
            </a:stretch>
          </p:blipFill>
          <p:spPr bwMode="auto">
            <a:xfrm>
              <a:off x="13349666" y="8359743"/>
              <a:ext cx="195580" cy="177142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2042" name="Picture 163" descr="mountain5"/>
            <p:cNvPicPr>
              <a:picLocks noChangeAspect="1" noChangeArrowheads="1"/>
            </p:cNvPicPr>
            <p:nvPr/>
          </p:nvPicPr>
          <p:blipFill>
            <a:blip r:embed="rId8" cstate="print">
              <a:lum contrast="-42000"/>
            </a:blip>
            <a:srcRect l="28572" t="60001" r="57143" b="20000"/>
            <a:stretch>
              <a:fillRect/>
            </a:stretch>
          </p:blipFill>
          <p:spPr bwMode="auto">
            <a:xfrm>
              <a:off x="13738981" y="8094032"/>
              <a:ext cx="195580" cy="177142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2043" name="Picture 164" descr="mountain5"/>
            <p:cNvPicPr>
              <a:picLocks noChangeAspect="1" noChangeArrowheads="1"/>
            </p:cNvPicPr>
            <p:nvPr/>
          </p:nvPicPr>
          <p:blipFill>
            <a:blip r:embed="rId8" cstate="print">
              <a:lum contrast="-42000"/>
            </a:blip>
            <a:srcRect l="28572" t="80000" r="57143"/>
            <a:stretch>
              <a:fillRect/>
            </a:stretch>
          </p:blipFill>
          <p:spPr bwMode="auto">
            <a:xfrm>
              <a:off x="12666981" y="7937189"/>
              <a:ext cx="195580" cy="177142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2044" name="Picture 165" descr="mountain5"/>
            <p:cNvPicPr>
              <a:picLocks noChangeAspect="1" noChangeArrowheads="1"/>
            </p:cNvPicPr>
            <p:nvPr/>
          </p:nvPicPr>
          <p:blipFill>
            <a:blip r:embed="rId8" cstate="print">
              <a:lum contrast="-42000"/>
            </a:blip>
            <a:srcRect l="42857" t="3" r="42857" b="79997"/>
            <a:stretch>
              <a:fillRect/>
            </a:stretch>
          </p:blipFill>
          <p:spPr bwMode="auto">
            <a:xfrm>
              <a:off x="13447456" y="8005461"/>
              <a:ext cx="193734" cy="177142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2045" name="Picture 166" descr="mountain5"/>
            <p:cNvPicPr>
              <a:picLocks noChangeAspect="1" noChangeArrowheads="1"/>
            </p:cNvPicPr>
            <p:nvPr/>
          </p:nvPicPr>
          <p:blipFill>
            <a:blip r:embed="rId8" cstate="print">
              <a:lum contrast="-42000"/>
            </a:blip>
            <a:srcRect l="42857" t="20003" r="42857" b="59998"/>
            <a:stretch>
              <a:fillRect/>
            </a:stretch>
          </p:blipFill>
          <p:spPr bwMode="auto">
            <a:xfrm>
              <a:off x="13154086" y="7760048"/>
              <a:ext cx="195580" cy="177142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2046" name="Picture 167" descr="mountain5"/>
            <p:cNvPicPr>
              <a:picLocks noChangeAspect="1" noChangeArrowheads="1"/>
            </p:cNvPicPr>
            <p:nvPr/>
          </p:nvPicPr>
          <p:blipFill>
            <a:blip r:embed="rId8" cstate="print">
              <a:lum contrast="-42000"/>
            </a:blip>
            <a:srcRect l="42857" t="50002" r="42857" b="29999"/>
            <a:stretch>
              <a:fillRect/>
            </a:stretch>
          </p:blipFill>
          <p:spPr bwMode="auto">
            <a:xfrm>
              <a:off x="13447456" y="8359743"/>
              <a:ext cx="193734" cy="177142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2047" name="Picture 168" descr="mountain5"/>
            <p:cNvPicPr>
              <a:picLocks noChangeAspect="1" noChangeArrowheads="1"/>
            </p:cNvPicPr>
            <p:nvPr/>
          </p:nvPicPr>
          <p:blipFill>
            <a:blip r:embed="rId8" cstate="print">
              <a:lum contrast="-42000"/>
            </a:blip>
            <a:srcRect l="42857" t="60001" r="42857" b="20000"/>
            <a:stretch>
              <a:fillRect/>
            </a:stretch>
          </p:blipFill>
          <p:spPr bwMode="auto">
            <a:xfrm>
              <a:off x="13934561" y="8359743"/>
              <a:ext cx="193734" cy="177142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2048" name="Picture 169" descr="mountain5"/>
            <p:cNvPicPr>
              <a:picLocks noChangeAspect="1" noChangeArrowheads="1"/>
            </p:cNvPicPr>
            <p:nvPr/>
          </p:nvPicPr>
          <p:blipFill>
            <a:blip r:embed="rId8" cstate="print">
              <a:lum contrast="-42000"/>
            </a:blip>
            <a:srcRect l="42857" t="80000" r="42857"/>
            <a:stretch>
              <a:fillRect/>
            </a:stretch>
          </p:blipFill>
          <p:spPr bwMode="auto">
            <a:xfrm>
              <a:off x="13154086" y="7140056"/>
              <a:ext cx="195580" cy="177142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2049" name="Picture 170" descr="mountain5"/>
            <p:cNvPicPr>
              <a:picLocks noChangeAspect="1" noChangeArrowheads="1"/>
            </p:cNvPicPr>
            <p:nvPr/>
          </p:nvPicPr>
          <p:blipFill>
            <a:blip r:embed="rId8" cstate="print">
              <a:lum contrast="-42000"/>
            </a:blip>
            <a:srcRect l="42857" t="3" r="42857" b="79997"/>
            <a:stretch>
              <a:fillRect/>
            </a:stretch>
          </p:blipFill>
          <p:spPr bwMode="auto">
            <a:xfrm>
              <a:off x="13447456" y="7296898"/>
              <a:ext cx="193734" cy="177142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2050" name="Picture 171" descr="mountain5"/>
            <p:cNvPicPr>
              <a:picLocks noChangeAspect="1" noChangeArrowheads="1"/>
            </p:cNvPicPr>
            <p:nvPr/>
          </p:nvPicPr>
          <p:blipFill>
            <a:blip r:embed="rId8" cstate="print">
              <a:lum contrast="-42000"/>
            </a:blip>
            <a:srcRect l="42857" t="20003" r="42857" b="59998"/>
            <a:stretch>
              <a:fillRect/>
            </a:stretch>
          </p:blipFill>
          <p:spPr bwMode="auto">
            <a:xfrm>
              <a:off x="13641191" y="7739750"/>
              <a:ext cx="195580" cy="177142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2051" name="Picture 172" descr="mountain5"/>
            <p:cNvPicPr>
              <a:picLocks noChangeAspect="1" noChangeArrowheads="1"/>
            </p:cNvPicPr>
            <p:nvPr/>
          </p:nvPicPr>
          <p:blipFill>
            <a:blip r:embed="rId8" cstate="print">
              <a:lum contrast="-42000"/>
            </a:blip>
            <a:srcRect l="42857" t="50002" r="42857" b="29999"/>
            <a:stretch>
              <a:fillRect/>
            </a:stretch>
          </p:blipFill>
          <p:spPr bwMode="auto">
            <a:xfrm>
              <a:off x="13447456" y="6942616"/>
              <a:ext cx="193734" cy="177142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2052" name="Picture 173" descr="mountain5"/>
            <p:cNvPicPr>
              <a:picLocks noChangeAspect="1" noChangeArrowheads="1"/>
            </p:cNvPicPr>
            <p:nvPr/>
          </p:nvPicPr>
          <p:blipFill>
            <a:blip r:embed="rId8" cstate="print">
              <a:lum contrast="-42000"/>
            </a:blip>
            <a:srcRect l="42857" t="60001" r="42857" b="20000"/>
            <a:stretch>
              <a:fillRect/>
            </a:stretch>
          </p:blipFill>
          <p:spPr bwMode="auto">
            <a:xfrm>
              <a:off x="13738981" y="7474038"/>
              <a:ext cx="195580" cy="177142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2053" name="Picture 174" descr="mountain5"/>
            <p:cNvPicPr>
              <a:picLocks noChangeAspect="1" noChangeArrowheads="1"/>
            </p:cNvPicPr>
            <p:nvPr/>
          </p:nvPicPr>
          <p:blipFill>
            <a:blip r:embed="rId8" cstate="print">
              <a:lum contrast="-42000"/>
            </a:blip>
            <a:srcRect l="42857" t="80000" r="42857"/>
            <a:stretch>
              <a:fillRect/>
            </a:stretch>
          </p:blipFill>
          <p:spPr bwMode="auto">
            <a:xfrm>
              <a:off x="14032351" y="7739750"/>
              <a:ext cx="193736" cy="177142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</p:grpSp>
      <p:sp>
        <p:nvSpPr>
          <p:cNvPr id="1482" name="Line 138"/>
          <p:cNvSpPr>
            <a:spLocks noChangeShapeType="1"/>
          </p:cNvSpPr>
          <p:nvPr/>
        </p:nvSpPr>
        <p:spPr bwMode="auto">
          <a:xfrm>
            <a:off x="1161937" y="1933329"/>
            <a:ext cx="0" cy="214801"/>
          </a:xfrm>
          <a:prstGeom prst="line">
            <a:avLst/>
          </a:prstGeom>
          <a:noFill/>
          <a:ln w="12700">
            <a:solidFill>
              <a:srgbClr val="990000"/>
            </a:solidFill>
            <a:round/>
            <a:headEnd/>
            <a:tailEnd type="triangle" w="sm" len="sm"/>
          </a:ln>
        </p:spPr>
        <p:txBody>
          <a:bodyPr>
            <a:normAutofit fontScale="25000" lnSpcReduction="20000"/>
          </a:bodyPr>
          <a:lstStyle/>
          <a:p>
            <a:endParaRPr lang="en-US" i="0"/>
          </a:p>
        </p:txBody>
      </p:sp>
      <p:pic>
        <p:nvPicPr>
          <p:cNvPr id="2005" name="Picture 176" descr="mountain5"/>
          <p:cNvPicPr>
            <a:picLocks noChangeAspect="1" noChangeArrowheads="1"/>
          </p:cNvPicPr>
          <p:nvPr/>
        </p:nvPicPr>
        <p:blipFill>
          <a:blip r:embed="rId8" cstate="print">
            <a:lum/>
          </a:blip>
          <a:srcRect/>
          <a:stretch>
            <a:fillRect/>
          </a:stretch>
        </p:blipFill>
        <p:spPr bwMode="auto">
          <a:xfrm>
            <a:off x="769355" y="1352347"/>
            <a:ext cx="792470" cy="571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84" name="Text Box 229"/>
          <p:cNvSpPr txBox="1">
            <a:spLocks noChangeArrowheads="1"/>
          </p:cNvSpPr>
          <p:nvPr/>
        </p:nvSpPr>
        <p:spPr bwMode="auto">
          <a:xfrm>
            <a:off x="690089" y="945668"/>
            <a:ext cx="991283" cy="35932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normAutofit fontScale="32500" lnSpcReduction="20000"/>
          </a:bodyPr>
          <a:lstStyle/>
          <a:p>
            <a:pPr algn="ctr"/>
            <a:r>
              <a:rPr lang="en-US" sz="3200" b="1" i="0" dirty="0" smtClean="0">
                <a:solidFill>
                  <a:srgbClr val="990000"/>
                </a:solidFill>
              </a:rPr>
              <a:t>Training / Query </a:t>
            </a:r>
            <a:r>
              <a:rPr lang="en-US" sz="3200" b="1" i="0" dirty="0">
                <a:solidFill>
                  <a:srgbClr val="990000"/>
                </a:solidFill>
              </a:rPr>
              <a:t>Image</a:t>
            </a:r>
          </a:p>
        </p:txBody>
      </p:sp>
      <p:sp>
        <p:nvSpPr>
          <p:cNvPr id="1485" name="Text Box 230"/>
          <p:cNvSpPr txBox="1">
            <a:spLocks noChangeArrowheads="1"/>
          </p:cNvSpPr>
          <p:nvPr/>
        </p:nvSpPr>
        <p:spPr bwMode="auto">
          <a:xfrm>
            <a:off x="607940" y="2894443"/>
            <a:ext cx="1155581" cy="36548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109728" tIns="54864" rIns="109728" bIns="54864">
            <a:noAutofit/>
          </a:bodyPr>
          <a:lstStyle/>
          <a:p>
            <a:pPr algn="ctr"/>
            <a:r>
              <a:rPr lang="en-US" sz="900" b="1" i="0" dirty="0">
                <a:solidFill>
                  <a:srgbClr val="990000"/>
                </a:solidFill>
              </a:rPr>
              <a:t>Bag of features</a:t>
            </a:r>
          </a:p>
        </p:txBody>
      </p:sp>
      <p:sp>
        <p:nvSpPr>
          <p:cNvPr id="1548" name="Line Callout 2 (Accent Bar) 1547"/>
          <p:cNvSpPr/>
          <p:nvPr/>
        </p:nvSpPr>
        <p:spPr bwMode="auto">
          <a:xfrm flipH="1">
            <a:off x="2213449" y="2521554"/>
            <a:ext cx="813362" cy="533768"/>
          </a:xfrm>
          <a:prstGeom prst="accentCallout2">
            <a:avLst>
              <a:gd name="adj1" fmla="val 61607"/>
              <a:gd name="adj2" fmla="val -8333"/>
              <a:gd name="adj3" fmla="val 62202"/>
              <a:gd name="adj4" fmla="val -40958"/>
              <a:gd name="adj5" fmla="val 362075"/>
              <a:gd name="adj6" fmla="val -99204"/>
            </a:avLst>
          </a:prstGeom>
          <a:noFill/>
          <a:ln w="12700" cap="sq" cmpd="sng" algn="ctr">
            <a:solidFill>
              <a:srgbClr val="990000"/>
            </a:solidFill>
            <a:prstDash val="dashDot"/>
            <a:round/>
            <a:headEnd type="triangle" w="med" len="lg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l" defTabSz="11826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551" name="Line Callout 2 (Accent Bar) 1550"/>
          <p:cNvSpPr/>
          <p:nvPr/>
        </p:nvSpPr>
        <p:spPr bwMode="auto">
          <a:xfrm flipH="1">
            <a:off x="4495109" y="2521554"/>
            <a:ext cx="813362" cy="533768"/>
          </a:xfrm>
          <a:prstGeom prst="accentCallout2">
            <a:avLst>
              <a:gd name="adj1" fmla="val 61607"/>
              <a:gd name="adj2" fmla="val -8333"/>
              <a:gd name="adj3" fmla="val 62202"/>
              <a:gd name="adj4" fmla="val -40958"/>
              <a:gd name="adj5" fmla="val 388861"/>
              <a:gd name="adj6" fmla="val -226939"/>
            </a:avLst>
          </a:prstGeom>
          <a:noFill/>
          <a:ln w="12700" cap="sq" cmpd="sng" algn="ctr">
            <a:solidFill>
              <a:srgbClr val="002060"/>
            </a:solidFill>
            <a:prstDash val="dashDot"/>
            <a:round/>
            <a:headEnd type="triangl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l" defTabSz="11826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552" name="Rounded Rectangle 1551"/>
          <p:cNvSpPr/>
          <p:nvPr/>
        </p:nvSpPr>
        <p:spPr bwMode="auto">
          <a:xfrm>
            <a:off x="534440" y="411637"/>
            <a:ext cx="7981106" cy="3169764"/>
          </a:xfrm>
          <a:prstGeom prst="roundRect">
            <a:avLst>
              <a:gd name="adj" fmla="val 6236"/>
            </a:avLst>
          </a:prstGeom>
          <a:noFill/>
          <a:ln w="25400" cap="sq" cmpd="sng" algn="ctr">
            <a:solidFill>
              <a:srgbClr val="99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109728" tIns="54864" rIns="109728" bIns="54864" numCol="1" rtlCol="0" anchor="ctr" anchorCtr="0" compatLnSpc="1">
            <a:prstTxWarp prst="textNoShape">
              <a:avLst/>
            </a:prstTxWarp>
            <a:normAutofit/>
          </a:bodyPr>
          <a:lstStyle/>
          <a:p>
            <a:pPr defTabSz="1419226"/>
            <a:endParaRPr lang="en-US" sz="2900" i="0" dirty="0" smtClean="0"/>
          </a:p>
        </p:txBody>
      </p:sp>
      <p:grpSp>
        <p:nvGrpSpPr>
          <p:cNvPr id="2163" name="Group 2162"/>
          <p:cNvGrpSpPr/>
          <p:nvPr/>
        </p:nvGrpSpPr>
        <p:grpSpPr>
          <a:xfrm>
            <a:off x="3352800" y="5410200"/>
            <a:ext cx="621888" cy="610116"/>
            <a:chOff x="3492912" y="5567305"/>
            <a:chExt cx="252516" cy="247736"/>
          </a:xfrm>
        </p:grpSpPr>
        <p:sp>
          <p:nvSpPr>
            <p:cNvPr id="2158" name="Line 11833"/>
            <p:cNvSpPr>
              <a:spLocks noChangeShapeType="1"/>
            </p:cNvSpPr>
            <p:nvPr/>
          </p:nvSpPr>
          <p:spPr bwMode="auto">
            <a:xfrm>
              <a:off x="3543049" y="5723427"/>
              <a:ext cx="173030" cy="668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round/>
              <a:headEnd/>
              <a:tailEnd type="triangle" w="sm" len="sm"/>
            </a:ln>
            <a:effectLst/>
          </p:spPr>
          <p:txBody>
            <a:bodyPr>
              <a:normAutofit fontScale="25000" lnSpcReduction="20000"/>
            </a:bodyPr>
            <a:lstStyle/>
            <a:p>
              <a:endParaRPr lang="en-US" i="0"/>
            </a:p>
          </p:txBody>
        </p:sp>
        <p:sp>
          <p:nvSpPr>
            <p:cNvPr id="2159" name="Line 11834"/>
            <p:cNvSpPr>
              <a:spLocks noChangeShapeType="1"/>
            </p:cNvSpPr>
            <p:nvPr/>
          </p:nvSpPr>
          <p:spPr bwMode="auto">
            <a:xfrm flipH="1">
              <a:off x="3492912" y="5723427"/>
              <a:ext cx="50136" cy="91614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round/>
              <a:headEnd/>
              <a:tailEnd type="triangle" w="sm" len="sm"/>
            </a:ln>
            <a:effectLst/>
          </p:spPr>
          <p:txBody>
            <a:bodyPr>
              <a:normAutofit fontScale="25000" lnSpcReduction="20000"/>
            </a:bodyPr>
            <a:lstStyle/>
            <a:p>
              <a:endParaRPr lang="en-US" i="0"/>
            </a:p>
          </p:txBody>
        </p:sp>
        <p:sp>
          <p:nvSpPr>
            <p:cNvPr id="2160" name="Line 11835"/>
            <p:cNvSpPr>
              <a:spLocks noChangeShapeType="1"/>
            </p:cNvSpPr>
            <p:nvPr/>
          </p:nvSpPr>
          <p:spPr bwMode="auto">
            <a:xfrm flipV="1">
              <a:off x="3543050" y="5567305"/>
              <a:ext cx="0" cy="156123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round/>
              <a:headEnd/>
              <a:tailEnd type="triangle" w="sm" len="sm"/>
            </a:ln>
            <a:effectLst/>
          </p:spPr>
          <p:txBody>
            <a:bodyPr>
              <a:normAutofit fontScale="25000" lnSpcReduction="20000"/>
            </a:bodyPr>
            <a:lstStyle/>
            <a:p>
              <a:endParaRPr lang="en-US" i="0"/>
            </a:p>
          </p:txBody>
        </p:sp>
        <p:sp>
          <p:nvSpPr>
            <p:cNvPr id="2162" name="Oval 11848"/>
            <p:cNvSpPr>
              <a:spLocks noChangeArrowheads="1"/>
            </p:cNvSpPr>
            <p:nvPr/>
          </p:nvSpPr>
          <p:spPr bwMode="auto">
            <a:xfrm rot="19063957">
              <a:off x="3642710" y="5568284"/>
              <a:ext cx="102718" cy="222016"/>
            </a:xfrm>
            <a:prstGeom prst="ellipse">
              <a:avLst/>
            </a:prstGeom>
            <a:noFill/>
            <a:ln w="12700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>
              <a:normAutofit/>
            </a:bodyPr>
            <a:lstStyle/>
            <a:p>
              <a:endParaRPr lang="en-US" i="0"/>
            </a:p>
          </p:txBody>
        </p:sp>
      </p:grpSp>
      <p:sp>
        <p:nvSpPr>
          <p:cNvPr id="2164" name="Oval 11846"/>
          <p:cNvSpPr>
            <a:spLocks noChangeArrowheads="1"/>
          </p:cNvSpPr>
          <p:nvPr/>
        </p:nvSpPr>
        <p:spPr bwMode="auto">
          <a:xfrm>
            <a:off x="3505200" y="5562600"/>
            <a:ext cx="236659" cy="263382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normAutofit fontScale="40000" lnSpcReduction="20000"/>
          </a:bodyPr>
          <a:lstStyle/>
          <a:p>
            <a:endParaRPr lang="en-US" i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58000" y="6537325"/>
            <a:ext cx="2133600" cy="244475"/>
          </a:xfrm>
        </p:spPr>
        <p:txBody>
          <a:bodyPr/>
          <a:lstStyle/>
          <a:p>
            <a:pPr>
              <a:defRPr/>
            </a:pPr>
            <a:fld id="{B88C6E73-AA6B-460F-89BB-F2ED49019A8D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pic>
        <p:nvPicPr>
          <p:cNvPr id="68637" name="Picture 29" descr="Z:\Publications\ongoing\nikux\MIR-Accepted\figures\Stree_QUals\MITstreet_02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447" y="853060"/>
            <a:ext cx="2158264" cy="2158264"/>
          </a:xfrm>
          <a:prstGeom prst="rect">
            <a:avLst/>
          </a:prstGeom>
          <a:noFill/>
        </p:spPr>
      </p:pic>
      <p:sp>
        <p:nvSpPr>
          <p:cNvPr id="37" name="Text Box 229"/>
          <p:cNvSpPr txBox="1">
            <a:spLocks noChangeArrowheads="1"/>
          </p:cNvSpPr>
          <p:nvPr/>
        </p:nvSpPr>
        <p:spPr bwMode="auto">
          <a:xfrm>
            <a:off x="2971800" y="3242846"/>
            <a:ext cx="2667000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i="0" dirty="0" smtClean="0">
                <a:solidFill>
                  <a:srgbClr val="990000"/>
                </a:solidFill>
                <a:ea typeface="宋体" pitchFamily="2" charset="-122"/>
              </a:rPr>
              <a:t>Semantic Multinomial</a:t>
            </a:r>
            <a:endParaRPr lang="en-US" sz="1600" b="1" i="0" dirty="0">
              <a:solidFill>
                <a:srgbClr val="990000"/>
              </a:solidFill>
              <a:ea typeface="宋体" pitchFamily="2" charset="-122"/>
            </a:endParaRPr>
          </a:p>
        </p:txBody>
      </p:sp>
      <p:sp>
        <p:nvSpPr>
          <p:cNvPr id="38" name="Text Box 229"/>
          <p:cNvSpPr txBox="1">
            <a:spLocks noChangeArrowheads="1"/>
          </p:cNvSpPr>
          <p:nvPr/>
        </p:nvSpPr>
        <p:spPr bwMode="auto">
          <a:xfrm>
            <a:off x="5943600" y="3242846"/>
            <a:ext cx="2667000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i="0" dirty="0" smtClean="0">
                <a:solidFill>
                  <a:srgbClr val="990000"/>
                </a:solidFill>
                <a:ea typeface="宋体" pitchFamily="2" charset="-122"/>
              </a:rPr>
              <a:t>Contextual Multinomial</a:t>
            </a:r>
            <a:endParaRPr lang="en-US" sz="1600" b="1" i="0" dirty="0">
              <a:solidFill>
                <a:srgbClr val="990000"/>
              </a:solidFill>
              <a:ea typeface="宋体" pitchFamily="2" charset="-122"/>
            </a:endParaRPr>
          </a:p>
        </p:txBody>
      </p:sp>
      <p:pic>
        <p:nvPicPr>
          <p:cNvPr id="14" name="Picture 18" descr="C:\Documents and Settings\nikux\Desktop\quals\scm_MITstreet_027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5543" y="762060"/>
            <a:ext cx="3145618" cy="2362140"/>
          </a:xfrm>
          <a:prstGeom prst="rect">
            <a:avLst/>
          </a:prstGeom>
          <a:noFill/>
        </p:spPr>
      </p:pic>
      <p:pic>
        <p:nvPicPr>
          <p:cNvPr id="15" name="Picture 7" descr="Z:\Publications\ongoing\nikux\MIR-Accepted\figures\Stree_QUals\vcm_MITstreet_0278.png"/>
          <p:cNvPicPr>
            <a:picLocks noChangeAspect="1" noChangeArrowheads="1"/>
          </p:cNvPicPr>
          <p:nvPr/>
        </p:nvPicPr>
        <p:blipFill>
          <a:blip r:embed="rId4" cstate="print"/>
          <a:srcRect l="-771" t="2632" r="3943"/>
          <a:stretch>
            <a:fillRect/>
          </a:stretch>
        </p:blipFill>
        <p:spPr bwMode="auto">
          <a:xfrm>
            <a:off x="2692400" y="762000"/>
            <a:ext cx="3124200" cy="2359152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810000"/>
            <a:ext cx="2307299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60247" y="3810000"/>
            <a:ext cx="293095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30411" y="3810000"/>
            <a:ext cx="2908789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88C6E73-AA6B-460F-89BB-F2ED49019A8D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pic>
        <p:nvPicPr>
          <p:cNvPr id="598021" name="Picture 5" descr="C:\Users\nikux\Desktop\slides\defense2\Slide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143000"/>
            <a:ext cx="3276600" cy="24574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98022" name="Picture 6" descr="C:\Users\nikux\Desktop\slides\defense2\Slide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143000"/>
            <a:ext cx="3276600" cy="24574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98025" name="Picture 9" descr="C:\Users\nikux\Desktop\slides\defense2\Slide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3867150"/>
            <a:ext cx="3276600" cy="24574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98026" name="Picture 10" descr="C:\Users\nikux\Desktop\slides\defense2\Slide6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71600" y="3867150"/>
            <a:ext cx="3276600" cy="24574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Experimental Evaluation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Interesting Observation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8458200" cy="5105400"/>
          </a:xfrm>
        </p:spPr>
        <p:txBody>
          <a:bodyPr/>
          <a:lstStyle/>
          <a:p>
            <a:r>
              <a:rPr lang="en-US" sz="2000" dirty="0" smtClean="0"/>
              <a:t>Classification accuracy for Natural15 dataset</a:t>
            </a:r>
          </a:p>
          <a:p>
            <a:endParaRPr lang="en-US" sz="2000" dirty="0" smtClean="0"/>
          </a:p>
          <a:p>
            <a:r>
              <a:rPr lang="en-US" sz="2000" dirty="0" smtClean="0"/>
              <a:t>For different choice of </a:t>
            </a:r>
          </a:p>
          <a:p>
            <a:pPr lvl="1"/>
            <a:r>
              <a:rPr lang="en-US" sz="1800" dirty="0" smtClean="0">
                <a:solidFill>
                  <a:srgbClr val="990000"/>
                </a:solidFill>
              </a:rPr>
              <a:t>Appearance features</a:t>
            </a:r>
          </a:p>
          <a:p>
            <a:pPr lvl="1"/>
            <a:r>
              <a:rPr lang="en-US" sz="1800" dirty="0" smtClean="0">
                <a:solidFill>
                  <a:srgbClr val="990000"/>
                </a:solidFill>
              </a:rPr>
              <a:t>Inference algorithm</a:t>
            </a:r>
          </a:p>
          <a:p>
            <a:endParaRPr lang="en-US" sz="2000" dirty="0" smtClean="0"/>
          </a:p>
          <a:p>
            <a:r>
              <a:rPr lang="en-US" sz="2000" dirty="0" smtClean="0"/>
              <a:t>Contextual models</a:t>
            </a:r>
          </a:p>
          <a:p>
            <a:pPr lvl="1"/>
            <a:r>
              <a:rPr lang="en-US" sz="1800" dirty="0" smtClean="0">
                <a:solidFill>
                  <a:srgbClr val="990000"/>
                </a:solidFill>
              </a:rPr>
              <a:t>Perform better </a:t>
            </a:r>
            <a:r>
              <a:rPr lang="en-US" sz="1800" dirty="0" smtClean="0"/>
              <a:t>than </a:t>
            </a:r>
            <a:br>
              <a:rPr lang="en-US" sz="1800" dirty="0" smtClean="0"/>
            </a:br>
            <a:r>
              <a:rPr lang="en-US" sz="1800" dirty="0" smtClean="0"/>
              <a:t>appearance based models</a:t>
            </a:r>
          </a:p>
          <a:p>
            <a:endParaRPr lang="en-US" sz="2200" dirty="0" smtClean="0"/>
          </a:p>
          <a:p>
            <a:endParaRPr lang="en-US" sz="2200" dirty="0" smtClean="0"/>
          </a:p>
          <a:p>
            <a:r>
              <a:rPr lang="en-US" sz="2200" dirty="0" smtClean="0">
                <a:solidFill>
                  <a:srgbClr val="990000"/>
                </a:solidFill>
              </a:rPr>
              <a:t>And superior performance is independent of the choice of the feature representation and inference algorithm. </a:t>
            </a:r>
            <a:endParaRPr lang="en-US" dirty="0">
              <a:solidFill>
                <a:srgbClr val="990000"/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2"/>
          </p:nvPr>
        </p:nvGraphicFramePr>
        <p:xfrm>
          <a:off x="4267200" y="1828800"/>
          <a:ext cx="44958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88C6E73-AA6B-460F-89BB-F2ED49019A8D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105400"/>
          </a:xfrm>
        </p:spPr>
        <p:txBody>
          <a:bodyPr/>
          <a:lstStyle/>
          <a:p>
            <a:r>
              <a:rPr lang="en-US" sz="2000" dirty="0" smtClean="0">
                <a:solidFill>
                  <a:srgbClr val="800000"/>
                </a:solidFill>
              </a:rPr>
              <a:t>Semantic Image Representation</a:t>
            </a:r>
          </a:p>
          <a:p>
            <a:pPr lvl="1"/>
            <a:r>
              <a:rPr lang="en-US" sz="1800" dirty="0" smtClean="0"/>
              <a:t>Appearance Based Image Representation</a:t>
            </a:r>
          </a:p>
          <a:p>
            <a:pPr lvl="1"/>
            <a:r>
              <a:rPr lang="en-US" sz="1800" dirty="0" smtClean="0">
                <a:solidFill>
                  <a:srgbClr val="800000"/>
                </a:solidFill>
              </a:rPr>
              <a:t>Semantic Multinomial </a:t>
            </a:r>
            <a:r>
              <a:rPr lang="en-US" sz="1800" dirty="0" smtClean="0">
                <a:solidFill>
                  <a:srgbClr val="0070C0"/>
                </a:solidFill>
              </a:rPr>
              <a:t>[Contribution]</a:t>
            </a:r>
          </a:p>
          <a:p>
            <a:pPr lvl="1"/>
            <a:endParaRPr lang="en-US" dirty="0" smtClean="0">
              <a:solidFill>
                <a:srgbClr val="0070C0"/>
              </a:solidFill>
            </a:endParaRPr>
          </a:p>
          <a:p>
            <a:r>
              <a:rPr lang="en-US" sz="2000" dirty="0" smtClean="0">
                <a:solidFill>
                  <a:srgbClr val="800000"/>
                </a:solidFill>
              </a:rPr>
              <a:t>Benefits for Visual Recognition</a:t>
            </a:r>
            <a:endParaRPr lang="en-US" sz="2000" dirty="0" smtClean="0">
              <a:solidFill>
                <a:srgbClr val="0070C0"/>
              </a:solidFill>
            </a:endParaRPr>
          </a:p>
          <a:p>
            <a:pPr lvl="1"/>
            <a:r>
              <a:rPr lang="en-US" sz="1800" dirty="0" smtClean="0"/>
              <a:t>Abstraction: </a:t>
            </a:r>
            <a:r>
              <a:rPr lang="en-US" sz="1800" dirty="0" smtClean="0">
                <a:solidFill>
                  <a:srgbClr val="800000"/>
                </a:solidFill>
              </a:rPr>
              <a:t>Bridging the Semantic Gap (QBSE) </a:t>
            </a:r>
            <a:r>
              <a:rPr lang="en-US" sz="1800" dirty="0" smtClean="0">
                <a:solidFill>
                  <a:srgbClr val="0070C0"/>
                </a:solidFill>
              </a:rPr>
              <a:t>[Contribution]</a:t>
            </a:r>
            <a:endParaRPr lang="en-US" sz="1800" dirty="0" smtClean="0"/>
          </a:p>
          <a:p>
            <a:pPr lvl="1"/>
            <a:r>
              <a:rPr lang="en-US" sz="1800" dirty="0" smtClean="0"/>
              <a:t>Sensory Integration: </a:t>
            </a:r>
            <a:r>
              <a:rPr lang="en-US" sz="1800" dirty="0" smtClean="0">
                <a:solidFill>
                  <a:srgbClr val="800000"/>
                </a:solidFill>
              </a:rPr>
              <a:t>Cross-modal Retrieval </a:t>
            </a:r>
            <a:r>
              <a:rPr lang="en-US" sz="1800" dirty="0" smtClean="0">
                <a:solidFill>
                  <a:srgbClr val="0070C0"/>
                </a:solidFill>
              </a:rPr>
              <a:t>[Contribution]</a:t>
            </a:r>
            <a:endParaRPr lang="en-US" sz="1800" dirty="0" smtClean="0"/>
          </a:p>
          <a:p>
            <a:pPr lvl="1"/>
            <a:r>
              <a:rPr lang="en-US" sz="1800" dirty="0" smtClean="0"/>
              <a:t>Context: </a:t>
            </a:r>
            <a:r>
              <a:rPr lang="en-US" sz="1800" dirty="0" smtClean="0">
                <a:solidFill>
                  <a:srgbClr val="800000"/>
                </a:solidFill>
              </a:rPr>
              <a:t>Holistic Context Models </a:t>
            </a:r>
            <a:r>
              <a:rPr lang="en-US" sz="1800" dirty="0" smtClean="0">
                <a:solidFill>
                  <a:srgbClr val="0070C0"/>
                </a:solidFill>
              </a:rPr>
              <a:t>[Contribution]</a:t>
            </a:r>
          </a:p>
          <a:p>
            <a:pPr lvl="1"/>
            <a:endParaRPr lang="en-US" dirty="0" smtClean="0"/>
          </a:p>
          <a:p>
            <a:r>
              <a:rPr lang="en-US" sz="2000" dirty="0" smtClean="0">
                <a:solidFill>
                  <a:srgbClr val="800000"/>
                </a:solidFill>
              </a:rPr>
              <a:t>Connections to the literature</a:t>
            </a:r>
          </a:p>
          <a:p>
            <a:pPr lvl="1"/>
            <a:r>
              <a:rPr lang="en-US" sz="1800" dirty="0" smtClean="0"/>
              <a:t>Topic Models: Latent </a:t>
            </a:r>
            <a:r>
              <a:rPr lang="en-US" sz="1800" dirty="0" err="1" smtClean="0"/>
              <a:t>Dirichlet</a:t>
            </a:r>
            <a:r>
              <a:rPr lang="en-US" sz="1800" dirty="0" smtClean="0"/>
              <a:t> Allocation</a:t>
            </a:r>
          </a:p>
          <a:p>
            <a:pPr lvl="1"/>
            <a:r>
              <a:rPr lang="en-US" sz="1800" dirty="0" smtClean="0"/>
              <a:t>Text </a:t>
            </a:r>
            <a:r>
              <a:rPr lang="en-US" sz="1800" dirty="0" err="1" smtClean="0"/>
              <a:t>vs</a:t>
            </a:r>
            <a:r>
              <a:rPr lang="en-US" sz="1800" dirty="0" smtClean="0"/>
              <a:t> Images</a:t>
            </a:r>
          </a:p>
          <a:p>
            <a:pPr lvl="1"/>
            <a:r>
              <a:rPr lang="en-US" sz="1800" dirty="0" smtClean="0"/>
              <a:t>Importance of Supervision:</a:t>
            </a:r>
            <a:r>
              <a:rPr lang="en-US" sz="1800" dirty="0" smtClean="0">
                <a:solidFill>
                  <a:srgbClr val="800000"/>
                </a:solidFill>
              </a:rPr>
              <a:t> Topic-supervised Latent Dirichlet Allocation (ts LDA) </a:t>
            </a:r>
            <a:r>
              <a:rPr lang="en-US" sz="1800" dirty="0" smtClean="0">
                <a:solidFill>
                  <a:srgbClr val="0070C0"/>
                </a:solidFill>
              </a:rPr>
              <a:t>[Contribution]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F00A7D-EED9-415A-BBAE-CC95195CB6AF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304800" y="3124200"/>
            <a:ext cx="8534400" cy="3352800"/>
          </a:xfrm>
          <a:prstGeom prst="rect">
            <a:avLst/>
          </a:prstGeom>
          <a:solidFill>
            <a:srgbClr val="E4E4E4"/>
          </a:solidFill>
          <a:ln w="19050">
            <a:solidFill>
              <a:srgbClr val="800000"/>
            </a:solidFill>
            <a:prstDash val="lg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Multiple viewpoints</a:t>
            </a:r>
            <a:br>
              <a:rPr lang="en-US" sz="2000" dirty="0" smtClean="0"/>
            </a:br>
            <a:r>
              <a:rPr lang="en-US" sz="2000" dirty="0" smtClean="0"/>
              <a:t>occlusions, clutter etc.</a:t>
            </a:r>
          </a:p>
          <a:p>
            <a:endParaRPr lang="en-US" sz="2000" dirty="0" smtClean="0"/>
          </a:p>
          <a:p>
            <a:r>
              <a:rPr lang="en-US" sz="2000" dirty="0" smtClean="0"/>
              <a:t>Multiple illumination,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Semantic gap, 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Multiple interpretation,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Role of context, …etc.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F00A7D-EED9-415A-BBAE-CC95195CB6A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5334000"/>
            <a:ext cx="4038600" cy="101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Oval 15"/>
          <p:cNvSpPr/>
          <p:nvPr/>
        </p:nvSpPr>
        <p:spPr bwMode="auto">
          <a:xfrm>
            <a:off x="4984848" y="5886970"/>
            <a:ext cx="363838" cy="449602"/>
          </a:xfrm>
          <a:prstGeom prst="ellipse">
            <a:avLst/>
          </a:prstGeom>
          <a:solidFill>
            <a:schemeClr val="bg1">
              <a:alpha val="0"/>
            </a:schemeClr>
          </a:solidFill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 rot="16200000">
            <a:off x="6303597" y="5765504"/>
            <a:ext cx="281001" cy="582140"/>
          </a:xfrm>
          <a:prstGeom prst="ellipse">
            <a:avLst/>
          </a:prstGeom>
          <a:solidFill>
            <a:schemeClr val="bg1">
              <a:alpha val="0"/>
            </a:schemeClr>
          </a:solidFill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 rot="16200000">
            <a:off x="7584826" y="5969229"/>
            <a:ext cx="281001" cy="582140"/>
          </a:xfrm>
          <a:prstGeom prst="ellipse">
            <a:avLst/>
          </a:prstGeom>
          <a:solidFill>
            <a:schemeClr val="bg1">
              <a:alpha val="0"/>
            </a:schemeClr>
          </a:solidFill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4442461" y="2240280"/>
            <a:ext cx="4145279" cy="731520"/>
            <a:chOff x="4038601" y="2171700"/>
            <a:chExt cx="4145279" cy="731520"/>
          </a:xfrm>
        </p:grpSpPr>
        <p:pic>
          <p:nvPicPr>
            <p:cNvPr id="35021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38601" y="2171700"/>
              <a:ext cx="1056401" cy="731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0211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105400" y="2171700"/>
              <a:ext cx="975360" cy="731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0213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096000" y="2171700"/>
              <a:ext cx="974597" cy="731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0214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086600" y="2171700"/>
              <a:ext cx="1097280" cy="731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8" name="Group 27"/>
          <p:cNvGrpSpPr/>
          <p:nvPr/>
        </p:nvGrpSpPr>
        <p:grpSpPr>
          <a:xfrm>
            <a:off x="4419600" y="4343400"/>
            <a:ext cx="4343400" cy="731520"/>
            <a:chOff x="4419600" y="3124200"/>
            <a:chExt cx="4343400" cy="731520"/>
          </a:xfrm>
        </p:grpSpPr>
        <p:sp>
          <p:nvSpPr>
            <p:cNvPr id="26" name="Text Box 10"/>
            <p:cNvSpPr txBox="1">
              <a:spLocks noChangeArrowheads="1"/>
            </p:cNvSpPr>
            <p:nvPr/>
          </p:nvSpPr>
          <p:spPr bwMode="auto">
            <a:xfrm>
              <a:off x="5486400" y="3166795"/>
              <a:ext cx="32766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 i="0" dirty="0" smtClean="0">
                  <a:ea typeface="宋体" pitchFamily="2" charset="-122"/>
                </a:rPr>
                <a:t>Train? Smoke? Railroad? Locomotive?  Engine? Sky? Electric Pole? Trees? House? Dark? Track? White? </a:t>
              </a:r>
              <a:endParaRPr lang="en-US" sz="1200" b="1" i="0" dirty="0">
                <a:ea typeface="宋体" pitchFamily="2" charset="-122"/>
              </a:endParaRPr>
            </a:p>
          </p:txBody>
        </p:sp>
        <p:pic>
          <p:nvPicPr>
            <p:cNvPr id="27" name="Picture 7" descr="c50_336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419600" y="3124200"/>
              <a:ext cx="1073022" cy="731520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35" name="Group 34"/>
          <p:cNvGrpSpPr/>
          <p:nvPr/>
        </p:nvGrpSpPr>
        <p:grpSpPr>
          <a:xfrm>
            <a:off x="4419600" y="3276600"/>
            <a:ext cx="4223479" cy="731520"/>
            <a:chOff x="4419600" y="4267200"/>
            <a:chExt cx="4223479" cy="731520"/>
          </a:xfrm>
        </p:grpSpPr>
        <p:pic>
          <p:nvPicPr>
            <p:cNvPr id="350216" name="Picture 8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419600" y="4267200"/>
              <a:ext cx="1127401" cy="731520"/>
            </a:xfrm>
            <a:prstGeom prst="rect">
              <a:avLst/>
            </a:prstGeom>
            <a:noFill/>
            <a:ln w="9525">
              <a:solidFill>
                <a:srgbClr val="990000"/>
              </a:solidFill>
              <a:miter lim="800000"/>
              <a:headEnd/>
              <a:tailEnd/>
            </a:ln>
          </p:spPr>
        </p:pic>
        <p:pic>
          <p:nvPicPr>
            <p:cNvPr id="350219" name="Picture 11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543800" y="4267200"/>
              <a:ext cx="1099279" cy="731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0218" name="Picture 10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553200" y="4267200"/>
              <a:ext cx="1099279" cy="731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0217" name="Picture 9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5562600" y="4267200"/>
              <a:ext cx="1042805" cy="731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9" name="Group 28"/>
          <p:cNvGrpSpPr/>
          <p:nvPr/>
        </p:nvGrpSpPr>
        <p:grpSpPr>
          <a:xfrm>
            <a:off x="4419600" y="1104472"/>
            <a:ext cx="4214894" cy="747092"/>
            <a:chOff x="4419600" y="1104472"/>
            <a:chExt cx="4214894" cy="747092"/>
          </a:xfrm>
        </p:grpSpPr>
        <p:pic>
          <p:nvPicPr>
            <p:cNvPr id="7" name="Picture 10" descr="29057-sml"/>
            <p:cNvPicPr>
              <a:picLocks noChangeAspect="1" noChangeArrowheads="1"/>
            </p:cNvPicPr>
            <p:nvPr/>
          </p:nvPicPr>
          <p:blipFill>
            <a:blip r:embed="rId13" cstate="print"/>
            <a:srcRect b="45161"/>
            <a:stretch>
              <a:fillRect/>
            </a:stretch>
          </p:blipFill>
          <p:spPr bwMode="auto">
            <a:xfrm>
              <a:off x="5514925" y="1114334"/>
              <a:ext cx="889412" cy="731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2" descr="354012-sml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419600" y="1114334"/>
              <a:ext cx="1097481" cy="731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0221" name="Picture 13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6413643" y="1104472"/>
              <a:ext cx="1099279" cy="731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0222" name="Picture 14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7510944" y="1120044"/>
              <a:ext cx="1123550" cy="731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" grpId="0" uiExpand="1" build="p"/>
      <p:bldP spid="16" grpId="0" animBg="1"/>
      <p:bldP spid="17" grpId="0" animBg="1"/>
      <p:bldP spid="1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 4"/>
          <p:cNvSpPr>
            <a:spLocks noChangeArrowheads="1"/>
          </p:cNvSpPr>
          <p:nvPr/>
        </p:nvSpPr>
        <p:spPr bwMode="auto">
          <a:xfrm flipV="1">
            <a:off x="5943600" y="4419600"/>
            <a:ext cx="2895600" cy="1952896"/>
          </a:xfrm>
          <a:prstGeom prst="rect">
            <a:avLst/>
          </a:prstGeom>
          <a:solidFill>
            <a:srgbClr val="E4E4E4"/>
          </a:solidFill>
          <a:ln w="19050">
            <a:solidFill>
              <a:srgbClr val="800000"/>
            </a:solidFill>
            <a:prstDash val="lg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" name="Rectangle 4"/>
          <p:cNvSpPr>
            <a:spLocks noChangeArrowheads="1"/>
          </p:cNvSpPr>
          <p:nvPr/>
        </p:nvSpPr>
        <p:spPr bwMode="auto">
          <a:xfrm flipV="1">
            <a:off x="6248400" y="104501"/>
            <a:ext cx="2438400" cy="4238897"/>
          </a:xfrm>
          <a:prstGeom prst="rect">
            <a:avLst/>
          </a:prstGeom>
          <a:solidFill>
            <a:srgbClr val="E4E4E4"/>
          </a:solidFill>
          <a:ln w="19050">
            <a:solidFill>
              <a:srgbClr val="800000"/>
            </a:solidFill>
            <a:prstDash val="lg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105400"/>
          </a:xfrm>
        </p:spPr>
        <p:txBody>
          <a:bodyPr/>
          <a:lstStyle/>
          <a:p>
            <a:r>
              <a:rPr lang="en-US" sz="1800" dirty="0" smtClean="0">
                <a:solidFill>
                  <a:srgbClr val="990000"/>
                </a:solidFill>
              </a:rPr>
              <a:t>Bayesian networks</a:t>
            </a:r>
          </a:p>
          <a:p>
            <a:pPr lvl="1"/>
            <a:r>
              <a:rPr lang="en-US" sz="1600" dirty="0" smtClean="0"/>
              <a:t>is a way of  representing  </a:t>
            </a:r>
            <a:r>
              <a:rPr lang="en-US" sz="1600" dirty="0" smtClean="0">
                <a:solidFill>
                  <a:srgbClr val="800000"/>
                </a:solidFill>
              </a:rPr>
              <a:t>probabilistic </a:t>
            </a:r>
            <a:br>
              <a:rPr lang="en-US" sz="1600" dirty="0" smtClean="0">
                <a:solidFill>
                  <a:srgbClr val="800000"/>
                </a:solidFill>
              </a:rPr>
            </a:br>
            <a:r>
              <a:rPr lang="en-US" sz="1600" dirty="0" smtClean="0">
                <a:solidFill>
                  <a:srgbClr val="800000"/>
                </a:solidFill>
              </a:rPr>
              <a:t>relationships between random variables</a:t>
            </a:r>
            <a:r>
              <a:rPr lang="en-US" sz="1600" dirty="0" smtClean="0"/>
              <a:t>.</a:t>
            </a:r>
          </a:p>
          <a:p>
            <a:pPr lvl="1"/>
            <a:r>
              <a:rPr lang="en-US" sz="1600" dirty="0" smtClean="0">
                <a:solidFill>
                  <a:srgbClr val="800000"/>
                </a:solidFill>
              </a:rPr>
              <a:t>variables</a:t>
            </a:r>
            <a:r>
              <a:rPr lang="en-US" sz="1600" dirty="0" smtClean="0"/>
              <a:t> are represented by </a:t>
            </a:r>
            <a:r>
              <a:rPr lang="en-US" sz="1600" dirty="0" smtClean="0">
                <a:solidFill>
                  <a:srgbClr val="800000"/>
                </a:solidFill>
              </a:rPr>
              <a:t>nodes</a:t>
            </a:r>
          </a:p>
          <a:p>
            <a:pPr lvl="1"/>
            <a:r>
              <a:rPr lang="en-US" sz="1600" dirty="0" smtClean="0">
                <a:solidFill>
                  <a:srgbClr val="800000"/>
                </a:solidFill>
              </a:rPr>
              <a:t>directed edges </a:t>
            </a:r>
            <a:r>
              <a:rPr lang="en-US" sz="1600" dirty="0" smtClean="0"/>
              <a:t>give </a:t>
            </a:r>
            <a:r>
              <a:rPr lang="en-US" sz="1600" dirty="0" smtClean="0">
                <a:solidFill>
                  <a:srgbClr val="800000"/>
                </a:solidFill>
              </a:rPr>
              <a:t>causality</a:t>
            </a:r>
            <a:r>
              <a:rPr lang="en-US" sz="1600" dirty="0" smtClean="0"/>
              <a:t> relationships</a:t>
            </a:r>
          </a:p>
          <a:p>
            <a:pPr lvl="1"/>
            <a:r>
              <a:rPr lang="en-US" sz="1600" dirty="0" err="1" smtClean="0"/>
              <a:t>Eg</a:t>
            </a:r>
            <a:r>
              <a:rPr lang="en-US" sz="1600" dirty="0" smtClean="0"/>
              <a:t>. Appearance model of a concept</a:t>
            </a:r>
          </a:p>
          <a:p>
            <a:endParaRPr lang="en-US" sz="1800" dirty="0" smtClean="0"/>
          </a:p>
          <a:p>
            <a:r>
              <a:rPr lang="en-US" sz="1800" dirty="0" smtClean="0"/>
              <a:t>Holistic context models bear close </a:t>
            </a:r>
            <a:br>
              <a:rPr lang="en-US" sz="1800" dirty="0" smtClean="0"/>
            </a:br>
            <a:r>
              <a:rPr lang="en-US" sz="1800" dirty="0" smtClean="0"/>
              <a:t>resemblance with “</a:t>
            </a:r>
            <a:r>
              <a:rPr lang="en-US" sz="1800" dirty="0" smtClean="0">
                <a:solidFill>
                  <a:srgbClr val="990000"/>
                </a:solidFill>
              </a:rPr>
              <a:t>topic models</a:t>
            </a:r>
            <a:r>
              <a:rPr lang="en-US" sz="1800" dirty="0" smtClean="0"/>
              <a:t>”</a:t>
            </a:r>
          </a:p>
          <a:p>
            <a:pPr lvl="1"/>
            <a:r>
              <a:rPr lang="en-US" sz="1600" dirty="0" smtClean="0"/>
              <a:t>e.g. Latent Dirichlet Allocation (LDA), </a:t>
            </a:r>
            <a:br>
              <a:rPr lang="en-US" sz="1600" dirty="0" smtClean="0"/>
            </a:br>
            <a:r>
              <a:rPr lang="en-US" sz="1600" dirty="0" smtClean="0"/>
              <a:t>probabilistic Latent Semantic Analysis</a:t>
            </a:r>
          </a:p>
          <a:p>
            <a:pPr lvl="1"/>
            <a:endParaRPr lang="en-US" sz="1600" dirty="0" smtClean="0"/>
          </a:p>
          <a:p>
            <a:r>
              <a:rPr lang="en-US" sz="1800" dirty="0" smtClean="0"/>
              <a:t>Latent </a:t>
            </a:r>
            <a:r>
              <a:rPr lang="en-US" sz="1800" dirty="0" err="1" smtClean="0"/>
              <a:t>Dirichlet</a:t>
            </a:r>
            <a:r>
              <a:rPr lang="en-US" sz="1800" dirty="0" smtClean="0"/>
              <a:t> Allocation </a:t>
            </a:r>
            <a:r>
              <a:rPr lang="en-US" sz="1600" dirty="0" smtClean="0"/>
              <a:t>[Blei’02]</a:t>
            </a:r>
            <a:endParaRPr lang="en-US" sz="1800" dirty="0" smtClean="0"/>
          </a:p>
          <a:p>
            <a:pPr lvl="1"/>
            <a:r>
              <a:rPr lang="en-US" sz="1600" dirty="0" smtClean="0"/>
              <a:t>Proposed for </a:t>
            </a:r>
            <a:r>
              <a:rPr lang="en-US" sz="1600" dirty="0" smtClean="0">
                <a:solidFill>
                  <a:srgbClr val="990000"/>
                </a:solidFill>
              </a:rPr>
              <a:t>modeling a corpus of documents</a:t>
            </a:r>
          </a:p>
          <a:p>
            <a:pPr lvl="1"/>
            <a:r>
              <a:rPr lang="en-US" sz="1600" dirty="0" smtClean="0"/>
              <a:t>Documents are represented as </a:t>
            </a:r>
            <a:r>
              <a:rPr lang="en-US" sz="1600" dirty="0" smtClean="0">
                <a:solidFill>
                  <a:srgbClr val="990000"/>
                </a:solidFill>
              </a:rPr>
              <a:t>mixtures </a:t>
            </a:r>
            <a:br>
              <a:rPr lang="en-US" sz="1600" dirty="0" smtClean="0">
                <a:solidFill>
                  <a:srgbClr val="990000"/>
                </a:solidFill>
              </a:rPr>
            </a:br>
            <a:r>
              <a:rPr lang="en-US" sz="1600" dirty="0" smtClean="0">
                <a:solidFill>
                  <a:srgbClr val="990000"/>
                </a:solidFill>
              </a:rPr>
              <a:t>over latent topics </a:t>
            </a:r>
          </a:p>
          <a:p>
            <a:pPr lvl="1"/>
            <a:r>
              <a:rPr lang="en-US" sz="1600" dirty="0" smtClean="0">
                <a:solidFill>
                  <a:srgbClr val="990000"/>
                </a:solidFill>
              </a:rPr>
              <a:t>Topic are distributions over words</a:t>
            </a:r>
          </a:p>
          <a:p>
            <a:pPr lvl="1">
              <a:buNone/>
            </a:pPr>
            <a:endParaRPr lang="en-US" sz="1600" dirty="0" smtClean="0"/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F00A7D-EED9-415A-BBAE-CC95195CB6AF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  <p:grpSp>
        <p:nvGrpSpPr>
          <p:cNvPr id="61" name="Group 60"/>
          <p:cNvGrpSpPr/>
          <p:nvPr/>
        </p:nvGrpSpPr>
        <p:grpSpPr>
          <a:xfrm>
            <a:off x="6172200" y="4572000"/>
            <a:ext cx="2630511" cy="1729819"/>
            <a:chOff x="6172200" y="2286000"/>
            <a:chExt cx="2630511" cy="1729819"/>
          </a:xfrm>
        </p:grpSpPr>
        <p:sp>
          <p:nvSpPr>
            <p:cNvPr id="8" name="TextBox 7"/>
            <p:cNvSpPr txBox="1"/>
            <p:nvPr/>
          </p:nvSpPr>
          <p:spPr>
            <a:xfrm>
              <a:off x="7278711" y="3708042"/>
              <a:ext cx="1524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i="0" dirty="0" smtClean="0"/>
                <a:t>Plate Notation</a:t>
              </a:r>
              <a:endParaRPr lang="en-US" sz="1400" i="0" dirty="0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6172200" y="2286000"/>
              <a:ext cx="2514600" cy="1447800"/>
              <a:chOff x="5029200" y="1219200"/>
              <a:chExt cx="2514600" cy="1447800"/>
            </a:xfrm>
          </p:grpSpPr>
          <p:sp>
            <p:nvSpPr>
              <p:cNvPr id="10" name="Rectangle 9"/>
              <p:cNvSpPr/>
              <p:nvPr/>
            </p:nvSpPr>
            <p:spPr bwMode="auto">
              <a:xfrm>
                <a:off x="5029200" y="1828800"/>
                <a:ext cx="2514600" cy="838200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11" name="Group 59"/>
              <p:cNvGrpSpPr/>
              <p:nvPr/>
            </p:nvGrpSpPr>
            <p:grpSpPr>
              <a:xfrm>
                <a:off x="6096000" y="2028825"/>
                <a:ext cx="428624" cy="438150"/>
                <a:chOff x="3379566" y="4200525"/>
                <a:chExt cx="428624" cy="438150"/>
              </a:xfrm>
              <a:noFill/>
            </p:grpSpPr>
            <p:sp>
              <p:nvSpPr>
                <p:cNvPr id="32" name="Oval 31"/>
                <p:cNvSpPr/>
                <p:nvPr/>
              </p:nvSpPr>
              <p:spPr bwMode="auto">
                <a:xfrm>
                  <a:off x="3379566" y="4200525"/>
                  <a:ext cx="428624" cy="438150"/>
                </a:xfrm>
                <a:prstGeom prst="ellips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pic>
              <p:nvPicPr>
                <p:cNvPr id="33" name="Picture 32" descr="txp_fig.png"/>
                <p:cNvPicPr>
                  <a:picLocks noChangeAspect="1"/>
                </p:cNvPicPr>
                <p:nvPr>
                  <p:custDataLst>
                    <p:tags r:id="rId21"/>
                  </p:custDataLst>
                </p:nvPr>
              </p:nvPicPr>
              <p:blipFill>
                <a:blip r:embed="rId2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</a:blip>
                <a:stretch>
                  <a:fillRect/>
                </a:stretch>
              </p:blipFill>
              <p:spPr>
                <a:xfrm>
                  <a:off x="3531394" y="4357116"/>
                  <a:ext cx="124968" cy="124968"/>
                </a:xfrm>
                <a:prstGeom prst="rect">
                  <a:avLst/>
                </a:prstGeom>
                <a:grpFill/>
              </p:spPr>
            </p:pic>
          </p:grpSp>
          <p:grpSp>
            <p:nvGrpSpPr>
              <p:cNvPr id="12" name="Group 62"/>
              <p:cNvGrpSpPr/>
              <p:nvPr/>
            </p:nvGrpSpPr>
            <p:grpSpPr>
              <a:xfrm>
                <a:off x="5257800" y="2028825"/>
                <a:ext cx="428624" cy="438150"/>
                <a:chOff x="3012282" y="3890962"/>
                <a:chExt cx="428624" cy="438150"/>
              </a:xfrm>
              <a:noFill/>
            </p:grpSpPr>
            <p:sp>
              <p:nvSpPr>
                <p:cNvPr id="30" name="Oval 29"/>
                <p:cNvSpPr/>
                <p:nvPr/>
              </p:nvSpPr>
              <p:spPr bwMode="auto">
                <a:xfrm>
                  <a:off x="3012282" y="3890962"/>
                  <a:ext cx="428624" cy="438150"/>
                </a:xfrm>
                <a:prstGeom prst="ellips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pic>
              <p:nvPicPr>
                <p:cNvPr id="31" name="Picture 30" descr="txp_fig.png"/>
                <p:cNvPicPr>
                  <a:picLocks noChangeAspect="1"/>
                </p:cNvPicPr>
                <p:nvPr>
                  <p:custDataLst>
                    <p:tags r:id="rId20"/>
                  </p:custDataLst>
                </p:nvPr>
              </p:nvPicPr>
              <p:blipFill>
                <a:blip r:embed="rId2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</a:blip>
                <a:stretch>
                  <a:fillRect/>
                </a:stretch>
              </p:blipFill>
              <p:spPr>
                <a:xfrm>
                  <a:off x="3150394" y="4053649"/>
                  <a:ext cx="152400" cy="112776"/>
                </a:xfrm>
                <a:prstGeom prst="rect">
                  <a:avLst/>
                </a:prstGeom>
                <a:grpFill/>
              </p:spPr>
            </p:pic>
          </p:grpSp>
          <p:cxnSp>
            <p:nvCxnSpPr>
              <p:cNvPr id="14" name="Straight Arrow Connector 13"/>
              <p:cNvCxnSpPr/>
              <p:nvPr/>
            </p:nvCxnSpPr>
            <p:spPr bwMode="auto">
              <a:xfrm>
                <a:off x="5686424" y="2247900"/>
                <a:ext cx="409576" cy="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5" name="Straight Arrow Connector 14"/>
              <p:cNvCxnSpPr>
                <a:stCxn id="32" idx="6"/>
                <a:endCxn id="28" idx="2"/>
              </p:cNvCxnSpPr>
              <p:nvPr/>
            </p:nvCxnSpPr>
            <p:spPr bwMode="auto">
              <a:xfrm>
                <a:off x="6524624" y="2247900"/>
                <a:ext cx="304800" cy="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grpSp>
            <p:nvGrpSpPr>
              <p:cNvPr id="16" name="Group 71"/>
              <p:cNvGrpSpPr/>
              <p:nvPr/>
            </p:nvGrpSpPr>
            <p:grpSpPr>
              <a:xfrm>
                <a:off x="6829424" y="2028825"/>
                <a:ext cx="428624" cy="438150"/>
                <a:chOff x="5861557" y="4388357"/>
                <a:chExt cx="428624" cy="438150"/>
              </a:xfrm>
              <a:solidFill>
                <a:schemeClr val="bg1">
                  <a:lumMod val="65000"/>
                </a:schemeClr>
              </a:solidFill>
            </p:grpSpPr>
            <p:sp>
              <p:nvSpPr>
                <p:cNvPr id="28" name="Oval 27"/>
                <p:cNvSpPr/>
                <p:nvPr/>
              </p:nvSpPr>
              <p:spPr bwMode="auto">
                <a:xfrm>
                  <a:off x="5861557" y="4388357"/>
                  <a:ext cx="428624" cy="438150"/>
                </a:xfrm>
                <a:prstGeom prst="ellips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pic>
              <p:nvPicPr>
                <p:cNvPr id="29" name="Picture 28" descr="txp_fig.png"/>
                <p:cNvPicPr>
                  <a:picLocks noChangeAspect="1"/>
                </p:cNvPicPr>
                <p:nvPr>
                  <p:custDataLst>
                    <p:tags r:id="rId19"/>
                  </p:custDataLst>
                </p:nvPr>
              </p:nvPicPr>
              <p:blipFill>
                <a:blip r:embed="rId2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</a:blip>
                <a:stretch>
                  <a:fillRect/>
                </a:stretch>
              </p:blipFill>
              <p:spPr>
                <a:xfrm>
                  <a:off x="6013385" y="4544948"/>
                  <a:ext cx="124968" cy="124968"/>
                </a:xfrm>
                <a:prstGeom prst="rect">
                  <a:avLst/>
                </a:prstGeom>
                <a:grpFill/>
              </p:spPr>
            </p:pic>
          </p:grpSp>
          <p:sp>
            <p:nvSpPr>
              <p:cNvPr id="17" name="Rectangle 16"/>
              <p:cNvSpPr/>
              <p:nvPr/>
            </p:nvSpPr>
            <p:spPr bwMode="auto">
              <a:xfrm>
                <a:off x="5867400" y="1943100"/>
                <a:ext cx="1524000" cy="609600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18" name="Group 78"/>
              <p:cNvGrpSpPr/>
              <p:nvPr/>
            </p:nvGrpSpPr>
            <p:grpSpPr>
              <a:xfrm>
                <a:off x="6853236" y="1219200"/>
                <a:ext cx="381000" cy="381000"/>
                <a:chOff x="6781800" y="4191000"/>
                <a:chExt cx="381000" cy="381000"/>
              </a:xfrm>
            </p:grpSpPr>
            <p:pic>
              <p:nvPicPr>
                <p:cNvPr id="26" name="Picture 25" descr="txp_fig.png"/>
                <p:cNvPicPr>
                  <a:picLocks noChangeAspect="1"/>
                </p:cNvPicPr>
                <p:nvPr>
                  <p:custDataLst>
                    <p:tags r:id="rId18"/>
                  </p:custDataLst>
                </p:nvPr>
              </p:nvPicPr>
              <p:blipFill>
                <a:blip r:embed="rId2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</a:blip>
                <a:stretch>
                  <a:fillRect/>
                </a:stretch>
              </p:blipFill>
              <p:spPr>
                <a:xfrm>
                  <a:off x="6883908" y="4287012"/>
                  <a:ext cx="176784" cy="188976"/>
                </a:xfrm>
                <a:prstGeom prst="rect">
                  <a:avLst/>
                </a:prstGeom>
                <a:noFill/>
              </p:spPr>
            </p:pic>
            <p:sp>
              <p:nvSpPr>
                <p:cNvPr id="27" name="Rounded Rectangle 26"/>
                <p:cNvSpPr/>
                <p:nvPr/>
              </p:nvSpPr>
              <p:spPr bwMode="auto">
                <a:xfrm>
                  <a:off x="6781800" y="4191000"/>
                  <a:ext cx="381000" cy="381000"/>
                </a:xfrm>
                <a:prstGeom prst="roundRect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cxnSp>
            <p:nvCxnSpPr>
              <p:cNvPr id="19" name="Straight Arrow Connector 18"/>
              <p:cNvCxnSpPr/>
              <p:nvPr/>
            </p:nvCxnSpPr>
            <p:spPr bwMode="auto">
              <a:xfrm>
                <a:off x="7043736" y="1600200"/>
                <a:ext cx="0" cy="428625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pic>
            <p:nvPicPr>
              <p:cNvPr id="20" name="Picture 19" descr="txp_fig.png"/>
              <p:cNvPicPr>
                <a:picLocks noChangeAspect="1"/>
              </p:cNvPicPr>
              <p:nvPr>
                <p:custDataLst>
                  <p:tags r:id="rId15"/>
                </p:custDataLst>
              </p:nvPr>
            </p:nvPicPr>
            <p:blipFill>
              <a:blip r:embed="rId2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</a:blip>
              <a:stretch>
                <a:fillRect/>
              </a:stretch>
            </p:blipFill>
            <p:spPr>
              <a:xfrm>
                <a:off x="5904963" y="2362200"/>
                <a:ext cx="177363" cy="137160"/>
              </a:xfrm>
              <a:prstGeom prst="rect">
                <a:avLst/>
              </a:prstGeom>
              <a:noFill/>
            </p:spPr>
          </p:pic>
          <p:pic>
            <p:nvPicPr>
              <p:cNvPr id="21" name="Picture 20" descr="txp_fig.png"/>
              <p:cNvPicPr>
                <a:picLocks noChangeAspect="1"/>
              </p:cNvPicPr>
              <p:nvPr>
                <p:custDataLst>
                  <p:tags r:id="rId16"/>
                </p:custDataLst>
              </p:nvPr>
            </p:nvPicPr>
            <p:blipFill>
              <a:blip r:embed="rId2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</a:blip>
              <a:stretch>
                <a:fillRect/>
              </a:stretch>
            </p:blipFill>
            <p:spPr>
              <a:xfrm>
                <a:off x="5105400" y="2466519"/>
                <a:ext cx="165539" cy="137160"/>
              </a:xfrm>
              <a:prstGeom prst="rect">
                <a:avLst/>
              </a:prstGeom>
              <a:noFill/>
            </p:spPr>
          </p:pic>
          <p:grpSp>
            <p:nvGrpSpPr>
              <p:cNvPr id="22" name="Group 146"/>
              <p:cNvGrpSpPr/>
              <p:nvPr/>
            </p:nvGrpSpPr>
            <p:grpSpPr>
              <a:xfrm>
                <a:off x="5281612" y="1219200"/>
                <a:ext cx="381000" cy="381000"/>
                <a:chOff x="4343400" y="4267200"/>
                <a:chExt cx="381000" cy="381000"/>
              </a:xfrm>
            </p:grpSpPr>
            <p:pic>
              <p:nvPicPr>
                <p:cNvPr id="24" name="Picture 23" descr="txp_fig.png"/>
                <p:cNvPicPr>
                  <a:picLocks noChangeAspect="1"/>
                </p:cNvPicPr>
                <p:nvPr>
                  <p:custDataLst>
                    <p:tags r:id="rId17"/>
                  </p:custDataLst>
                </p:nvPr>
              </p:nvPicPr>
              <p:blipFill>
                <a:blip r:embed="rId29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</a:blip>
                <a:stretch>
                  <a:fillRect/>
                </a:stretch>
              </p:blipFill>
              <p:spPr>
                <a:xfrm>
                  <a:off x="4471416" y="4369308"/>
                  <a:ext cx="124968" cy="176784"/>
                </a:xfrm>
                <a:prstGeom prst="rect">
                  <a:avLst/>
                </a:prstGeom>
                <a:noFill/>
              </p:spPr>
            </p:pic>
            <p:sp>
              <p:nvSpPr>
                <p:cNvPr id="25" name="Rounded Rectangle 24"/>
                <p:cNvSpPr/>
                <p:nvPr/>
              </p:nvSpPr>
              <p:spPr bwMode="auto">
                <a:xfrm>
                  <a:off x="4343400" y="4267200"/>
                  <a:ext cx="381000" cy="381000"/>
                </a:xfrm>
                <a:prstGeom prst="roundRect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cxnSp>
            <p:nvCxnSpPr>
              <p:cNvPr id="23" name="Straight Arrow Connector 22"/>
              <p:cNvCxnSpPr>
                <a:stCxn id="25" idx="2"/>
                <a:endCxn id="30" idx="0"/>
              </p:cNvCxnSpPr>
              <p:nvPr/>
            </p:nvCxnSpPr>
            <p:spPr bwMode="auto">
              <a:xfrm>
                <a:off x="5472112" y="1600200"/>
                <a:ext cx="0" cy="428625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60" name="TextBox 59"/>
            <p:cNvSpPr txBox="1"/>
            <p:nvPr/>
          </p:nvSpPr>
          <p:spPr>
            <a:xfrm>
              <a:off x="6858000" y="2514600"/>
              <a:ext cx="1143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i="0" dirty="0" smtClean="0"/>
                <a:t>LDA</a:t>
              </a:r>
              <a:endParaRPr lang="en-US" b="1" i="0" dirty="0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6553200" y="228600"/>
            <a:ext cx="1752600" cy="1371600"/>
            <a:chOff x="6553200" y="228600"/>
            <a:chExt cx="1752600" cy="1371600"/>
          </a:xfrm>
        </p:grpSpPr>
        <p:sp>
          <p:nvSpPr>
            <p:cNvPr id="62" name="Rectangle 61"/>
            <p:cNvSpPr/>
            <p:nvPr/>
          </p:nvSpPr>
          <p:spPr bwMode="auto">
            <a:xfrm>
              <a:off x="6553200" y="762000"/>
              <a:ext cx="1752600" cy="838200"/>
            </a:xfrm>
            <a:prstGeom prst="rect">
              <a:avLst/>
            </a:prstGeom>
            <a:noFill/>
            <a:ln w="25400" cap="flat" cmpd="sng" algn="ctr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4" name="Oval 63"/>
            <p:cNvSpPr/>
            <p:nvPr/>
          </p:nvSpPr>
          <p:spPr bwMode="auto">
            <a:xfrm>
              <a:off x="6756042" y="962025"/>
              <a:ext cx="428624" cy="43815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66" name="Straight Arrow Connector 65"/>
            <p:cNvCxnSpPr>
              <a:endCxn id="68" idx="2"/>
            </p:cNvCxnSpPr>
            <p:nvPr/>
          </p:nvCxnSpPr>
          <p:spPr bwMode="auto">
            <a:xfrm>
              <a:off x="7184666" y="1181100"/>
              <a:ext cx="387710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8" name="Oval 67"/>
            <p:cNvSpPr/>
            <p:nvPr/>
          </p:nvSpPr>
          <p:spPr bwMode="auto">
            <a:xfrm>
              <a:off x="7572376" y="962025"/>
              <a:ext cx="428624" cy="43815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0" name="Rectangle 69"/>
            <p:cNvSpPr/>
            <p:nvPr/>
          </p:nvSpPr>
          <p:spPr bwMode="auto">
            <a:xfrm>
              <a:off x="7315200" y="876300"/>
              <a:ext cx="838200" cy="609600"/>
            </a:xfrm>
            <a:prstGeom prst="rect">
              <a:avLst/>
            </a:prstGeom>
            <a:noFill/>
            <a:ln w="25400" cap="flat" cmpd="sng" algn="ctr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6779854" y="228600"/>
              <a:ext cx="381000" cy="381000"/>
              <a:chOff x="4343400" y="4267200"/>
              <a:chExt cx="381000" cy="381000"/>
            </a:xfrm>
          </p:grpSpPr>
          <p:pic>
            <p:nvPicPr>
              <p:cNvPr id="72" name="Picture 71" descr="txp_fig.png"/>
              <p:cNvPicPr>
                <a:picLocks noChangeAspect="1"/>
              </p:cNvPicPr>
              <p:nvPr>
                <p:custDataLst>
                  <p:tags r:id="rId14"/>
                </p:custDataLst>
              </p:nvPr>
            </p:nvPicPr>
            <p:blipFill>
              <a:blip r:embed="rId2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</a:blip>
              <a:stretch>
                <a:fillRect/>
              </a:stretch>
            </p:blipFill>
            <p:spPr>
              <a:xfrm>
                <a:off x="4471416" y="4369308"/>
                <a:ext cx="124968" cy="176784"/>
              </a:xfrm>
              <a:prstGeom prst="rect">
                <a:avLst/>
              </a:prstGeom>
              <a:noFill/>
            </p:spPr>
          </p:pic>
          <p:sp>
            <p:nvSpPr>
              <p:cNvPr id="73" name="Rounded Rectangle 72"/>
              <p:cNvSpPr/>
              <p:nvPr/>
            </p:nvSpPr>
            <p:spPr bwMode="auto">
              <a:xfrm>
                <a:off x="4343400" y="4267200"/>
                <a:ext cx="381000" cy="381000"/>
              </a:xfrm>
              <a:prstGeom prst="round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7596188" y="228600"/>
              <a:ext cx="381000" cy="381000"/>
              <a:chOff x="6781800" y="4191000"/>
              <a:chExt cx="381000" cy="381000"/>
            </a:xfrm>
          </p:grpSpPr>
          <p:pic>
            <p:nvPicPr>
              <p:cNvPr id="75" name="Picture 74" descr="txp_fig.png"/>
              <p:cNvPicPr>
                <a:picLocks noChangeAspect="1"/>
              </p:cNvPicPr>
              <p:nvPr>
                <p:custDataLst>
                  <p:tags r:id="rId13"/>
                </p:custDataLst>
              </p:nvPr>
            </p:nvPicPr>
            <p:blipFill>
              <a:blip r:embed="rId2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</a:blip>
              <a:stretch>
                <a:fillRect/>
              </a:stretch>
            </p:blipFill>
            <p:spPr>
              <a:xfrm>
                <a:off x="6883908" y="4287012"/>
                <a:ext cx="176784" cy="188976"/>
              </a:xfrm>
              <a:prstGeom prst="rect">
                <a:avLst/>
              </a:prstGeom>
              <a:noFill/>
            </p:spPr>
          </p:pic>
          <p:sp>
            <p:nvSpPr>
              <p:cNvPr id="76" name="Rounded Rectangle 75"/>
              <p:cNvSpPr/>
              <p:nvPr/>
            </p:nvSpPr>
            <p:spPr bwMode="auto">
              <a:xfrm>
                <a:off x="6781800" y="4191000"/>
                <a:ext cx="381000" cy="381000"/>
              </a:xfrm>
              <a:prstGeom prst="round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cxnSp>
          <p:nvCxnSpPr>
            <p:cNvPr id="77" name="Straight Arrow Connector 76"/>
            <p:cNvCxnSpPr>
              <a:stCxn id="73" idx="2"/>
              <a:endCxn id="64" idx="0"/>
            </p:cNvCxnSpPr>
            <p:nvPr/>
          </p:nvCxnSpPr>
          <p:spPr bwMode="auto">
            <a:xfrm>
              <a:off x="6970354" y="609600"/>
              <a:ext cx="0" cy="352425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8" name="Straight Arrow Connector 77"/>
            <p:cNvCxnSpPr>
              <a:stCxn id="76" idx="2"/>
            </p:cNvCxnSpPr>
            <p:nvPr/>
          </p:nvCxnSpPr>
          <p:spPr bwMode="auto">
            <a:xfrm>
              <a:off x="7786688" y="609600"/>
              <a:ext cx="0" cy="352425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pic>
          <p:nvPicPr>
            <p:cNvPr id="79" name="Picture 78" descr="txp_fig.pn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7352763" y="1295400"/>
              <a:ext cx="177363" cy="137160"/>
            </a:xfrm>
            <a:prstGeom prst="rect">
              <a:avLst/>
            </a:prstGeom>
            <a:noFill/>
          </p:spPr>
        </p:pic>
        <p:pic>
          <p:nvPicPr>
            <p:cNvPr id="80" name="Picture 79" descr="txp_fig.pn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6629400" y="1399719"/>
              <a:ext cx="165539" cy="137160"/>
            </a:xfrm>
            <a:prstGeom prst="rect">
              <a:avLst/>
            </a:prstGeom>
            <a:noFill/>
          </p:spPr>
        </p:pic>
      </p:grpSp>
      <p:sp>
        <p:nvSpPr>
          <p:cNvPr id="82" name="TextBox 81"/>
          <p:cNvSpPr txBox="1"/>
          <p:nvPr/>
        </p:nvSpPr>
        <p:spPr>
          <a:xfrm>
            <a:off x="6324600" y="1600200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0" dirty="0" smtClean="0"/>
              <a:t>Appearance Model</a:t>
            </a:r>
            <a:endParaRPr lang="en-US" sz="1200" i="0" dirty="0"/>
          </a:p>
        </p:txBody>
      </p:sp>
      <p:cxnSp>
        <p:nvCxnSpPr>
          <p:cNvPr id="84" name="Straight Arrow Connector 83"/>
          <p:cNvCxnSpPr>
            <a:stCxn id="83" idx="6"/>
            <a:endCxn id="87" idx="2"/>
          </p:cNvCxnSpPr>
          <p:nvPr/>
        </p:nvCxnSpPr>
        <p:spPr bwMode="auto">
          <a:xfrm flipV="1">
            <a:off x="7010400" y="2428875"/>
            <a:ext cx="942976" cy="85725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5" name="Straight Arrow Connector 84"/>
          <p:cNvCxnSpPr>
            <a:stCxn id="83" idx="6"/>
            <a:endCxn id="88" idx="2"/>
          </p:cNvCxnSpPr>
          <p:nvPr/>
        </p:nvCxnSpPr>
        <p:spPr bwMode="auto">
          <a:xfrm flipV="1">
            <a:off x="7010400" y="2990850"/>
            <a:ext cx="942976" cy="29527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6" name="Straight Arrow Connector 85"/>
          <p:cNvCxnSpPr>
            <a:stCxn id="83" idx="6"/>
            <a:endCxn id="89" idx="2"/>
          </p:cNvCxnSpPr>
          <p:nvPr/>
        </p:nvCxnSpPr>
        <p:spPr bwMode="auto">
          <a:xfrm>
            <a:off x="7010400" y="3286125"/>
            <a:ext cx="942976" cy="66675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7" name="Oval 86"/>
          <p:cNvSpPr/>
          <p:nvPr/>
        </p:nvSpPr>
        <p:spPr bwMode="auto">
          <a:xfrm>
            <a:off x="7953376" y="2209800"/>
            <a:ext cx="428624" cy="438150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8" name="Oval 87"/>
          <p:cNvSpPr/>
          <p:nvPr/>
        </p:nvSpPr>
        <p:spPr bwMode="auto">
          <a:xfrm>
            <a:off x="7953376" y="2771775"/>
            <a:ext cx="428624" cy="438150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9" name="Oval 88"/>
          <p:cNvSpPr/>
          <p:nvPr/>
        </p:nvSpPr>
        <p:spPr bwMode="auto">
          <a:xfrm>
            <a:off x="7953376" y="3733800"/>
            <a:ext cx="428624" cy="438150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90" name="Picture 89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8128000" y="3352800"/>
            <a:ext cx="60960" cy="228600"/>
          </a:xfrm>
          <a:prstGeom prst="rect">
            <a:avLst/>
          </a:prstGeom>
          <a:noFill/>
        </p:spPr>
      </p:pic>
      <p:grpSp>
        <p:nvGrpSpPr>
          <p:cNvPr id="111" name="Group 110"/>
          <p:cNvGrpSpPr/>
          <p:nvPr/>
        </p:nvGrpSpPr>
        <p:grpSpPr>
          <a:xfrm>
            <a:off x="6581776" y="3067050"/>
            <a:ext cx="428624" cy="438150"/>
            <a:chOff x="6429376" y="3067050"/>
            <a:chExt cx="428624" cy="438150"/>
          </a:xfrm>
        </p:grpSpPr>
        <p:sp>
          <p:nvSpPr>
            <p:cNvPr id="83" name="Oval 82"/>
            <p:cNvSpPr/>
            <p:nvPr/>
          </p:nvSpPr>
          <p:spPr bwMode="auto">
            <a:xfrm>
              <a:off x="6429376" y="3067050"/>
              <a:ext cx="428624" cy="43815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91" name="Picture 90" descr="txp_fig.pn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3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6545200" y="3227577"/>
              <a:ext cx="188976" cy="124968"/>
            </a:xfrm>
            <a:prstGeom prst="rect">
              <a:avLst/>
            </a:prstGeom>
            <a:noFill/>
          </p:spPr>
        </p:pic>
      </p:grpSp>
      <p:pic>
        <p:nvPicPr>
          <p:cNvPr id="92" name="Picture 91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8036116" y="2342007"/>
            <a:ext cx="252983" cy="176783"/>
          </a:xfrm>
          <a:prstGeom prst="rect">
            <a:avLst/>
          </a:prstGeom>
          <a:noFill/>
        </p:spPr>
      </p:pic>
      <p:pic>
        <p:nvPicPr>
          <p:cNvPr id="93" name="Picture 92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8036623" y="2903982"/>
            <a:ext cx="265175" cy="176783"/>
          </a:xfrm>
          <a:prstGeom prst="rect">
            <a:avLst/>
          </a:prstGeom>
          <a:noFill/>
        </p:spPr>
      </p:pic>
      <p:pic>
        <p:nvPicPr>
          <p:cNvPr id="94" name="Picture 93" descr="txp_fig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7991918" y="3886200"/>
            <a:ext cx="341377" cy="176784"/>
          </a:xfrm>
          <a:prstGeom prst="rect">
            <a:avLst/>
          </a:prstGeom>
          <a:noFill/>
        </p:spPr>
      </p:pic>
      <p:pic>
        <p:nvPicPr>
          <p:cNvPr id="97" name="Picture 96" descr="txp_fig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6865198" y="1120648"/>
            <a:ext cx="188976" cy="124968"/>
          </a:xfrm>
          <a:prstGeom prst="rect">
            <a:avLst/>
          </a:prstGeom>
          <a:noFill/>
        </p:spPr>
      </p:pic>
      <p:pic>
        <p:nvPicPr>
          <p:cNvPr id="98" name="Picture 97" descr="txp_fig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7719123" y="1119632"/>
            <a:ext cx="137160" cy="124968"/>
          </a:xfrm>
          <a:prstGeom prst="rect">
            <a:avLst/>
          </a:prstGeom>
          <a:noFill/>
        </p:spPr>
      </p:pic>
      <p:grpSp>
        <p:nvGrpSpPr>
          <p:cNvPr id="105" name="Group 104"/>
          <p:cNvGrpSpPr/>
          <p:nvPr/>
        </p:nvGrpSpPr>
        <p:grpSpPr>
          <a:xfrm>
            <a:off x="6567426" y="2022476"/>
            <a:ext cx="823352" cy="1025524"/>
            <a:chOff x="2348150" y="1143104"/>
            <a:chExt cx="565887" cy="704839"/>
          </a:xfrm>
        </p:grpSpPr>
        <p:sp>
          <p:nvSpPr>
            <p:cNvPr id="99" name="Line 124"/>
            <p:cNvSpPr>
              <a:spLocks noChangeShapeType="1"/>
            </p:cNvSpPr>
            <p:nvPr/>
          </p:nvSpPr>
          <p:spPr bwMode="auto">
            <a:xfrm>
              <a:off x="2476098" y="1547782"/>
              <a:ext cx="437939" cy="1040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round/>
              <a:headEnd/>
              <a:tailEnd type="triangle" w="sm" len="sm"/>
            </a:ln>
          </p:spPr>
          <p:txBody>
            <a:bodyPr lIns="109728" tIns="54864" rIns="109728" bIns="54864">
              <a:normAutofit fontScale="25000" lnSpcReduction="20000"/>
            </a:bodyPr>
            <a:lstStyle/>
            <a:p>
              <a:endParaRPr lang="en-US" i="0"/>
            </a:p>
          </p:txBody>
        </p:sp>
        <p:sp>
          <p:nvSpPr>
            <p:cNvPr id="100" name="Line 125"/>
            <p:cNvSpPr>
              <a:spLocks noChangeShapeType="1"/>
            </p:cNvSpPr>
            <p:nvPr/>
          </p:nvSpPr>
          <p:spPr bwMode="auto">
            <a:xfrm flipH="1">
              <a:off x="2348150" y="1547782"/>
              <a:ext cx="127948" cy="167489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round/>
              <a:headEnd/>
              <a:tailEnd type="triangle" w="sm" len="sm"/>
            </a:ln>
          </p:spPr>
          <p:txBody>
            <a:bodyPr lIns="109728" tIns="54864" rIns="109728" bIns="54864">
              <a:normAutofit fontScale="25000" lnSpcReduction="20000"/>
            </a:bodyPr>
            <a:lstStyle/>
            <a:p>
              <a:endParaRPr lang="en-US" i="0"/>
            </a:p>
          </p:txBody>
        </p:sp>
        <p:sp>
          <p:nvSpPr>
            <p:cNvPr id="101" name="Line 126"/>
            <p:cNvSpPr>
              <a:spLocks noChangeShapeType="1"/>
            </p:cNvSpPr>
            <p:nvPr/>
          </p:nvSpPr>
          <p:spPr bwMode="auto">
            <a:xfrm flipV="1">
              <a:off x="2476098" y="1143104"/>
              <a:ext cx="1040" cy="404677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round/>
              <a:headEnd/>
              <a:tailEnd type="triangle" w="sm" len="sm"/>
            </a:ln>
          </p:spPr>
          <p:txBody>
            <a:bodyPr lIns="109728" tIns="54864" rIns="109728" bIns="54864">
              <a:normAutofit fontScale="25000" lnSpcReduction="20000"/>
            </a:bodyPr>
            <a:lstStyle/>
            <a:p>
              <a:endParaRPr lang="en-US" i="0"/>
            </a:p>
          </p:txBody>
        </p:sp>
        <p:sp>
          <p:nvSpPr>
            <p:cNvPr id="102" name="Oval 127"/>
            <p:cNvSpPr>
              <a:spLocks noChangeArrowheads="1"/>
            </p:cNvSpPr>
            <p:nvPr/>
          </p:nvSpPr>
          <p:spPr bwMode="auto">
            <a:xfrm rot="19693145" flipV="1">
              <a:off x="2605087" y="1477040"/>
              <a:ext cx="214287" cy="122755"/>
            </a:xfrm>
            <a:prstGeom prst="ellipse">
              <a:avLst/>
            </a:prstGeom>
            <a:solidFill>
              <a:srgbClr val="99CCFF">
                <a:alpha val="39999"/>
              </a:srgbClr>
            </a:solidFill>
            <a:ln w="12700">
              <a:solidFill>
                <a:srgbClr val="990000"/>
              </a:solidFill>
              <a:round/>
              <a:headEnd/>
              <a:tailEnd/>
            </a:ln>
          </p:spPr>
          <p:txBody>
            <a:bodyPr wrap="none" lIns="109728" tIns="54864" rIns="109728" bIns="54864" anchor="ctr">
              <a:normAutofit fontScale="25000" lnSpcReduction="20000"/>
            </a:bodyPr>
            <a:lstStyle/>
            <a:p>
              <a:endParaRPr lang="en-US" i="0"/>
            </a:p>
          </p:txBody>
        </p:sp>
        <p:sp>
          <p:nvSpPr>
            <p:cNvPr id="103" name="Oval 128"/>
            <p:cNvSpPr>
              <a:spLocks noChangeArrowheads="1"/>
            </p:cNvSpPr>
            <p:nvPr/>
          </p:nvSpPr>
          <p:spPr bwMode="auto">
            <a:xfrm>
              <a:off x="2374156" y="1220087"/>
              <a:ext cx="353677" cy="286082"/>
            </a:xfrm>
            <a:prstGeom prst="ellipse">
              <a:avLst/>
            </a:prstGeom>
            <a:solidFill>
              <a:srgbClr val="99CCFF">
                <a:alpha val="39999"/>
              </a:srgbClr>
            </a:solidFill>
            <a:ln w="12700">
              <a:solidFill>
                <a:srgbClr val="990000"/>
              </a:solidFill>
              <a:round/>
              <a:headEnd/>
              <a:tailEnd/>
            </a:ln>
          </p:spPr>
          <p:txBody>
            <a:bodyPr wrap="none" lIns="109728" tIns="54864" rIns="109728" bIns="54864" anchor="ctr">
              <a:normAutofit fontScale="85000" lnSpcReduction="20000"/>
            </a:bodyPr>
            <a:lstStyle/>
            <a:p>
              <a:endParaRPr lang="en-US" i="0"/>
            </a:p>
          </p:txBody>
        </p:sp>
        <p:graphicFrame>
          <p:nvGraphicFramePr>
            <p:cNvPr id="104" name="Object 105"/>
            <p:cNvGraphicFramePr>
              <a:graphicFrameLocks noChangeAspect="1"/>
            </p:cNvGraphicFramePr>
            <p:nvPr/>
          </p:nvGraphicFramePr>
          <p:xfrm>
            <a:off x="2413657" y="1697374"/>
            <a:ext cx="413520" cy="150569"/>
          </p:xfrm>
          <a:graphic>
            <a:graphicData uri="http://schemas.openxmlformats.org/presentationml/2006/ole">
              <p:oleObj spid="_x0000_s528385" name="Equation" r:id="rId36" imgW="672840" imgH="241200" progId="Equation.3">
                <p:embed/>
              </p:oleObj>
            </a:graphicData>
          </a:graphic>
        </p:graphicFrame>
      </p:grpSp>
      <p:pic>
        <p:nvPicPr>
          <p:cNvPr id="109" name="Picture 108" descr="txp_fig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4863921" y="2756079"/>
            <a:ext cx="914400" cy="230198"/>
          </a:xfrm>
          <a:prstGeom prst="rect">
            <a:avLst/>
          </a:prstGeom>
          <a:noFill/>
        </p:spPr>
      </p:pic>
      <p:pic>
        <p:nvPicPr>
          <p:cNvPr id="110" name="Picture 109" descr="txp_fig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3597337" y="3012744"/>
            <a:ext cx="2193863" cy="196081"/>
          </a:xfrm>
          <a:prstGeom prst="rect">
            <a:avLst/>
          </a:prstGeom>
          <a:noFill/>
        </p:spPr>
      </p:pic>
      <p:sp>
        <p:nvSpPr>
          <p:cNvPr id="114" name="TextBox 113"/>
          <p:cNvSpPr txBox="1"/>
          <p:nvPr/>
        </p:nvSpPr>
        <p:spPr>
          <a:xfrm>
            <a:off x="6400800" y="3810000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0" dirty="0" smtClean="0"/>
              <a:t>IID process</a:t>
            </a:r>
            <a:endParaRPr lang="en-US" sz="1200" b="1" i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3" grpId="0" uiExpand="1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/>
          <p:nvPr/>
        </p:nvGrpSpPr>
        <p:grpSpPr>
          <a:xfrm>
            <a:off x="4267200" y="3886200"/>
            <a:ext cx="4707050" cy="2353544"/>
            <a:chOff x="3370146" y="2751856"/>
            <a:chExt cx="4707050" cy="2353544"/>
          </a:xfrm>
        </p:grpSpPr>
        <p:pic>
          <p:nvPicPr>
            <p:cNvPr id="77" name="Picture 5"/>
            <p:cNvPicPr>
              <a:picLocks noChangeAspect="1" noChangeArrowheads="1"/>
            </p:cNvPicPr>
            <p:nvPr/>
          </p:nvPicPr>
          <p:blipFill>
            <a:blip r:embed="rId12" cstate="print">
              <a:lum bright="-30000" contrast="30000"/>
            </a:blip>
            <a:srcRect r="19105"/>
            <a:stretch>
              <a:fillRect/>
            </a:stretch>
          </p:blipFill>
          <p:spPr bwMode="auto">
            <a:xfrm>
              <a:off x="3370146" y="2751856"/>
              <a:ext cx="4707050" cy="2353544"/>
            </a:xfrm>
            <a:prstGeom prst="rect">
              <a:avLst/>
            </a:prstGeom>
            <a:noFill/>
            <a:ln w="12700">
              <a:solidFill>
                <a:srgbClr val="800000"/>
              </a:solidFill>
              <a:prstDash val="lgDash"/>
              <a:miter lim="800000"/>
              <a:headEnd/>
              <a:tailEnd/>
            </a:ln>
          </p:spPr>
        </p:pic>
        <p:pic>
          <p:nvPicPr>
            <p:cNvPr id="78" name="Picture 5"/>
            <p:cNvPicPr>
              <a:picLocks noChangeAspect="1" noChangeArrowheads="1"/>
            </p:cNvPicPr>
            <p:nvPr/>
          </p:nvPicPr>
          <p:blipFill>
            <a:blip r:embed="rId12" cstate="print">
              <a:lum bright="-30000" contrast="30000"/>
            </a:blip>
            <a:srcRect l="80379" t="35860" b="49796"/>
            <a:stretch>
              <a:fillRect/>
            </a:stretch>
          </p:blipFill>
          <p:spPr bwMode="auto">
            <a:xfrm>
              <a:off x="3962400" y="3886200"/>
              <a:ext cx="1141684" cy="337590"/>
            </a:xfrm>
            <a:prstGeom prst="rect">
              <a:avLst/>
            </a:prstGeom>
            <a:noFill/>
            <a:ln w="12700">
              <a:noFill/>
              <a:prstDash val="lgDash"/>
              <a:miter lim="800000"/>
              <a:headEnd/>
              <a:tailEnd/>
            </a:ln>
          </p:spPr>
        </p:pic>
        <p:pic>
          <p:nvPicPr>
            <p:cNvPr id="79" name="Picture 5"/>
            <p:cNvPicPr>
              <a:picLocks noChangeAspect="1" noChangeArrowheads="1"/>
            </p:cNvPicPr>
            <p:nvPr/>
          </p:nvPicPr>
          <p:blipFill>
            <a:blip r:embed="rId12" cstate="print">
              <a:lum bright="-30000" contrast="30000"/>
            </a:blip>
            <a:srcRect l="9397" t="48811" r="81170" b="38238"/>
            <a:stretch>
              <a:fillRect/>
            </a:stretch>
          </p:blipFill>
          <p:spPr bwMode="auto">
            <a:xfrm>
              <a:off x="5007824" y="3898076"/>
              <a:ext cx="548838" cy="304800"/>
            </a:xfrm>
            <a:prstGeom prst="rect">
              <a:avLst/>
            </a:prstGeom>
            <a:noFill/>
            <a:ln w="12700">
              <a:noFill/>
              <a:prstDash val="lgDash"/>
              <a:miter lim="800000"/>
              <a:headEnd/>
              <a:tailEnd/>
            </a:ln>
          </p:spPr>
        </p:pic>
      </p:grpSp>
      <p:sp>
        <p:nvSpPr>
          <p:cNvPr id="68" name="Rectangle 4"/>
          <p:cNvSpPr>
            <a:spLocks noChangeArrowheads="1"/>
          </p:cNvSpPr>
          <p:nvPr/>
        </p:nvSpPr>
        <p:spPr bwMode="auto">
          <a:xfrm flipV="1">
            <a:off x="5562600" y="228600"/>
            <a:ext cx="2743200" cy="1648096"/>
          </a:xfrm>
          <a:prstGeom prst="rect">
            <a:avLst/>
          </a:prstGeom>
          <a:solidFill>
            <a:srgbClr val="E4E4E4"/>
          </a:solidFill>
          <a:ln w="19050">
            <a:solidFill>
              <a:srgbClr val="800000"/>
            </a:solidFill>
            <a:prstDash val="lg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8391" name="Text Box 23"/>
          <p:cNvSpPr txBox="1">
            <a:spLocks noChangeArrowheads="1"/>
          </p:cNvSpPr>
          <p:nvPr/>
        </p:nvSpPr>
        <p:spPr bwMode="auto">
          <a:xfrm>
            <a:off x="5138738" y="2057400"/>
            <a:ext cx="347186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1400" dirty="0" smtClean="0">
                <a:solidFill>
                  <a:srgbClr val="0070C0"/>
                </a:solidFill>
                <a:latin typeface="+mn-lt"/>
              </a:rPr>
              <a:t>money</a:t>
            </a:r>
            <a:r>
              <a:rPr lang="en-US" sz="1400" baseline="30000" dirty="0" smtClean="0">
                <a:solidFill>
                  <a:srgbClr val="0070C0"/>
                </a:solidFill>
                <a:latin typeface="+mn-lt"/>
              </a:rPr>
              <a:t>1</a:t>
            </a:r>
            <a:r>
              <a:rPr lang="en-US" sz="14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1400" dirty="0">
                <a:solidFill>
                  <a:srgbClr val="0070C0"/>
                </a:solidFill>
                <a:latin typeface="+mn-lt"/>
              </a:rPr>
              <a:t>bank</a:t>
            </a:r>
            <a:r>
              <a:rPr lang="en-US" sz="1400" baseline="30000" dirty="0">
                <a:solidFill>
                  <a:srgbClr val="0070C0"/>
                </a:solidFill>
                <a:latin typeface="+mn-lt"/>
              </a:rPr>
              <a:t>1</a:t>
            </a:r>
            <a:r>
              <a:rPr lang="en-US" sz="1400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+mn-lt"/>
              </a:rPr>
              <a:t>bank</a:t>
            </a:r>
            <a:r>
              <a:rPr lang="en-US" sz="1400" baseline="30000" dirty="0" err="1">
                <a:solidFill>
                  <a:srgbClr val="0070C0"/>
                </a:solidFill>
                <a:latin typeface="+mn-lt"/>
              </a:rPr>
              <a:t>1</a:t>
            </a:r>
            <a:r>
              <a:rPr lang="en-US" sz="1400" dirty="0">
                <a:solidFill>
                  <a:srgbClr val="0070C0"/>
                </a:solidFill>
                <a:latin typeface="+mn-lt"/>
              </a:rPr>
              <a:t> loan</a:t>
            </a:r>
            <a:r>
              <a:rPr lang="en-US" sz="1400" baseline="30000" dirty="0">
                <a:solidFill>
                  <a:srgbClr val="0070C0"/>
                </a:solidFill>
                <a:latin typeface="+mn-lt"/>
              </a:rPr>
              <a:t>1 </a:t>
            </a:r>
            <a:r>
              <a:rPr lang="en-US" sz="1400" dirty="0">
                <a:solidFill>
                  <a:srgbClr val="FF0000"/>
                </a:solidFill>
                <a:latin typeface="+mn-lt"/>
              </a:rPr>
              <a:t>river</a:t>
            </a:r>
            <a:r>
              <a:rPr lang="en-US" sz="1400" baseline="30000" dirty="0">
                <a:solidFill>
                  <a:srgbClr val="FF0000"/>
                </a:solidFill>
                <a:latin typeface="+mn-lt"/>
              </a:rPr>
              <a:t>2</a:t>
            </a:r>
            <a:r>
              <a:rPr lang="en-US" sz="1400" dirty="0">
                <a:solidFill>
                  <a:srgbClr val="FF0000"/>
                </a:solidFill>
                <a:latin typeface="+mn-lt"/>
              </a:rPr>
              <a:t> stream</a:t>
            </a:r>
            <a:r>
              <a:rPr lang="en-US" sz="1400" baseline="30000" dirty="0">
                <a:solidFill>
                  <a:srgbClr val="FF0000"/>
                </a:solidFill>
                <a:latin typeface="+mn-lt"/>
              </a:rPr>
              <a:t>2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>
                <a:solidFill>
                  <a:srgbClr val="0070C0"/>
                </a:solidFill>
                <a:latin typeface="+mn-lt"/>
              </a:rPr>
              <a:t>bank</a:t>
            </a:r>
            <a:r>
              <a:rPr lang="en-US" sz="1400" baseline="30000" dirty="0">
                <a:solidFill>
                  <a:srgbClr val="0070C0"/>
                </a:solidFill>
                <a:latin typeface="+mn-lt"/>
              </a:rPr>
              <a:t>1 </a:t>
            </a:r>
            <a:r>
              <a:rPr lang="en-US" sz="1400" dirty="0">
                <a:solidFill>
                  <a:srgbClr val="0070C0"/>
                </a:solidFill>
                <a:latin typeface="+mn-lt"/>
              </a:rPr>
              <a:t>money</a:t>
            </a:r>
            <a:r>
              <a:rPr lang="en-US" sz="1400" baseline="30000" dirty="0">
                <a:solidFill>
                  <a:srgbClr val="0070C0"/>
                </a:solidFill>
                <a:latin typeface="+mn-lt"/>
              </a:rPr>
              <a:t>1</a:t>
            </a:r>
            <a:r>
              <a:rPr lang="en-US" sz="1400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1400" dirty="0">
                <a:solidFill>
                  <a:srgbClr val="FF0000"/>
                </a:solidFill>
                <a:latin typeface="+mn-lt"/>
              </a:rPr>
              <a:t>river</a:t>
            </a:r>
            <a:r>
              <a:rPr lang="en-US" sz="1400" baseline="30000" dirty="0">
                <a:solidFill>
                  <a:srgbClr val="FF0000"/>
                </a:solidFill>
                <a:latin typeface="+mn-lt"/>
              </a:rPr>
              <a:t>2 </a:t>
            </a:r>
            <a:r>
              <a:rPr lang="en-US" sz="1400" dirty="0">
                <a:solidFill>
                  <a:srgbClr val="0070C0"/>
                </a:solidFill>
                <a:latin typeface="+mn-lt"/>
              </a:rPr>
              <a:t>bank</a:t>
            </a:r>
            <a:r>
              <a:rPr lang="en-US" sz="1400" baseline="30000" dirty="0">
                <a:solidFill>
                  <a:srgbClr val="0070C0"/>
                </a:solidFill>
                <a:latin typeface="+mn-lt"/>
              </a:rPr>
              <a:t>1 </a:t>
            </a:r>
            <a:r>
              <a:rPr lang="en-US" sz="1400" dirty="0">
                <a:solidFill>
                  <a:srgbClr val="0070C0"/>
                </a:solidFill>
                <a:latin typeface="+mn-lt"/>
              </a:rPr>
              <a:t>money</a:t>
            </a:r>
            <a:r>
              <a:rPr lang="en-US" sz="1400" baseline="30000" dirty="0">
                <a:solidFill>
                  <a:srgbClr val="0070C0"/>
                </a:solidFill>
                <a:latin typeface="+mn-lt"/>
              </a:rPr>
              <a:t>1</a:t>
            </a:r>
            <a:r>
              <a:rPr lang="en-US" sz="1400" dirty="0">
                <a:solidFill>
                  <a:srgbClr val="0070C0"/>
                </a:solidFill>
                <a:latin typeface="+mn-lt"/>
              </a:rPr>
              <a:t> bank</a:t>
            </a:r>
            <a:r>
              <a:rPr lang="en-US" sz="1400" baseline="30000" dirty="0">
                <a:solidFill>
                  <a:srgbClr val="0070C0"/>
                </a:solidFill>
                <a:latin typeface="+mn-lt"/>
              </a:rPr>
              <a:t>1</a:t>
            </a:r>
            <a:r>
              <a:rPr lang="en-US" sz="1400" dirty="0">
                <a:solidFill>
                  <a:srgbClr val="0070C0"/>
                </a:solidFill>
                <a:latin typeface="+mn-lt"/>
              </a:rPr>
              <a:t>  loan</a:t>
            </a:r>
            <a:r>
              <a:rPr lang="en-US" sz="1400" baseline="30000" dirty="0">
                <a:solidFill>
                  <a:srgbClr val="0070C0"/>
                </a:solidFill>
                <a:latin typeface="+mn-lt"/>
              </a:rPr>
              <a:t>1 </a:t>
            </a:r>
            <a:r>
              <a:rPr lang="en-US" sz="1400" dirty="0">
                <a:solidFill>
                  <a:srgbClr val="0070C0"/>
                </a:solidFill>
                <a:latin typeface="+mn-lt"/>
              </a:rPr>
              <a:t>  money</a:t>
            </a:r>
            <a:r>
              <a:rPr lang="en-US" sz="1400" baseline="30000" dirty="0">
                <a:solidFill>
                  <a:srgbClr val="0070C0"/>
                </a:solidFill>
                <a:latin typeface="+mn-lt"/>
              </a:rPr>
              <a:t>1 </a:t>
            </a:r>
            <a:r>
              <a:rPr lang="en-US" sz="1400" dirty="0">
                <a:solidFill>
                  <a:srgbClr val="FF0000"/>
                </a:solidFill>
                <a:latin typeface="+mn-lt"/>
              </a:rPr>
              <a:t>stream</a:t>
            </a:r>
            <a:r>
              <a:rPr lang="en-US" sz="1400" baseline="30000" dirty="0">
                <a:solidFill>
                  <a:srgbClr val="FF0000"/>
                </a:solidFill>
                <a:latin typeface="+mn-lt"/>
              </a:rPr>
              <a:t>2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>
                <a:solidFill>
                  <a:srgbClr val="0070C0"/>
                </a:solidFill>
                <a:latin typeface="+mn-lt"/>
              </a:rPr>
              <a:t>bank</a:t>
            </a:r>
            <a:r>
              <a:rPr lang="en-US" sz="1400" baseline="30000" dirty="0">
                <a:solidFill>
                  <a:srgbClr val="0070C0"/>
                </a:solidFill>
                <a:latin typeface="+mn-lt"/>
              </a:rPr>
              <a:t>1  </a:t>
            </a:r>
            <a:r>
              <a:rPr lang="en-US" sz="1400" dirty="0">
                <a:solidFill>
                  <a:srgbClr val="0070C0"/>
                </a:solidFill>
                <a:latin typeface="+mn-lt"/>
              </a:rPr>
              <a:t>money</a:t>
            </a:r>
            <a:r>
              <a:rPr lang="en-US" sz="1400" baseline="30000" dirty="0">
                <a:solidFill>
                  <a:srgbClr val="0070C0"/>
                </a:solidFill>
                <a:latin typeface="+mn-lt"/>
              </a:rPr>
              <a:t>1</a:t>
            </a:r>
            <a:r>
              <a:rPr lang="en-US" sz="1400" dirty="0">
                <a:solidFill>
                  <a:srgbClr val="0070C0"/>
                </a:solidFill>
                <a:latin typeface="+mn-lt"/>
              </a:rPr>
              <a:t> bank</a:t>
            </a:r>
            <a:r>
              <a:rPr lang="en-US" sz="1400" baseline="30000" dirty="0">
                <a:solidFill>
                  <a:srgbClr val="0070C0"/>
                </a:solidFill>
                <a:latin typeface="+mn-lt"/>
              </a:rPr>
              <a:t>1</a:t>
            </a:r>
            <a:r>
              <a:rPr lang="en-US" sz="1400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+mn-lt"/>
              </a:rPr>
              <a:t>bank</a:t>
            </a:r>
            <a:r>
              <a:rPr lang="en-US" sz="1400" baseline="30000" dirty="0" err="1">
                <a:solidFill>
                  <a:srgbClr val="0070C0"/>
                </a:solidFill>
                <a:latin typeface="+mn-lt"/>
              </a:rPr>
              <a:t>1</a:t>
            </a:r>
            <a:r>
              <a:rPr lang="en-US" sz="1400" dirty="0">
                <a:solidFill>
                  <a:srgbClr val="0070C0"/>
                </a:solidFill>
                <a:latin typeface="+mn-lt"/>
              </a:rPr>
              <a:t> loan</a:t>
            </a:r>
            <a:r>
              <a:rPr lang="en-US" sz="1400" baseline="30000" dirty="0">
                <a:solidFill>
                  <a:srgbClr val="0070C0"/>
                </a:solidFill>
                <a:latin typeface="+mn-lt"/>
              </a:rPr>
              <a:t>1</a:t>
            </a:r>
            <a:r>
              <a:rPr lang="en-US" sz="1400" baseline="30000" dirty="0">
                <a:latin typeface="+mn-lt"/>
              </a:rPr>
              <a:t> </a:t>
            </a:r>
            <a:r>
              <a:rPr lang="en-US" sz="1400" dirty="0">
                <a:solidFill>
                  <a:srgbClr val="FF0000"/>
                </a:solidFill>
                <a:latin typeface="+mn-lt"/>
              </a:rPr>
              <a:t>river</a:t>
            </a:r>
            <a:r>
              <a:rPr lang="en-US" sz="1400" baseline="30000" dirty="0">
                <a:solidFill>
                  <a:srgbClr val="FF0000"/>
                </a:solidFill>
                <a:latin typeface="+mn-lt"/>
              </a:rPr>
              <a:t>2</a:t>
            </a:r>
            <a:r>
              <a:rPr lang="en-US" sz="1400" dirty="0">
                <a:solidFill>
                  <a:srgbClr val="FF0000"/>
                </a:solidFill>
                <a:latin typeface="+mn-lt"/>
              </a:rPr>
              <a:t> stream</a:t>
            </a:r>
            <a:r>
              <a:rPr lang="en-US" sz="1400" baseline="30000" dirty="0">
                <a:solidFill>
                  <a:srgbClr val="FF0000"/>
                </a:solidFill>
                <a:latin typeface="+mn-lt"/>
              </a:rPr>
              <a:t>2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>
                <a:solidFill>
                  <a:srgbClr val="0070C0"/>
                </a:solidFill>
                <a:latin typeface="+mn-lt"/>
              </a:rPr>
              <a:t>bank</a:t>
            </a:r>
            <a:r>
              <a:rPr lang="en-US" sz="1400" baseline="30000" dirty="0">
                <a:solidFill>
                  <a:srgbClr val="0070C0"/>
                </a:solidFill>
                <a:latin typeface="+mn-lt"/>
              </a:rPr>
              <a:t>1 </a:t>
            </a:r>
            <a:r>
              <a:rPr lang="en-US" sz="1400" dirty="0">
                <a:solidFill>
                  <a:srgbClr val="0070C0"/>
                </a:solidFill>
                <a:latin typeface="+mn-lt"/>
              </a:rPr>
              <a:t>money</a:t>
            </a:r>
            <a:r>
              <a:rPr lang="en-US" sz="1400" baseline="30000" dirty="0">
                <a:solidFill>
                  <a:srgbClr val="0070C0"/>
                </a:solidFill>
                <a:latin typeface="+mn-lt"/>
              </a:rPr>
              <a:t>1</a:t>
            </a:r>
            <a:r>
              <a:rPr lang="en-US" sz="1400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1400" dirty="0">
                <a:solidFill>
                  <a:srgbClr val="FF0000"/>
                </a:solidFill>
                <a:latin typeface="+mn-lt"/>
              </a:rPr>
              <a:t>river</a:t>
            </a:r>
            <a:r>
              <a:rPr lang="en-US" sz="1400" baseline="30000" dirty="0">
                <a:solidFill>
                  <a:srgbClr val="FF0000"/>
                </a:solidFill>
                <a:latin typeface="+mn-lt"/>
              </a:rPr>
              <a:t>2 </a:t>
            </a:r>
            <a:r>
              <a:rPr lang="en-US" sz="1400" dirty="0">
                <a:solidFill>
                  <a:srgbClr val="0070C0"/>
                </a:solidFill>
                <a:latin typeface="+mn-lt"/>
              </a:rPr>
              <a:t>bank</a:t>
            </a:r>
            <a:r>
              <a:rPr lang="en-US" sz="1400" baseline="30000" dirty="0">
                <a:solidFill>
                  <a:srgbClr val="0070C0"/>
                </a:solidFill>
                <a:latin typeface="+mn-lt"/>
              </a:rPr>
              <a:t>1 </a:t>
            </a:r>
            <a:r>
              <a:rPr lang="en-US" sz="1400" dirty="0">
                <a:solidFill>
                  <a:srgbClr val="0070C0"/>
                </a:solidFill>
                <a:latin typeface="+mn-lt"/>
              </a:rPr>
              <a:t>money</a:t>
            </a:r>
            <a:r>
              <a:rPr lang="en-US" sz="1400" baseline="30000" dirty="0">
                <a:solidFill>
                  <a:srgbClr val="0070C0"/>
                </a:solidFill>
                <a:latin typeface="+mn-lt"/>
              </a:rPr>
              <a:t>1</a:t>
            </a:r>
            <a:r>
              <a:rPr lang="en-US" sz="1400" dirty="0">
                <a:solidFill>
                  <a:srgbClr val="0070C0"/>
                </a:solidFill>
                <a:latin typeface="+mn-lt"/>
              </a:rPr>
              <a:t> bank</a:t>
            </a:r>
            <a:r>
              <a:rPr lang="en-US" sz="1400" baseline="30000" dirty="0">
                <a:solidFill>
                  <a:srgbClr val="0070C0"/>
                </a:solidFill>
                <a:latin typeface="+mn-lt"/>
              </a:rPr>
              <a:t>1</a:t>
            </a:r>
            <a:r>
              <a:rPr lang="en-US" sz="1400" dirty="0">
                <a:solidFill>
                  <a:srgbClr val="0070C0"/>
                </a:solidFill>
                <a:latin typeface="+mn-lt"/>
              </a:rPr>
              <a:t>  loan</a:t>
            </a:r>
            <a:r>
              <a:rPr lang="en-US" sz="1400" baseline="30000" dirty="0">
                <a:solidFill>
                  <a:srgbClr val="0070C0"/>
                </a:solidFill>
                <a:latin typeface="+mn-lt"/>
              </a:rPr>
              <a:t>1 </a:t>
            </a:r>
            <a:r>
              <a:rPr lang="en-US" sz="1400" dirty="0">
                <a:solidFill>
                  <a:srgbClr val="0070C0"/>
                </a:solidFill>
                <a:latin typeface="+mn-lt"/>
              </a:rPr>
              <a:t>  bank</a:t>
            </a:r>
            <a:r>
              <a:rPr lang="en-US" sz="1400" baseline="30000" dirty="0">
                <a:solidFill>
                  <a:srgbClr val="0070C0"/>
                </a:solidFill>
                <a:latin typeface="+mn-lt"/>
              </a:rPr>
              <a:t>1  </a:t>
            </a:r>
            <a:r>
              <a:rPr lang="en-US" sz="1400" dirty="0">
                <a:solidFill>
                  <a:srgbClr val="0070C0"/>
                </a:solidFill>
                <a:latin typeface="+mn-lt"/>
              </a:rPr>
              <a:t>money</a:t>
            </a:r>
            <a:r>
              <a:rPr lang="en-US" sz="1400" baseline="30000" dirty="0">
                <a:solidFill>
                  <a:srgbClr val="0070C0"/>
                </a:solidFill>
                <a:latin typeface="+mn-lt"/>
              </a:rPr>
              <a:t>1</a:t>
            </a:r>
            <a:r>
              <a:rPr lang="en-US" sz="1400" baseline="30000" dirty="0">
                <a:solidFill>
                  <a:srgbClr val="99FF33"/>
                </a:solidFill>
                <a:latin typeface="+mn-lt"/>
              </a:rPr>
              <a:t> </a:t>
            </a:r>
            <a:r>
              <a:rPr lang="en-US" sz="1400" dirty="0">
                <a:solidFill>
                  <a:srgbClr val="FF0000"/>
                </a:solidFill>
                <a:latin typeface="+mn-lt"/>
              </a:rPr>
              <a:t>stream</a:t>
            </a:r>
            <a:r>
              <a:rPr lang="en-US" sz="1400" baseline="30000" dirty="0">
                <a:solidFill>
                  <a:srgbClr val="FF0000"/>
                </a:solidFill>
                <a:latin typeface="+mn-lt"/>
              </a:rPr>
              <a:t>2</a:t>
            </a:r>
            <a:r>
              <a:rPr lang="en-US" sz="1400" dirty="0">
                <a:latin typeface="+mn-lt"/>
              </a:rPr>
              <a:t> </a:t>
            </a:r>
            <a:endParaRPr lang="en-US" sz="1400" baseline="30000" dirty="0">
              <a:solidFill>
                <a:srgbClr val="99FF33"/>
              </a:solidFill>
              <a:latin typeface="+mn-lt"/>
            </a:endParaRPr>
          </a:p>
          <a:p>
            <a:pPr algn="just">
              <a:spcBef>
                <a:spcPct val="50000"/>
              </a:spcBef>
            </a:pPr>
            <a:endParaRPr lang="en-US" sz="1400" baseline="30000" dirty="0">
              <a:solidFill>
                <a:srgbClr val="99FF33"/>
              </a:solidFill>
              <a:latin typeface="+mn-lt"/>
            </a:endParaRPr>
          </a:p>
        </p:txBody>
      </p:sp>
      <p:grpSp>
        <p:nvGrpSpPr>
          <p:cNvPr id="126" name="Group 125"/>
          <p:cNvGrpSpPr/>
          <p:nvPr/>
        </p:nvGrpSpPr>
        <p:grpSpPr>
          <a:xfrm>
            <a:off x="1600200" y="1672237"/>
            <a:ext cx="609600" cy="2594963"/>
            <a:chOff x="1600200" y="1672237"/>
            <a:chExt cx="609600" cy="2594963"/>
          </a:xfrm>
        </p:grpSpPr>
        <p:sp>
          <p:nvSpPr>
            <p:cNvPr id="75" name="Rectangle 4"/>
            <p:cNvSpPr>
              <a:spLocks noChangeArrowheads="1"/>
            </p:cNvSpPr>
            <p:nvPr/>
          </p:nvSpPr>
          <p:spPr bwMode="auto">
            <a:xfrm flipV="1">
              <a:off x="1600200" y="1672237"/>
              <a:ext cx="533400" cy="2594963"/>
            </a:xfrm>
            <a:prstGeom prst="rect">
              <a:avLst/>
            </a:prstGeom>
            <a:solidFill>
              <a:srgbClr val="E4E4E4"/>
            </a:solidFill>
            <a:ln w="19050">
              <a:solidFill>
                <a:srgbClr val="800000"/>
              </a:solidFill>
              <a:prstDash val="lg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8396" name="Text Box 28"/>
            <p:cNvSpPr txBox="1">
              <a:spLocks noChangeArrowheads="1"/>
            </p:cNvSpPr>
            <p:nvPr/>
          </p:nvSpPr>
          <p:spPr bwMode="auto">
            <a:xfrm>
              <a:off x="1600200" y="1748438"/>
              <a:ext cx="48895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0070C0"/>
                  </a:solidFill>
                  <a:latin typeface="+mn-lt"/>
                </a:rPr>
                <a:t>.8</a:t>
              </a:r>
            </a:p>
          </p:txBody>
        </p:sp>
        <p:sp>
          <p:nvSpPr>
            <p:cNvPr id="698397" name="Text Box 29"/>
            <p:cNvSpPr txBox="1">
              <a:spLocks noChangeArrowheads="1"/>
            </p:cNvSpPr>
            <p:nvPr/>
          </p:nvSpPr>
          <p:spPr bwMode="auto">
            <a:xfrm>
              <a:off x="1627187" y="3810001"/>
              <a:ext cx="58261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CC0000"/>
                  </a:solidFill>
                  <a:latin typeface="+mn-lt"/>
                </a:rPr>
                <a:t>.2</a:t>
              </a:r>
            </a:p>
          </p:txBody>
        </p:sp>
      </p:grpSp>
      <p:sp>
        <p:nvSpPr>
          <p:cNvPr id="54302" name="Rectangle 30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600" smtClean="0">
                <a:latin typeface="+mn-lt"/>
              </a:rPr>
              <a:t>Example</a:t>
            </a:r>
          </a:p>
        </p:txBody>
      </p:sp>
      <p:sp>
        <p:nvSpPr>
          <p:cNvPr id="37" name="Line 25"/>
          <p:cNvSpPr>
            <a:spLocks noChangeShapeType="1"/>
          </p:cNvSpPr>
          <p:nvPr/>
        </p:nvSpPr>
        <p:spPr bwMode="auto">
          <a:xfrm flipV="1">
            <a:off x="762000" y="1676399"/>
            <a:ext cx="1981200" cy="1143000"/>
          </a:xfrm>
          <a:prstGeom prst="line">
            <a:avLst/>
          </a:prstGeom>
          <a:ln w="22225">
            <a:headE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35" name="Rectangle 34"/>
          <p:cNvSpPr/>
          <p:nvPr/>
        </p:nvSpPr>
        <p:spPr>
          <a:xfrm rot="16200000">
            <a:off x="-421944" y="2790123"/>
            <a:ext cx="1975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0" dirty="0" smtClean="0">
                <a:latin typeface="+mn-lt"/>
              </a:rPr>
              <a:t>DOCUMENT 1 </a:t>
            </a:r>
            <a:endParaRPr lang="en-US" b="1" i="0" dirty="0">
              <a:latin typeface="+mn-lt"/>
            </a:endParaRPr>
          </a:p>
        </p:txBody>
      </p:sp>
      <p:sp>
        <p:nvSpPr>
          <p:cNvPr id="38" name="Line 25"/>
          <p:cNvSpPr>
            <a:spLocks noChangeShapeType="1"/>
          </p:cNvSpPr>
          <p:nvPr/>
        </p:nvSpPr>
        <p:spPr bwMode="auto">
          <a:xfrm>
            <a:off x="762000" y="2971800"/>
            <a:ext cx="1981200" cy="1295400"/>
          </a:xfrm>
          <a:prstGeom prst="line">
            <a:avLst/>
          </a:prstGeom>
          <a:ln w="22225">
            <a:headE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39" name="Line 25"/>
          <p:cNvSpPr>
            <a:spLocks noChangeShapeType="1"/>
          </p:cNvSpPr>
          <p:nvPr/>
        </p:nvSpPr>
        <p:spPr bwMode="auto">
          <a:xfrm>
            <a:off x="3962400" y="1676400"/>
            <a:ext cx="1143000" cy="838200"/>
          </a:xfrm>
          <a:prstGeom prst="line">
            <a:avLst/>
          </a:prstGeom>
          <a:ln w="22225">
            <a:headE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40" name="Line 25"/>
          <p:cNvSpPr>
            <a:spLocks noChangeShapeType="1"/>
          </p:cNvSpPr>
          <p:nvPr/>
        </p:nvSpPr>
        <p:spPr bwMode="auto">
          <a:xfrm flipV="1">
            <a:off x="3962400" y="2971800"/>
            <a:ext cx="1143000" cy="1219200"/>
          </a:xfrm>
          <a:prstGeom prst="line">
            <a:avLst/>
          </a:prstGeom>
          <a:ln w="22225">
            <a:headE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atin typeface="+mn-lt"/>
            </a:endParaRPr>
          </a:p>
        </p:txBody>
      </p:sp>
      <p:grpSp>
        <p:nvGrpSpPr>
          <p:cNvPr id="43" name="Group 8"/>
          <p:cNvGrpSpPr/>
          <p:nvPr/>
        </p:nvGrpSpPr>
        <p:grpSpPr>
          <a:xfrm>
            <a:off x="5677437" y="304800"/>
            <a:ext cx="2514600" cy="1447800"/>
            <a:chOff x="5029200" y="1219200"/>
            <a:chExt cx="2514600" cy="1447800"/>
          </a:xfrm>
        </p:grpSpPr>
        <p:sp>
          <p:nvSpPr>
            <p:cNvPr id="45" name="Rectangle 44"/>
            <p:cNvSpPr/>
            <p:nvPr/>
          </p:nvSpPr>
          <p:spPr bwMode="auto">
            <a:xfrm>
              <a:off x="5029200" y="1828800"/>
              <a:ext cx="2514600" cy="838200"/>
            </a:xfrm>
            <a:prstGeom prst="rect">
              <a:avLst/>
            </a:prstGeom>
            <a:noFill/>
            <a:ln w="25400" cap="flat" cmpd="sng" algn="ctr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46" name="Group 59"/>
            <p:cNvGrpSpPr/>
            <p:nvPr/>
          </p:nvGrpSpPr>
          <p:grpSpPr>
            <a:xfrm>
              <a:off x="6096000" y="2028825"/>
              <a:ext cx="428624" cy="438150"/>
              <a:chOff x="3379566" y="4200525"/>
              <a:chExt cx="428624" cy="438150"/>
            </a:xfrm>
            <a:noFill/>
          </p:grpSpPr>
          <p:sp>
            <p:nvSpPr>
              <p:cNvPr id="66" name="Oval 65"/>
              <p:cNvSpPr/>
              <p:nvPr/>
            </p:nvSpPr>
            <p:spPr bwMode="auto">
              <a:xfrm>
                <a:off x="3379566" y="4200525"/>
                <a:ext cx="428624" cy="438150"/>
              </a:xfrm>
              <a:prstGeom prst="ellipse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pic>
            <p:nvPicPr>
              <p:cNvPr id="67" name="Picture 66" descr="txp_fig.png"/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1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</a:blip>
              <a:stretch>
                <a:fillRect/>
              </a:stretch>
            </p:blipFill>
            <p:spPr>
              <a:xfrm>
                <a:off x="3531394" y="4357116"/>
                <a:ext cx="124968" cy="124968"/>
              </a:xfrm>
              <a:prstGeom prst="rect">
                <a:avLst/>
              </a:prstGeom>
              <a:grpFill/>
            </p:spPr>
          </p:pic>
        </p:grpSp>
        <p:grpSp>
          <p:nvGrpSpPr>
            <p:cNvPr id="47" name="Group 62"/>
            <p:cNvGrpSpPr/>
            <p:nvPr/>
          </p:nvGrpSpPr>
          <p:grpSpPr>
            <a:xfrm>
              <a:off x="5257800" y="2028825"/>
              <a:ext cx="428624" cy="438150"/>
              <a:chOff x="3012282" y="3890962"/>
              <a:chExt cx="428624" cy="438150"/>
            </a:xfrm>
            <a:noFill/>
          </p:grpSpPr>
          <p:sp>
            <p:nvSpPr>
              <p:cNvPr id="64" name="Oval 63"/>
              <p:cNvSpPr/>
              <p:nvPr/>
            </p:nvSpPr>
            <p:spPr bwMode="auto">
              <a:xfrm>
                <a:off x="3012282" y="3890962"/>
                <a:ext cx="428624" cy="438150"/>
              </a:xfrm>
              <a:prstGeom prst="ellipse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pic>
            <p:nvPicPr>
              <p:cNvPr id="65" name="Picture 64" descr="txp_fig.png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1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</a:blip>
              <a:stretch>
                <a:fillRect/>
              </a:stretch>
            </p:blipFill>
            <p:spPr>
              <a:xfrm>
                <a:off x="3150394" y="4053649"/>
                <a:ext cx="152400" cy="112776"/>
              </a:xfrm>
              <a:prstGeom prst="rect">
                <a:avLst/>
              </a:prstGeom>
              <a:grpFill/>
            </p:spPr>
          </p:pic>
        </p:grpSp>
        <p:cxnSp>
          <p:nvCxnSpPr>
            <p:cNvPr id="48" name="Straight Arrow Connector 47"/>
            <p:cNvCxnSpPr/>
            <p:nvPr/>
          </p:nvCxnSpPr>
          <p:spPr bwMode="auto">
            <a:xfrm>
              <a:off x="5686424" y="2247900"/>
              <a:ext cx="409576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9" name="Straight Arrow Connector 48"/>
            <p:cNvCxnSpPr>
              <a:stCxn id="66" idx="6"/>
              <a:endCxn id="62" idx="2"/>
            </p:cNvCxnSpPr>
            <p:nvPr/>
          </p:nvCxnSpPr>
          <p:spPr bwMode="auto">
            <a:xfrm>
              <a:off x="6524624" y="2247900"/>
              <a:ext cx="304800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pSp>
          <p:nvGrpSpPr>
            <p:cNvPr id="50" name="Group 71"/>
            <p:cNvGrpSpPr/>
            <p:nvPr/>
          </p:nvGrpSpPr>
          <p:grpSpPr>
            <a:xfrm>
              <a:off x="6829424" y="2028825"/>
              <a:ext cx="428624" cy="438150"/>
              <a:chOff x="5861557" y="4388357"/>
              <a:chExt cx="428624" cy="438150"/>
            </a:xfrm>
            <a:solidFill>
              <a:schemeClr val="bg1">
                <a:lumMod val="65000"/>
              </a:schemeClr>
            </a:solidFill>
          </p:grpSpPr>
          <p:sp>
            <p:nvSpPr>
              <p:cNvPr id="62" name="Oval 61"/>
              <p:cNvSpPr/>
              <p:nvPr/>
            </p:nvSpPr>
            <p:spPr bwMode="auto">
              <a:xfrm>
                <a:off x="5861557" y="4388357"/>
                <a:ext cx="428624" cy="438150"/>
              </a:xfrm>
              <a:prstGeom prst="ellipse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pic>
            <p:nvPicPr>
              <p:cNvPr id="63" name="Picture 62" descr="txp_fig.png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1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</a:blip>
              <a:stretch>
                <a:fillRect/>
              </a:stretch>
            </p:blipFill>
            <p:spPr>
              <a:xfrm>
                <a:off x="6013385" y="4544948"/>
                <a:ext cx="124968" cy="124968"/>
              </a:xfrm>
              <a:prstGeom prst="rect">
                <a:avLst/>
              </a:prstGeom>
              <a:grpFill/>
            </p:spPr>
          </p:pic>
        </p:grpSp>
        <p:sp>
          <p:nvSpPr>
            <p:cNvPr id="51" name="Rectangle 50"/>
            <p:cNvSpPr/>
            <p:nvPr/>
          </p:nvSpPr>
          <p:spPr bwMode="auto">
            <a:xfrm>
              <a:off x="5867400" y="1943100"/>
              <a:ext cx="1524000" cy="609600"/>
            </a:xfrm>
            <a:prstGeom prst="rect">
              <a:avLst/>
            </a:prstGeom>
            <a:noFill/>
            <a:ln w="25400" cap="flat" cmpd="sng" algn="ctr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52" name="Group 78"/>
            <p:cNvGrpSpPr/>
            <p:nvPr/>
          </p:nvGrpSpPr>
          <p:grpSpPr>
            <a:xfrm>
              <a:off x="6853236" y="1219200"/>
              <a:ext cx="381000" cy="381000"/>
              <a:chOff x="6781800" y="4191000"/>
              <a:chExt cx="381000" cy="381000"/>
            </a:xfrm>
          </p:grpSpPr>
          <p:pic>
            <p:nvPicPr>
              <p:cNvPr id="60" name="Picture 59" descr="txp_fig.png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1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</a:blip>
              <a:stretch>
                <a:fillRect/>
              </a:stretch>
            </p:blipFill>
            <p:spPr>
              <a:xfrm>
                <a:off x="6883908" y="4287012"/>
                <a:ext cx="176784" cy="188976"/>
              </a:xfrm>
              <a:prstGeom prst="rect">
                <a:avLst/>
              </a:prstGeom>
              <a:noFill/>
            </p:spPr>
          </p:pic>
          <p:sp>
            <p:nvSpPr>
              <p:cNvPr id="61" name="Rounded Rectangle 60"/>
              <p:cNvSpPr/>
              <p:nvPr/>
            </p:nvSpPr>
            <p:spPr bwMode="auto">
              <a:xfrm>
                <a:off x="6781800" y="4191000"/>
                <a:ext cx="381000" cy="381000"/>
              </a:xfrm>
              <a:prstGeom prst="round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cxnSp>
          <p:nvCxnSpPr>
            <p:cNvPr id="53" name="Straight Arrow Connector 52"/>
            <p:cNvCxnSpPr/>
            <p:nvPr/>
          </p:nvCxnSpPr>
          <p:spPr bwMode="auto">
            <a:xfrm>
              <a:off x="7043736" y="1600200"/>
              <a:ext cx="0" cy="428625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pic>
          <p:nvPicPr>
            <p:cNvPr id="54" name="Picture 53" descr="txp_fig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5904963" y="2362200"/>
              <a:ext cx="177363" cy="137160"/>
            </a:xfrm>
            <a:prstGeom prst="rect">
              <a:avLst/>
            </a:prstGeom>
            <a:noFill/>
          </p:spPr>
        </p:pic>
        <p:pic>
          <p:nvPicPr>
            <p:cNvPr id="55" name="Picture 54" descr="txp_fig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5105400" y="2466519"/>
              <a:ext cx="165539" cy="137160"/>
            </a:xfrm>
            <a:prstGeom prst="rect">
              <a:avLst/>
            </a:prstGeom>
            <a:noFill/>
          </p:spPr>
        </p:pic>
        <p:grpSp>
          <p:nvGrpSpPr>
            <p:cNvPr id="56" name="Group 146"/>
            <p:cNvGrpSpPr/>
            <p:nvPr/>
          </p:nvGrpSpPr>
          <p:grpSpPr>
            <a:xfrm>
              <a:off x="5281612" y="1219200"/>
              <a:ext cx="381000" cy="381000"/>
              <a:chOff x="4343400" y="4267200"/>
              <a:chExt cx="381000" cy="381000"/>
            </a:xfrm>
          </p:grpSpPr>
          <p:pic>
            <p:nvPicPr>
              <p:cNvPr id="58" name="Picture 57" descr="txp_fig.png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1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</a:blip>
              <a:stretch>
                <a:fillRect/>
              </a:stretch>
            </p:blipFill>
            <p:spPr>
              <a:xfrm>
                <a:off x="4471416" y="4369308"/>
                <a:ext cx="124968" cy="176784"/>
              </a:xfrm>
              <a:prstGeom prst="rect">
                <a:avLst/>
              </a:prstGeom>
              <a:noFill/>
            </p:spPr>
          </p:pic>
          <p:sp>
            <p:nvSpPr>
              <p:cNvPr id="59" name="Rounded Rectangle 58"/>
              <p:cNvSpPr/>
              <p:nvPr/>
            </p:nvSpPr>
            <p:spPr bwMode="auto">
              <a:xfrm>
                <a:off x="4343400" y="4267200"/>
                <a:ext cx="381000" cy="381000"/>
              </a:xfrm>
              <a:prstGeom prst="round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cxnSp>
          <p:nvCxnSpPr>
            <p:cNvPr id="57" name="Straight Arrow Connector 56"/>
            <p:cNvCxnSpPr>
              <a:stCxn id="59" idx="2"/>
              <a:endCxn id="64" idx="0"/>
            </p:cNvCxnSpPr>
            <p:nvPr/>
          </p:nvCxnSpPr>
          <p:spPr bwMode="auto">
            <a:xfrm>
              <a:off x="5472112" y="1600200"/>
              <a:ext cx="0" cy="428625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28" name="Group 127"/>
          <p:cNvGrpSpPr/>
          <p:nvPr/>
        </p:nvGrpSpPr>
        <p:grpSpPr>
          <a:xfrm>
            <a:off x="2286000" y="5181600"/>
            <a:ext cx="1981200" cy="914400"/>
            <a:chOff x="2286000" y="5181600"/>
            <a:chExt cx="1981200" cy="914400"/>
          </a:xfrm>
        </p:grpSpPr>
        <p:sp>
          <p:nvSpPr>
            <p:cNvPr id="122" name="Rectangle 4"/>
            <p:cNvSpPr>
              <a:spLocks noChangeArrowheads="1"/>
            </p:cNvSpPr>
            <p:nvPr/>
          </p:nvSpPr>
          <p:spPr bwMode="auto">
            <a:xfrm flipV="1">
              <a:off x="2667000" y="5715000"/>
              <a:ext cx="1219200" cy="381000"/>
            </a:xfrm>
            <a:prstGeom prst="rect">
              <a:avLst/>
            </a:prstGeom>
            <a:solidFill>
              <a:srgbClr val="E4E4E4"/>
            </a:solidFill>
            <a:ln w="19050">
              <a:solidFill>
                <a:srgbClr val="800000"/>
              </a:solidFill>
              <a:prstDash val="lg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8400" name="Text Box 32"/>
            <p:cNvSpPr txBox="1">
              <a:spLocks noChangeArrowheads="1"/>
            </p:cNvSpPr>
            <p:nvPr/>
          </p:nvSpPr>
          <p:spPr bwMode="auto">
            <a:xfrm>
              <a:off x="2286000" y="5181600"/>
              <a:ext cx="19812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 smtClean="0">
                  <a:latin typeface="+mn-lt"/>
                </a:rPr>
                <a:t>Topic Conditional Distributions</a:t>
              </a:r>
              <a:endParaRPr lang="en-US" sz="1600" dirty="0">
                <a:latin typeface="+mn-lt"/>
              </a:endParaRPr>
            </a:p>
          </p:txBody>
        </p:sp>
        <p:pic>
          <p:nvPicPr>
            <p:cNvPr id="70" name="Picture 69" descr="txp_fig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2819400" y="5791200"/>
              <a:ext cx="942498" cy="268575"/>
            </a:xfrm>
            <a:prstGeom prst="rect">
              <a:avLst/>
            </a:prstGeom>
            <a:noFill/>
          </p:spPr>
        </p:pic>
      </p:grpSp>
      <p:grpSp>
        <p:nvGrpSpPr>
          <p:cNvPr id="127" name="Group 126"/>
          <p:cNvGrpSpPr/>
          <p:nvPr/>
        </p:nvGrpSpPr>
        <p:grpSpPr>
          <a:xfrm>
            <a:off x="852918" y="4267200"/>
            <a:ext cx="1966482" cy="990600"/>
            <a:chOff x="852918" y="4267200"/>
            <a:chExt cx="1966482" cy="990600"/>
          </a:xfrm>
        </p:grpSpPr>
        <p:sp>
          <p:nvSpPr>
            <p:cNvPr id="121" name="Rectangle 4"/>
            <p:cNvSpPr>
              <a:spLocks noChangeArrowheads="1"/>
            </p:cNvSpPr>
            <p:nvPr/>
          </p:nvSpPr>
          <p:spPr bwMode="auto">
            <a:xfrm flipV="1">
              <a:off x="1691118" y="4953000"/>
              <a:ext cx="381000" cy="304800"/>
            </a:xfrm>
            <a:prstGeom prst="rect">
              <a:avLst/>
            </a:prstGeom>
            <a:solidFill>
              <a:srgbClr val="E4E4E4"/>
            </a:solidFill>
            <a:ln w="19050">
              <a:solidFill>
                <a:srgbClr val="800000"/>
              </a:solidFill>
              <a:prstDash val="lg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8399" name="Text Box 31"/>
            <p:cNvSpPr txBox="1">
              <a:spLocks noChangeArrowheads="1"/>
            </p:cNvSpPr>
            <p:nvPr/>
          </p:nvSpPr>
          <p:spPr bwMode="auto">
            <a:xfrm>
              <a:off x="852918" y="4267200"/>
              <a:ext cx="1966482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 smtClean="0">
                  <a:latin typeface="+mn-lt"/>
                </a:rPr>
                <a:t>Document Distribution over topics</a:t>
              </a:r>
              <a:endParaRPr lang="en-US" sz="1400" dirty="0">
                <a:latin typeface="+mn-lt"/>
              </a:endParaRPr>
            </a:p>
          </p:txBody>
        </p:sp>
        <p:pic>
          <p:nvPicPr>
            <p:cNvPr id="71" name="Picture 70" descr="txp_fig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1767318" y="5029200"/>
              <a:ext cx="213461" cy="148237"/>
            </a:xfrm>
            <a:prstGeom prst="rect">
              <a:avLst/>
            </a:prstGeom>
            <a:noFill/>
          </p:spPr>
        </p:pic>
      </p:grpSp>
      <p:grpSp>
        <p:nvGrpSpPr>
          <p:cNvPr id="129" name="Group 128"/>
          <p:cNvGrpSpPr/>
          <p:nvPr/>
        </p:nvGrpSpPr>
        <p:grpSpPr>
          <a:xfrm>
            <a:off x="152400" y="990600"/>
            <a:ext cx="914400" cy="381000"/>
            <a:chOff x="152400" y="3581400"/>
            <a:chExt cx="914400" cy="381000"/>
          </a:xfrm>
        </p:grpSpPr>
        <p:sp>
          <p:nvSpPr>
            <p:cNvPr id="123" name="Rectangle 4"/>
            <p:cNvSpPr>
              <a:spLocks noChangeArrowheads="1"/>
            </p:cNvSpPr>
            <p:nvPr/>
          </p:nvSpPr>
          <p:spPr bwMode="auto">
            <a:xfrm flipV="1">
              <a:off x="152400" y="3581400"/>
              <a:ext cx="914400" cy="381000"/>
            </a:xfrm>
            <a:prstGeom prst="rect">
              <a:avLst/>
            </a:prstGeom>
            <a:solidFill>
              <a:srgbClr val="E4E4E4"/>
            </a:solidFill>
            <a:ln w="19050">
              <a:solidFill>
                <a:srgbClr val="800000"/>
              </a:solidFill>
              <a:prstDash val="lg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3" name="Picture 72" descr="txp_fig.png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228600" y="3657600"/>
              <a:ext cx="818157" cy="206405"/>
            </a:xfrm>
            <a:prstGeom prst="rect">
              <a:avLst/>
            </a:prstGeom>
            <a:noFill/>
          </p:spPr>
        </p:pic>
      </p:grpSp>
      <p:grpSp>
        <p:nvGrpSpPr>
          <p:cNvPr id="125" name="Group 124"/>
          <p:cNvGrpSpPr/>
          <p:nvPr/>
        </p:nvGrpSpPr>
        <p:grpSpPr>
          <a:xfrm>
            <a:off x="2688982" y="990600"/>
            <a:ext cx="1221902" cy="2010549"/>
            <a:chOff x="2688982" y="990600"/>
            <a:chExt cx="1221902" cy="2010549"/>
          </a:xfrm>
        </p:grpSpPr>
        <p:sp>
          <p:nvSpPr>
            <p:cNvPr id="54275" name="Text Box 3"/>
            <p:cNvSpPr txBox="1">
              <a:spLocks noChangeArrowheads="1"/>
            </p:cNvSpPr>
            <p:nvPr/>
          </p:nvSpPr>
          <p:spPr bwMode="auto">
            <a:xfrm rot="4633291">
              <a:off x="3309694" y="1644263"/>
              <a:ext cx="51007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0070C0"/>
                  </a:solidFill>
                  <a:latin typeface="+mn-lt"/>
                </a:rPr>
                <a:t>loan</a:t>
              </a:r>
            </a:p>
          </p:txBody>
        </p:sp>
        <p:sp>
          <p:nvSpPr>
            <p:cNvPr id="54276" name="AutoShape 4"/>
            <p:cNvSpPr>
              <a:spLocks noChangeArrowheads="1"/>
            </p:cNvSpPr>
            <p:nvPr/>
          </p:nvSpPr>
          <p:spPr bwMode="auto">
            <a:xfrm>
              <a:off x="2754313" y="990600"/>
              <a:ext cx="1106487" cy="1731963"/>
            </a:xfrm>
            <a:prstGeom prst="can">
              <a:avLst>
                <a:gd name="adj" fmla="val 17878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54277" name="Text Box 5"/>
            <p:cNvSpPr txBox="1">
              <a:spLocks noChangeArrowheads="1"/>
            </p:cNvSpPr>
            <p:nvPr/>
          </p:nvSpPr>
          <p:spPr bwMode="auto">
            <a:xfrm>
              <a:off x="2743201" y="2724150"/>
              <a:ext cx="106838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latin typeface="+mn-lt"/>
                </a:rPr>
                <a:t>TOPIC 1</a:t>
              </a:r>
            </a:p>
          </p:txBody>
        </p:sp>
        <p:sp>
          <p:nvSpPr>
            <p:cNvPr id="54278" name="Text Box 6"/>
            <p:cNvSpPr txBox="1">
              <a:spLocks noChangeArrowheads="1"/>
            </p:cNvSpPr>
            <p:nvPr/>
          </p:nvSpPr>
          <p:spPr bwMode="auto">
            <a:xfrm rot="2033770">
              <a:off x="2763434" y="1372801"/>
              <a:ext cx="70724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0070C0"/>
                  </a:solidFill>
                  <a:latin typeface="+mn-lt"/>
                </a:rPr>
                <a:t>money</a:t>
              </a:r>
            </a:p>
          </p:txBody>
        </p:sp>
        <p:sp>
          <p:nvSpPr>
            <p:cNvPr id="54279" name="Text Box 7"/>
            <p:cNvSpPr txBox="1">
              <a:spLocks noChangeArrowheads="1"/>
            </p:cNvSpPr>
            <p:nvPr/>
          </p:nvSpPr>
          <p:spPr bwMode="auto">
            <a:xfrm rot="650964">
              <a:off x="2894562" y="2138770"/>
              <a:ext cx="51007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0070C0"/>
                  </a:solidFill>
                  <a:latin typeface="+mn-lt"/>
                </a:rPr>
                <a:t>loan</a:t>
              </a:r>
            </a:p>
          </p:txBody>
        </p:sp>
        <p:sp>
          <p:nvSpPr>
            <p:cNvPr id="54280" name="Text Box 8"/>
            <p:cNvSpPr txBox="1">
              <a:spLocks noChangeArrowheads="1"/>
            </p:cNvSpPr>
            <p:nvPr/>
          </p:nvSpPr>
          <p:spPr bwMode="auto">
            <a:xfrm rot="-582399">
              <a:off x="2871295" y="1775232"/>
              <a:ext cx="56137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0070C0"/>
                  </a:solidFill>
                  <a:latin typeface="+mn-lt"/>
                </a:rPr>
                <a:t>bank</a:t>
              </a:r>
            </a:p>
          </p:txBody>
        </p:sp>
        <p:sp>
          <p:nvSpPr>
            <p:cNvPr id="54281" name="Text Box 9"/>
            <p:cNvSpPr txBox="1">
              <a:spLocks noChangeArrowheads="1"/>
            </p:cNvSpPr>
            <p:nvPr/>
          </p:nvSpPr>
          <p:spPr bwMode="auto">
            <a:xfrm rot="-2288081">
              <a:off x="3150784" y="1314857"/>
              <a:ext cx="70724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0070C0"/>
                  </a:solidFill>
                  <a:latin typeface="+mn-lt"/>
                </a:rPr>
                <a:t>money</a:t>
              </a:r>
            </a:p>
          </p:txBody>
        </p:sp>
        <p:sp>
          <p:nvSpPr>
            <p:cNvPr id="54282" name="Text Box 10"/>
            <p:cNvSpPr txBox="1">
              <a:spLocks noChangeArrowheads="1"/>
            </p:cNvSpPr>
            <p:nvPr/>
          </p:nvSpPr>
          <p:spPr bwMode="auto">
            <a:xfrm rot="-5530761">
              <a:off x="2599833" y="2281645"/>
              <a:ext cx="56137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0070C0"/>
                  </a:solidFill>
                  <a:latin typeface="+mn-lt"/>
                </a:rPr>
                <a:t>bank</a:t>
              </a:r>
            </a:p>
          </p:txBody>
        </p:sp>
        <p:sp>
          <p:nvSpPr>
            <p:cNvPr id="54292" name="Text Box 20"/>
            <p:cNvSpPr txBox="1">
              <a:spLocks noChangeArrowheads="1"/>
            </p:cNvSpPr>
            <p:nvPr/>
          </p:nvSpPr>
          <p:spPr bwMode="auto">
            <a:xfrm rot="-7954520">
              <a:off x="3111008" y="2170520"/>
              <a:ext cx="56137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0070C0"/>
                  </a:solidFill>
                  <a:latin typeface="+mn-lt"/>
                </a:rPr>
                <a:t>bank</a:t>
              </a:r>
            </a:p>
          </p:txBody>
        </p:sp>
        <p:sp>
          <p:nvSpPr>
            <p:cNvPr id="54293" name="Text Box 21"/>
            <p:cNvSpPr txBox="1">
              <a:spLocks noChangeArrowheads="1"/>
            </p:cNvSpPr>
            <p:nvPr/>
          </p:nvSpPr>
          <p:spPr bwMode="auto">
            <a:xfrm rot="10571648">
              <a:off x="3335887" y="2403089"/>
              <a:ext cx="51007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0070C0"/>
                  </a:solidFill>
                  <a:latin typeface="+mn-lt"/>
                </a:rPr>
                <a:t>loan</a:t>
              </a:r>
            </a:p>
          </p:txBody>
        </p:sp>
        <p:grpSp>
          <p:nvGrpSpPr>
            <p:cNvPr id="84" name="Group 99"/>
            <p:cNvGrpSpPr>
              <a:grpSpLocks/>
            </p:cNvGrpSpPr>
            <p:nvPr/>
          </p:nvGrpSpPr>
          <p:grpSpPr bwMode="auto">
            <a:xfrm flipH="1">
              <a:off x="2688982" y="2286000"/>
              <a:ext cx="1221902" cy="413852"/>
              <a:chOff x="5552127" y="4714884"/>
              <a:chExt cx="1644986" cy="460554"/>
            </a:xfrm>
          </p:grpSpPr>
          <p:sp>
            <p:nvSpPr>
              <p:cNvPr id="86" name="Rectangle 38"/>
              <p:cNvSpPr>
                <a:spLocks noChangeArrowheads="1"/>
              </p:cNvSpPr>
              <p:nvPr/>
            </p:nvSpPr>
            <p:spPr bwMode="auto">
              <a:xfrm>
                <a:off x="5552127" y="4998302"/>
                <a:ext cx="74772" cy="1771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" name="Rectangle 39"/>
              <p:cNvSpPr>
                <a:spLocks noChangeArrowheads="1"/>
              </p:cNvSpPr>
              <p:nvPr/>
            </p:nvSpPr>
            <p:spPr bwMode="auto">
              <a:xfrm>
                <a:off x="5664285" y="5104584"/>
                <a:ext cx="74772" cy="7085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endParaRPr lang="en-US"/>
              </a:p>
            </p:txBody>
          </p:sp>
          <p:sp>
            <p:nvSpPr>
              <p:cNvPr id="88" name="Rectangle 40"/>
              <p:cNvSpPr>
                <a:spLocks noChangeArrowheads="1"/>
              </p:cNvSpPr>
              <p:nvPr/>
            </p:nvSpPr>
            <p:spPr bwMode="auto">
              <a:xfrm>
                <a:off x="5776443" y="4821166"/>
                <a:ext cx="74772" cy="354272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" name="Rectangle 41"/>
              <p:cNvSpPr>
                <a:spLocks noChangeArrowheads="1"/>
              </p:cNvSpPr>
              <p:nvPr/>
            </p:nvSpPr>
            <p:spPr bwMode="auto">
              <a:xfrm>
                <a:off x="5888601" y="5104584"/>
                <a:ext cx="74772" cy="7085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endParaRPr lang="en-US"/>
              </a:p>
            </p:txBody>
          </p:sp>
          <p:sp>
            <p:nvSpPr>
              <p:cNvPr id="90" name="Rectangle 42"/>
              <p:cNvSpPr>
                <a:spLocks noChangeArrowheads="1"/>
              </p:cNvSpPr>
              <p:nvPr/>
            </p:nvSpPr>
            <p:spPr bwMode="auto">
              <a:xfrm>
                <a:off x="6000760" y="4714884"/>
                <a:ext cx="74772" cy="46055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" name="Rectangle 43"/>
              <p:cNvSpPr>
                <a:spLocks noChangeArrowheads="1"/>
              </p:cNvSpPr>
              <p:nvPr/>
            </p:nvSpPr>
            <p:spPr bwMode="auto">
              <a:xfrm>
                <a:off x="6112918" y="5104584"/>
                <a:ext cx="74772" cy="7085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endParaRPr lang="en-US"/>
              </a:p>
            </p:txBody>
          </p:sp>
          <p:sp>
            <p:nvSpPr>
              <p:cNvPr id="92" name="Rectangle 44"/>
              <p:cNvSpPr>
                <a:spLocks noChangeArrowheads="1"/>
              </p:cNvSpPr>
              <p:nvPr/>
            </p:nvSpPr>
            <p:spPr bwMode="auto">
              <a:xfrm>
                <a:off x="6225076" y="4998302"/>
                <a:ext cx="74772" cy="1771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" name="Rectangle 45"/>
              <p:cNvSpPr>
                <a:spLocks noChangeArrowheads="1"/>
              </p:cNvSpPr>
              <p:nvPr/>
            </p:nvSpPr>
            <p:spPr bwMode="auto">
              <a:xfrm>
                <a:off x="6337234" y="5104584"/>
                <a:ext cx="74772" cy="7085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endParaRPr lang="en-US"/>
              </a:p>
            </p:txBody>
          </p:sp>
          <p:sp>
            <p:nvSpPr>
              <p:cNvPr id="94" name="Rectangle 46"/>
              <p:cNvSpPr>
                <a:spLocks noChangeArrowheads="1"/>
              </p:cNvSpPr>
              <p:nvPr/>
            </p:nvSpPr>
            <p:spPr bwMode="auto">
              <a:xfrm>
                <a:off x="6449392" y="4998302"/>
                <a:ext cx="74772" cy="1771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" name="Rectangle 47"/>
              <p:cNvSpPr>
                <a:spLocks noChangeArrowheads="1"/>
              </p:cNvSpPr>
              <p:nvPr/>
            </p:nvSpPr>
            <p:spPr bwMode="auto">
              <a:xfrm>
                <a:off x="6561550" y="4821166"/>
                <a:ext cx="74772" cy="354272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endParaRPr lang="en-US"/>
              </a:p>
            </p:txBody>
          </p:sp>
          <p:sp>
            <p:nvSpPr>
              <p:cNvPr id="96" name="Rectangle 48"/>
              <p:cNvSpPr>
                <a:spLocks noChangeArrowheads="1"/>
              </p:cNvSpPr>
              <p:nvPr/>
            </p:nvSpPr>
            <p:spPr bwMode="auto">
              <a:xfrm>
                <a:off x="6673708" y="4998302"/>
                <a:ext cx="74772" cy="1771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" name="Rectangle 49"/>
              <p:cNvSpPr>
                <a:spLocks noChangeArrowheads="1"/>
              </p:cNvSpPr>
              <p:nvPr/>
            </p:nvSpPr>
            <p:spPr bwMode="auto">
              <a:xfrm>
                <a:off x="6785866" y="5104584"/>
                <a:ext cx="74772" cy="7085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endParaRPr lang="en-US"/>
              </a:p>
            </p:txBody>
          </p:sp>
          <p:sp>
            <p:nvSpPr>
              <p:cNvPr id="98" name="Rectangle 50"/>
              <p:cNvSpPr>
                <a:spLocks noChangeArrowheads="1"/>
              </p:cNvSpPr>
              <p:nvPr/>
            </p:nvSpPr>
            <p:spPr bwMode="auto">
              <a:xfrm>
                <a:off x="6898025" y="4998302"/>
                <a:ext cx="74772" cy="1771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endParaRPr lang="en-US"/>
              </a:p>
            </p:txBody>
          </p:sp>
          <p:sp>
            <p:nvSpPr>
              <p:cNvPr id="99" name="Rectangle 51"/>
              <p:cNvSpPr>
                <a:spLocks noChangeArrowheads="1"/>
              </p:cNvSpPr>
              <p:nvPr/>
            </p:nvSpPr>
            <p:spPr bwMode="auto">
              <a:xfrm>
                <a:off x="7010183" y="5104584"/>
                <a:ext cx="74772" cy="7085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" name="Rectangle 52"/>
              <p:cNvSpPr>
                <a:spLocks noChangeArrowheads="1"/>
              </p:cNvSpPr>
              <p:nvPr/>
            </p:nvSpPr>
            <p:spPr bwMode="auto">
              <a:xfrm>
                <a:off x="7122341" y="4998302"/>
                <a:ext cx="74772" cy="1771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endParaRPr lang="en-US"/>
              </a:p>
            </p:txBody>
          </p:sp>
        </p:grpSp>
      </p:grpSp>
      <p:grpSp>
        <p:nvGrpSpPr>
          <p:cNvPr id="124" name="Group 123"/>
          <p:cNvGrpSpPr/>
          <p:nvPr/>
        </p:nvGrpSpPr>
        <p:grpSpPr>
          <a:xfrm>
            <a:off x="2696675" y="3135313"/>
            <a:ext cx="1190859" cy="2046287"/>
            <a:chOff x="2696675" y="3135313"/>
            <a:chExt cx="1190859" cy="2046287"/>
          </a:xfrm>
        </p:grpSpPr>
        <p:sp>
          <p:nvSpPr>
            <p:cNvPr id="54283" name="Text Box 11"/>
            <p:cNvSpPr txBox="1">
              <a:spLocks noChangeArrowheads="1"/>
            </p:cNvSpPr>
            <p:nvPr/>
          </p:nvSpPr>
          <p:spPr bwMode="auto">
            <a:xfrm rot="4633291">
              <a:off x="3296052" y="3792152"/>
              <a:ext cx="54053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  <a:latin typeface="+mn-lt"/>
                </a:rPr>
                <a:t>river</a:t>
              </a:r>
            </a:p>
          </p:txBody>
        </p:sp>
        <p:sp>
          <p:nvSpPr>
            <p:cNvPr id="54284" name="AutoShape 12"/>
            <p:cNvSpPr>
              <a:spLocks noChangeArrowheads="1"/>
            </p:cNvSpPr>
            <p:nvPr/>
          </p:nvSpPr>
          <p:spPr bwMode="auto">
            <a:xfrm>
              <a:off x="2754313" y="3135313"/>
              <a:ext cx="1106487" cy="1731962"/>
            </a:xfrm>
            <a:prstGeom prst="can">
              <a:avLst>
                <a:gd name="adj" fmla="val 17878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54285" name="Text Box 13"/>
            <p:cNvSpPr txBox="1">
              <a:spLocks noChangeArrowheads="1"/>
            </p:cNvSpPr>
            <p:nvPr/>
          </p:nvSpPr>
          <p:spPr bwMode="auto">
            <a:xfrm>
              <a:off x="2743200" y="4899025"/>
              <a:ext cx="1050925" cy="282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latin typeface="+mn-lt"/>
                </a:rPr>
                <a:t>TOPIC 2</a:t>
              </a:r>
            </a:p>
          </p:txBody>
        </p:sp>
        <p:sp>
          <p:nvSpPr>
            <p:cNvPr id="54286" name="Text Box 14"/>
            <p:cNvSpPr txBox="1">
              <a:spLocks noChangeArrowheads="1"/>
            </p:cNvSpPr>
            <p:nvPr/>
          </p:nvSpPr>
          <p:spPr bwMode="auto">
            <a:xfrm rot="-2652911">
              <a:off x="2899971" y="3494495"/>
              <a:ext cx="54053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  <a:latin typeface="+mn-lt"/>
                </a:rPr>
                <a:t>river</a:t>
              </a:r>
            </a:p>
          </p:txBody>
        </p:sp>
        <p:sp>
          <p:nvSpPr>
            <p:cNvPr id="54287" name="Text Box 15"/>
            <p:cNvSpPr txBox="1">
              <a:spLocks noChangeArrowheads="1"/>
            </p:cNvSpPr>
            <p:nvPr/>
          </p:nvSpPr>
          <p:spPr bwMode="auto">
            <a:xfrm rot="-1199306">
              <a:off x="2752334" y="4233476"/>
              <a:ext cx="54053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  <a:latin typeface="+mn-lt"/>
                </a:rPr>
                <a:t>river</a:t>
              </a:r>
            </a:p>
          </p:txBody>
        </p:sp>
        <p:sp>
          <p:nvSpPr>
            <p:cNvPr id="54288" name="Text Box 16"/>
            <p:cNvSpPr txBox="1">
              <a:spLocks noChangeArrowheads="1"/>
            </p:cNvSpPr>
            <p:nvPr/>
          </p:nvSpPr>
          <p:spPr bwMode="auto">
            <a:xfrm rot="-582399">
              <a:off x="2857805" y="3909626"/>
              <a:ext cx="72487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  <a:latin typeface="+mn-lt"/>
                </a:rPr>
                <a:t>stream</a:t>
              </a:r>
            </a:p>
          </p:txBody>
        </p:sp>
        <p:sp>
          <p:nvSpPr>
            <p:cNvPr id="54289" name="Text Box 17"/>
            <p:cNvSpPr txBox="1">
              <a:spLocks noChangeArrowheads="1"/>
            </p:cNvSpPr>
            <p:nvPr/>
          </p:nvSpPr>
          <p:spPr bwMode="auto">
            <a:xfrm rot="-2288081">
              <a:off x="3172921" y="3507195"/>
              <a:ext cx="56137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  <a:latin typeface="+mn-lt"/>
                </a:rPr>
                <a:t>bank</a:t>
              </a:r>
            </a:p>
          </p:txBody>
        </p:sp>
        <p:sp>
          <p:nvSpPr>
            <p:cNvPr id="54290" name="Text Box 18"/>
            <p:cNvSpPr txBox="1">
              <a:spLocks noChangeArrowheads="1"/>
            </p:cNvSpPr>
            <p:nvPr/>
          </p:nvSpPr>
          <p:spPr bwMode="auto">
            <a:xfrm rot="-9301568">
              <a:off x="3149108" y="4313645"/>
              <a:ext cx="56137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  <a:latin typeface="+mn-lt"/>
                </a:rPr>
                <a:t>bank</a:t>
              </a:r>
            </a:p>
          </p:txBody>
        </p:sp>
        <p:sp>
          <p:nvSpPr>
            <p:cNvPr id="54291" name="Text Box 19"/>
            <p:cNvSpPr txBox="1">
              <a:spLocks noChangeArrowheads="1"/>
            </p:cNvSpPr>
            <p:nvPr/>
          </p:nvSpPr>
          <p:spPr bwMode="auto">
            <a:xfrm rot="-9018167">
              <a:off x="2967343" y="4531926"/>
              <a:ext cx="72487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  <a:latin typeface="+mn-lt"/>
                </a:rPr>
                <a:t>stream</a:t>
              </a:r>
            </a:p>
          </p:txBody>
        </p:sp>
        <p:grpSp>
          <p:nvGrpSpPr>
            <p:cNvPr id="104" name="Group 99"/>
            <p:cNvGrpSpPr>
              <a:grpSpLocks/>
            </p:cNvGrpSpPr>
            <p:nvPr/>
          </p:nvGrpSpPr>
          <p:grpSpPr bwMode="auto">
            <a:xfrm>
              <a:off x="2696675" y="4419600"/>
              <a:ext cx="1190859" cy="413852"/>
              <a:chOff x="5552127" y="4714884"/>
              <a:chExt cx="1644986" cy="460554"/>
            </a:xfrm>
          </p:grpSpPr>
          <p:sp>
            <p:nvSpPr>
              <p:cNvPr id="106" name="Rectangle 38"/>
              <p:cNvSpPr>
                <a:spLocks noChangeArrowheads="1"/>
              </p:cNvSpPr>
              <p:nvPr/>
            </p:nvSpPr>
            <p:spPr bwMode="auto">
              <a:xfrm>
                <a:off x="5552127" y="4998302"/>
                <a:ext cx="74772" cy="1771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" name="Rectangle 39"/>
              <p:cNvSpPr>
                <a:spLocks noChangeArrowheads="1"/>
              </p:cNvSpPr>
              <p:nvPr/>
            </p:nvSpPr>
            <p:spPr bwMode="auto">
              <a:xfrm>
                <a:off x="5664285" y="5104584"/>
                <a:ext cx="74772" cy="7085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endParaRPr lang="en-US"/>
              </a:p>
            </p:txBody>
          </p:sp>
          <p:sp>
            <p:nvSpPr>
              <p:cNvPr id="108" name="Rectangle 40"/>
              <p:cNvSpPr>
                <a:spLocks noChangeArrowheads="1"/>
              </p:cNvSpPr>
              <p:nvPr/>
            </p:nvSpPr>
            <p:spPr bwMode="auto">
              <a:xfrm>
                <a:off x="5776443" y="4821166"/>
                <a:ext cx="74772" cy="354272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" name="Rectangle 41"/>
              <p:cNvSpPr>
                <a:spLocks noChangeArrowheads="1"/>
              </p:cNvSpPr>
              <p:nvPr/>
            </p:nvSpPr>
            <p:spPr bwMode="auto">
              <a:xfrm>
                <a:off x="5888601" y="5104584"/>
                <a:ext cx="74772" cy="7085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endParaRPr lang="en-US"/>
              </a:p>
            </p:txBody>
          </p:sp>
          <p:sp>
            <p:nvSpPr>
              <p:cNvPr id="110" name="Rectangle 42"/>
              <p:cNvSpPr>
                <a:spLocks noChangeArrowheads="1"/>
              </p:cNvSpPr>
              <p:nvPr/>
            </p:nvSpPr>
            <p:spPr bwMode="auto">
              <a:xfrm>
                <a:off x="6000760" y="4714884"/>
                <a:ext cx="74772" cy="46055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" name="Rectangle 43"/>
              <p:cNvSpPr>
                <a:spLocks noChangeArrowheads="1"/>
              </p:cNvSpPr>
              <p:nvPr/>
            </p:nvSpPr>
            <p:spPr bwMode="auto">
              <a:xfrm>
                <a:off x="6112918" y="5104584"/>
                <a:ext cx="74772" cy="7085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endParaRPr lang="en-US"/>
              </a:p>
            </p:txBody>
          </p:sp>
          <p:sp>
            <p:nvSpPr>
              <p:cNvPr id="112" name="Rectangle 44"/>
              <p:cNvSpPr>
                <a:spLocks noChangeArrowheads="1"/>
              </p:cNvSpPr>
              <p:nvPr/>
            </p:nvSpPr>
            <p:spPr bwMode="auto">
              <a:xfrm>
                <a:off x="6225076" y="4998302"/>
                <a:ext cx="74772" cy="1771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" name="Rectangle 45"/>
              <p:cNvSpPr>
                <a:spLocks noChangeArrowheads="1"/>
              </p:cNvSpPr>
              <p:nvPr/>
            </p:nvSpPr>
            <p:spPr bwMode="auto">
              <a:xfrm>
                <a:off x="6337234" y="5104584"/>
                <a:ext cx="74772" cy="7085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endParaRPr lang="en-US"/>
              </a:p>
            </p:txBody>
          </p:sp>
          <p:sp>
            <p:nvSpPr>
              <p:cNvPr id="114" name="Rectangle 46"/>
              <p:cNvSpPr>
                <a:spLocks noChangeArrowheads="1"/>
              </p:cNvSpPr>
              <p:nvPr/>
            </p:nvSpPr>
            <p:spPr bwMode="auto">
              <a:xfrm>
                <a:off x="6449392" y="4998302"/>
                <a:ext cx="74772" cy="1771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" name="Rectangle 47"/>
              <p:cNvSpPr>
                <a:spLocks noChangeArrowheads="1"/>
              </p:cNvSpPr>
              <p:nvPr/>
            </p:nvSpPr>
            <p:spPr bwMode="auto">
              <a:xfrm>
                <a:off x="6561550" y="4821166"/>
                <a:ext cx="74772" cy="354272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endParaRPr lang="en-US"/>
              </a:p>
            </p:txBody>
          </p:sp>
          <p:sp>
            <p:nvSpPr>
              <p:cNvPr id="116" name="Rectangle 48"/>
              <p:cNvSpPr>
                <a:spLocks noChangeArrowheads="1"/>
              </p:cNvSpPr>
              <p:nvPr/>
            </p:nvSpPr>
            <p:spPr bwMode="auto">
              <a:xfrm>
                <a:off x="6673708" y="4998302"/>
                <a:ext cx="74772" cy="1771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" name="Rectangle 49"/>
              <p:cNvSpPr>
                <a:spLocks noChangeArrowheads="1"/>
              </p:cNvSpPr>
              <p:nvPr/>
            </p:nvSpPr>
            <p:spPr bwMode="auto">
              <a:xfrm>
                <a:off x="6785866" y="5104584"/>
                <a:ext cx="74772" cy="7085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endParaRPr lang="en-US"/>
              </a:p>
            </p:txBody>
          </p:sp>
          <p:sp>
            <p:nvSpPr>
              <p:cNvPr id="118" name="Rectangle 50"/>
              <p:cNvSpPr>
                <a:spLocks noChangeArrowheads="1"/>
              </p:cNvSpPr>
              <p:nvPr/>
            </p:nvSpPr>
            <p:spPr bwMode="auto">
              <a:xfrm>
                <a:off x="6898025" y="4998302"/>
                <a:ext cx="74772" cy="1771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endParaRPr lang="en-US"/>
              </a:p>
            </p:txBody>
          </p:sp>
          <p:sp>
            <p:nvSpPr>
              <p:cNvPr id="119" name="Rectangle 51"/>
              <p:cNvSpPr>
                <a:spLocks noChangeArrowheads="1"/>
              </p:cNvSpPr>
              <p:nvPr/>
            </p:nvSpPr>
            <p:spPr bwMode="auto">
              <a:xfrm>
                <a:off x="7010183" y="5104584"/>
                <a:ext cx="74772" cy="7085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" name="Rectangle 52"/>
              <p:cNvSpPr>
                <a:spLocks noChangeArrowheads="1"/>
              </p:cNvSpPr>
              <p:nvPr/>
            </p:nvSpPr>
            <p:spPr bwMode="auto">
              <a:xfrm>
                <a:off x="7122341" y="4998302"/>
                <a:ext cx="74772" cy="1771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8391" grpId="0"/>
      <p:bldP spid="37" grpId="0" animBg="1"/>
      <p:bldP spid="35" grpId="0"/>
      <p:bldP spid="38" grpId="0" animBg="1"/>
      <p:bldP spid="39" grpId="0" animBg="1"/>
      <p:bldP spid="40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r>
              <a:rPr lang="en-US" sz="2000" dirty="0" smtClean="0">
                <a:solidFill>
                  <a:srgbClr val="990000"/>
                </a:solidFill>
              </a:rPr>
              <a:t>Semantic gap: </a:t>
            </a:r>
            <a:r>
              <a:rPr lang="en-US" sz="2000" dirty="0" smtClean="0"/>
              <a:t>Equivalence of</a:t>
            </a:r>
            <a:r>
              <a:rPr lang="en-US" sz="2000" dirty="0" smtClean="0">
                <a:solidFill>
                  <a:srgbClr val="990000"/>
                </a:solidFill>
              </a:rPr>
              <a:t> feature distributions does not translate into semantic equivalence</a:t>
            </a:r>
          </a:p>
          <a:p>
            <a:pPr lvl="1">
              <a:lnSpc>
                <a:spcPct val="150000"/>
              </a:lnSpc>
            </a:pPr>
            <a:r>
              <a:rPr lang="en-US" sz="1600" dirty="0" smtClean="0">
                <a:solidFill>
                  <a:srgbClr val="800000"/>
                </a:solidFill>
              </a:rPr>
              <a:t>Text features are words </a:t>
            </a:r>
            <a:r>
              <a:rPr lang="en-US" sz="1600" dirty="0" smtClean="0"/>
              <a:t>which have an </a:t>
            </a:r>
            <a:r>
              <a:rPr lang="en-US" sz="1600" dirty="0" smtClean="0">
                <a:solidFill>
                  <a:srgbClr val="800000"/>
                </a:solidFill>
              </a:rPr>
              <a:t>inherent semantic meaning</a:t>
            </a:r>
            <a:r>
              <a:rPr lang="en-US" sz="1600" dirty="0" smtClean="0"/>
              <a:t>!</a:t>
            </a:r>
          </a:p>
          <a:p>
            <a:pPr lvl="1"/>
            <a:r>
              <a:rPr lang="en-US" sz="1600" dirty="0" smtClean="0"/>
              <a:t>Image features are </a:t>
            </a:r>
            <a:r>
              <a:rPr lang="en-US" sz="1600" dirty="0" smtClean="0">
                <a:solidFill>
                  <a:srgbClr val="800000"/>
                </a:solidFill>
              </a:rPr>
              <a:t>visual-words</a:t>
            </a:r>
            <a:r>
              <a:rPr lang="en-US" sz="1600" dirty="0" smtClean="0"/>
              <a:t> and  </a:t>
            </a:r>
            <a:r>
              <a:rPr lang="en-US" sz="1600" dirty="0" smtClean="0">
                <a:solidFill>
                  <a:srgbClr val="800000"/>
                </a:solidFill>
              </a:rPr>
              <a:t>have no semantic meaning</a:t>
            </a:r>
            <a:r>
              <a:rPr lang="en-US" sz="1600" dirty="0" smtClean="0"/>
              <a:t>!</a:t>
            </a:r>
          </a:p>
          <a:p>
            <a:endParaRPr lang="en-US" sz="2000" dirty="0" smtClean="0">
              <a:solidFill>
                <a:srgbClr val="990000"/>
              </a:solidFill>
            </a:endParaRPr>
          </a:p>
          <a:p>
            <a:endParaRPr lang="en-US" sz="2000" dirty="0" smtClean="0">
              <a:solidFill>
                <a:srgbClr val="990000"/>
              </a:solidFill>
            </a:endParaRPr>
          </a:p>
          <a:p>
            <a:endParaRPr lang="en-US" sz="2000" dirty="0" smtClean="0">
              <a:solidFill>
                <a:srgbClr val="990000"/>
              </a:solidFill>
            </a:endParaRPr>
          </a:p>
          <a:p>
            <a:endParaRPr lang="en-US" sz="2000" dirty="0" smtClean="0">
              <a:solidFill>
                <a:srgbClr val="990000"/>
              </a:solidFill>
            </a:endParaRPr>
          </a:p>
          <a:p>
            <a:endParaRPr lang="en-US" sz="2000" dirty="0" smtClean="0">
              <a:solidFill>
                <a:srgbClr val="990000"/>
              </a:solidFill>
            </a:endParaRPr>
          </a:p>
          <a:p>
            <a:endParaRPr lang="en-US" sz="2000" dirty="0" smtClean="0">
              <a:solidFill>
                <a:srgbClr val="990000"/>
              </a:solidFill>
            </a:endParaRPr>
          </a:p>
          <a:p>
            <a:endParaRPr lang="en-US" sz="2000" dirty="0" smtClean="0">
              <a:solidFill>
                <a:srgbClr val="990000"/>
              </a:solidFill>
            </a:endParaRPr>
          </a:p>
          <a:p>
            <a:endParaRPr lang="en-US" sz="2000" dirty="0" smtClean="0">
              <a:solidFill>
                <a:srgbClr val="990000"/>
              </a:solidFill>
            </a:endParaRPr>
          </a:p>
          <a:p>
            <a:endParaRPr lang="en-US" sz="2000" dirty="0" smtClean="0">
              <a:solidFill>
                <a:srgbClr val="990000"/>
              </a:solidFill>
            </a:endParaRPr>
          </a:p>
          <a:p>
            <a:endParaRPr lang="en-US" sz="2000" dirty="0" smtClean="0">
              <a:solidFill>
                <a:srgbClr val="990000"/>
              </a:solidFill>
            </a:endParaRPr>
          </a:p>
          <a:p>
            <a:endParaRPr lang="en-US" sz="2000" dirty="0" smtClean="0">
              <a:solidFill>
                <a:srgbClr val="99000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2000" dirty="0" smtClean="0"/>
          </a:p>
          <a:p>
            <a:endParaRPr lang="en-US" sz="2200" dirty="0" smtClean="0">
              <a:solidFill>
                <a:srgbClr val="990000"/>
              </a:solidFill>
            </a:endParaRPr>
          </a:p>
          <a:p>
            <a:endParaRPr lang="en-US" sz="2200" dirty="0" smtClean="0">
              <a:solidFill>
                <a:srgbClr val="990000"/>
              </a:solidFill>
            </a:endParaRPr>
          </a:p>
          <a:p>
            <a:endParaRPr lang="en-US" sz="2200" dirty="0" smtClean="0">
              <a:solidFill>
                <a:srgbClr val="990000"/>
              </a:solidFill>
            </a:endParaRPr>
          </a:p>
          <a:p>
            <a:endParaRPr lang="en-US" sz="2200" dirty="0" smtClean="0">
              <a:solidFill>
                <a:srgbClr val="990000"/>
              </a:solidFill>
            </a:endParaRPr>
          </a:p>
          <a:p>
            <a:endParaRPr lang="en-US" sz="2200" dirty="0" smtClean="0">
              <a:solidFill>
                <a:srgbClr val="990000"/>
              </a:solidFill>
            </a:endParaRPr>
          </a:p>
          <a:p>
            <a:endParaRPr lang="en-US" sz="2200" dirty="0" smtClean="0">
              <a:solidFill>
                <a:srgbClr val="990000"/>
              </a:solidFill>
            </a:endParaRPr>
          </a:p>
          <a:p>
            <a:endParaRPr lang="en-US" sz="2200" dirty="0" smtClean="0">
              <a:solidFill>
                <a:srgbClr val="990000"/>
              </a:solidFill>
            </a:endParaRPr>
          </a:p>
          <a:p>
            <a:endParaRPr lang="en-US" sz="2200" dirty="0" smtClean="0">
              <a:solidFill>
                <a:srgbClr val="990000"/>
              </a:solidFill>
            </a:endParaRPr>
          </a:p>
          <a:p>
            <a:endParaRPr lang="en-US" sz="2200" dirty="0" smtClean="0">
              <a:solidFill>
                <a:srgbClr val="990000"/>
              </a:solidFill>
            </a:endParaRPr>
          </a:p>
          <a:p>
            <a:endParaRPr lang="en-US" sz="2200" dirty="0" smtClean="0">
              <a:solidFill>
                <a:srgbClr val="990000"/>
              </a:solidFill>
            </a:endParaRPr>
          </a:p>
          <a:p>
            <a:endParaRPr lang="en-US" sz="2200" dirty="0" smtClean="0"/>
          </a:p>
          <a:p>
            <a:pPr lvl="1">
              <a:buNone/>
            </a:pP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and Image are different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88C6E73-AA6B-460F-89BB-F2ED49019A8D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grpSp>
        <p:nvGrpSpPr>
          <p:cNvPr id="81" name="Group 80"/>
          <p:cNvGrpSpPr/>
          <p:nvPr/>
        </p:nvGrpSpPr>
        <p:grpSpPr>
          <a:xfrm>
            <a:off x="968447" y="2793790"/>
            <a:ext cx="3549506" cy="3026694"/>
            <a:chOff x="253284" y="1145000"/>
            <a:chExt cx="4318716" cy="3682606"/>
          </a:xfrm>
        </p:grpSpPr>
        <p:grpSp>
          <p:nvGrpSpPr>
            <p:cNvPr id="82" name="Group 74"/>
            <p:cNvGrpSpPr/>
            <p:nvPr/>
          </p:nvGrpSpPr>
          <p:grpSpPr>
            <a:xfrm>
              <a:off x="253284" y="1145000"/>
              <a:ext cx="4318716" cy="2947003"/>
              <a:chOff x="253284" y="1145000"/>
              <a:chExt cx="4318716" cy="2947003"/>
            </a:xfrm>
          </p:grpSpPr>
          <p:sp>
            <p:nvSpPr>
              <p:cNvPr id="84" name="TextBox 83"/>
              <p:cNvSpPr txBox="1"/>
              <p:nvPr/>
            </p:nvSpPr>
            <p:spPr>
              <a:xfrm>
                <a:off x="253284" y="2669000"/>
                <a:ext cx="2133600" cy="1423003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solidFill>
                  <a:srgbClr val="8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/>
                  <a:t>this </a:t>
                </a:r>
                <a:r>
                  <a:rPr lang="en-US" sz="1400" b="1" dirty="0" smtClean="0">
                    <a:solidFill>
                      <a:srgbClr val="00B050"/>
                    </a:solidFill>
                  </a:rPr>
                  <a:t>circle </a:t>
                </a:r>
                <a:r>
                  <a:rPr lang="en-US" sz="1400" b="1" dirty="0" smtClean="0">
                    <a:solidFill>
                      <a:srgbClr val="00B0F0"/>
                    </a:solidFill>
                  </a:rPr>
                  <a:t>spans </a:t>
                </a:r>
                <a:r>
                  <a:rPr lang="en-US" sz="1400" b="1" dirty="0" smtClean="0"/>
                  <a:t>three </a:t>
                </a:r>
                <a:r>
                  <a:rPr lang="en-US" sz="1400" b="1" dirty="0" smtClean="0">
                    <a:solidFill>
                      <a:srgbClr val="00B050"/>
                    </a:solidFill>
                  </a:rPr>
                  <a:t>hundred</a:t>
                </a:r>
                <a:r>
                  <a:rPr lang="en-US" sz="1400" b="1" dirty="0" smtClean="0"/>
                  <a:t> </a:t>
                </a:r>
                <a:r>
                  <a:rPr lang="en-US" sz="1400" b="1" dirty="0" smtClean="0">
                    <a:solidFill>
                      <a:srgbClr val="0000CC"/>
                    </a:solidFill>
                  </a:rPr>
                  <a:t>and</a:t>
                </a:r>
                <a:r>
                  <a:rPr lang="en-US" sz="1400" b="1" dirty="0" smtClean="0">
                    <a:solidFill>
                      <a:srgbClr val="E3DE00"/>
                    </a:solidFill>
                  </a:rPr>
                  <a:t> </a:t>
                </a:r>
                <a:r>
                  <a:rPr lang="en-US" sz="1400" b="1" dirty="0" smtClean="0">
                    <a:solidFill>
                      <a:srgbClr val="FF0000"/>
                    </a:solidFill>
                  </a:rPr>
                  <a:t>sixty</a:t>
                </a:r>
                <a:r>
                  <a:rPr lang="en-US" sz="1400" b="1" dirty="0" smtClean="0"/>
                  <a:t>  </a:t>
                </a:r>
                <a:r>
                  <a:rPr lang="en-US" sz="1400" b="1" dirty="0" smtClean="0">
                    <a:solidFill>
                      <a:srgbClr val="FFC000"/>
                    </a:solidFill>
                  </a:rPr>
                  <a:t>degrees </a:t>
                </a:r>
                <a:r>
                  <a:rPr lang="en-US" sz="1400" b="1" dirty="0" smtClean="0">
                    <a:solidFill>
                      <a:srgbClr val="7030A0"/>
                    </a:solidFill>
                  </a:rPr>
                  <a:t>with</a:t>
                </a:r>
                <a:r>
                  <a:rPr lang="en-US" sz="1400" b="1" dirty="0" smtClean="0"/>
                  <a:t> </a:t>
                </a:r>
                <a:r>
                  <a:rPr lang="en-US" sz="1400" b="1" dirty="0" smtClean="0">
                    <a:solidFill>
                      <a:srgbClr val="FF0000"/>
                    </a:solidFill>
                  </a:rPr>
                  <a:t>colored  </a:t>
                </a:r>
                <a:r>
                  <a:rPr lang="en-US" sz="1400" b="1" dirty="0" smtClean="0">
                    <a:solidFill>
                      <a:schemeClr val="accent6"/>
                    </a:solidFill>
                  </a:rPr>
                  <a:t>segments</a:t>
                </a:r>
                <a:endParaRPr lang="en-US" sz="1100" dirty="0"/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2438400" y="2669000"/>
                <a:ext cx="2133600" cy="1423003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solidFill>
                  <a:srgbClr val="8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rgbClr val="7030A0"/>
                    </a:solidFill>
                  </a:rPr>
                  <a:t>with</a:t>
                </a:r>
                <a:r>
                  <a:rPr lang="en-US" sz="1400" b="1" dirty="0" smtClean="0"/>
                  <a:t> </a:t>
                </a:r>
                <a:r>
                  <a:rPr lang="en-US" sz="1400" b="1" dirty="0" smtClean="0">
                    <a:solidFill>
                      <a:srgbClr val="FF0000"/>
                    </a:solidFill>
                  </a:rPr>
                  <a:t>colored </a:t>
                </a:r>
                <a:r>
                  <a:rPr lang="en-US" sz="1400" b="1" dirty="0" smtClean="0">
                    <a:solidFill>
                      <a:schemeClr val="accent6"/>
                    </a:solidFill>
                  </a:rPr>
                  <a:t>segments</a:t>
                </a:r>
                <a:r>
                  <a:rPr lang="en-US" sz="1400" b="1" dirty="0" smtClean="0"/>
                  <a:t> three </a:t>
                </a:r>
                <a:r>
                  <a:rPr lang="en-US" sz="1400" b="1" dirty="0" smtClean="0">
                    <a:solidFill>
                      <a:srgbClr val="00B050"/>
                    </a:solidFill>
                  </a:rPr>
                  <a:t>hundred</a:t>
                </a:r>
                <a:r>
                  <a:rPr lang="en-US" sz="1400" b="1" dirty="0" smtClean="0"/>
                  <a:t> </a:t>
                </a:r>
                <a:r>
                  <a:rPr lang="en-US" sz="1400" b="1" dirty="0" smtClean="0">
                    <a:solidFill>
                      <a:srgbClr val="0000CC"/>
                    </a:solidFill>
                  </a:rPr>
                  <a:t>and</a:t>
                </a:r>
                <a:r>
                  <a:rPr lang="en-US" sz="1400" b="1" dirty="0" smtClean="0">
                    <a:solidFill>
                      <a:srgbClr val="FFFF00"/>
                    </a:solidFill>
                  </a:rPr>
                  <a:t> </a:t>
                </a:r>
                <a:r>
                  <a:rPr lang="en-US" sz="1400" b="1" dirty="0" smtClean="0">
                    <a:solidFill>
                      <a:srgbClr val="FF0000"/>
                    </a:solidFill>
                  </a:rPr>
                  <a:t>sixty</a:t>
                </a:r>
                <a:r>
                  <a:rPr lang="en-US" sz="1400" b="1" dirty="0" smtClean="0"/>
                  <a:t> </a:t>
                </a:r>
                <a:r>
                  <a:rPr lang="en-US" sz="1400" b="1" dirty="0" smtClean="0">
                    <a:solidFill>
                      <a:srgbClr val="FFC000"/>
                    </a:solidFill>
                  </a:rPr>
                  <a:t>degrees </a:t>
                </a:r>
                <a:r>
                  <a:rPr lang="en-US" sz="1400" b="1" dirty="0" smtClean="0"/>
                  <a:t>this </a:t>
                </a:r>
                <a:r>
                  <a:rPr lang="en-US" sz="1400" b="1" dirty="0" smtClean="0">
                    <a:solidFill>
                      <a:srgbClr val="00B050"/>
                    </a:solidFill>
                  </a:rPr>
                  <a:t>circle </a:t>
                </a:r>
                <a:r>
                  <a:rPr lang="en-US" sz="1400" b="1" dirty="0" smtClean="0">
                    <a:solidFill>
                      <a:srgbClr val="00B0F0"/>
                    </a:solidFill>
                  </a:rPr>
                  <a:t>spans</a:t>
                </a:r>
                <a:endParaRPr lang="en-US" sz="1100" dirty="0"/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253284" y="1145000"/>
                <a:ext cx="2133600" cy="1423003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solidFill>
                  <a:srgbClr val="8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/>
                  <a:t>this </a:t>
                </a:r>
                <a:r>
                  <a:rPr lang="en-US" sz="1400" b="1" dirty="0" smtClean="0">
                    <a:solidFill>
                      <a:srgbClr val="00B050"/>
                    </a:solidFill>
                  </a:rPr>
                  <a:t>circle </a:t>
                </a:r>
                <a:r>
                  <a:rPr lang="en-US" sz="1400" b="1" dirty="0" smtClean="0">
                    <a:solidFill>
                      <a:srgbClr val="7030A0"/>
                    </a:solidFill>
                  </a:rPr>
                  <a:t>with</a:t>
                </a:r>
                <a:r>
                  <a:rPr lang="en-US" sz="1400" b="1" dirty="0" smtClean="0"/>
                  <a:t> </a:t>
                </a:r>
                <a:r>
                  <a:rPr lang="en-US" sz="1400" b="1" dirty="0" smtClean="0">
                    <a:solidFill>
                      <a:srgbClr val="FF0000"/>
                    </a:solidFill>
                  </a:rPr>
                  <a:t>colored </a:t>
                </a:r>
                <a:r>
                  <a:rPr lang="en-US" sz="1400" b="1" dirty="0" smtClean="0">
                    <a:solidFill>
                      <a:schemeClr val="accent6"/>
                    </a:solidFill>
                  </a:rPr>
                  <a:t>segments</a:t>
                </a:r>
                <a:r>
                  <a:rPr lang="en-US" sz="1400" b="1" dirty="0" smtClean="0"/>
                  <a:t> </a:t>
                </a:r>
                <a:r>
                  <a:rPr lang="en-US" sz="1400" b="1" dirty="0" smtClean="0">
                    <a:solidFill>
                      <a:srgbClr val="00B0F0"/>
                    </a:solidFill>
                  </a:rPr>
                  <a:t>spans </a:t>
                </a:r>
                <a:r>
                  <a:rPr lang="en-US" sz="1400" b="1" dirty="0" smtClean="0"/>
                  <a:t>three </a:t>
                </a:r>
                <a:r>
                  <a:rPr lang="en-US" sz="1400" b="1" dirty="0" smtClean="0">
                    <a:solidFill>
                      <a:srgbClr val="00B050"/>
                    </a:solidFill>
                  </a:rPr>
                  <a:t>hundred</a:t>
                </a:r>
                <a:r>
                  <a:rPr lang="en-US" sz="1400" b="1" dirty="0" smtClean="0"/>
                  <a:t> </a:t>
                </a:r>
                <a:r>
                  <a:rPr lang="en-US" sz="1400" b="1" dirty="0" smtClean="0">
                    <a:solidFill>
                      <a:srgbClr val="0000CC"/>
                    </a:solidFill>
                  </a:rPr>
                  <a:t>and</a:t>
                </a:r>
                <a:r>
                  <a:rPr lang="en-US" sz="1400" b="1" dirty="0" smtClean="0">
                    <a:solidFill>
                      <a:srgbClr val="E3DE00"/>
                    </a:solidFill>
                  </a:rPr>
                  <a:t> </a:t>
                </a:r>
                <a:r>
                  <a:rPr lang="en-US" sz="1400" b="1" dirty="0" smtClean="0">
                    <a:solidFill>
                      <a:srgbClr val="FF0000"/>
                    </a:solidFill>
                  </a:rPr>
                  <a:t>sixty</a:t>
                </a:r>
                <a:r>
                  <a:rPr lang="en-US" sz="1400" b="1" dirty="0" smtClean="0"/>
                  <a:t> </a:t>
                </a:r>
                <a:r>
                  <a:rPr lang="en-US" sz="1400" b="1" dirty="0" smtClean="0">
                    <a:solidFill>
                      <a:srgbClr val="FFC000"/>
                    </a:solidFill>
                  </a:rPr>
                  <a:t>degrees</a:t>
                </a:r>
                <a:endParaRPr lang="en-US" sz="1100" dirty="0"/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2438400" y="1145000"/>
                <a:ext cx="2133600" cy="1423003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solidFill>
                  <a:srgbClr val="8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rgbClr val="7030A0"/>
                    </a:solidFill>
                  </a:rPr>
                  <a:t>with</a:t>
                </a:r>
                <a:r>
                  <a:rPr lang="en-US" sz="1400" b="1" dirty="0" smtClean="0"/>
                  <a:t> </a:t>
                </a:r>
                <a:r>
                  <a:rPr lang="en-US" sz="1400" b="1" dirty="0" smtClean="0">
                    <a:solidFill>
                      <a:srgbClr val="FF0000"/>
                    </a:solidFill>
                  </a:rPr>
                  <a:t>colored </a:t>
                </a:r>
                <a:r>
                  <a:rPr lang="en-US" sz="1400" b="1" dirty="0" smtClean="0">
                    <a:solidFill>
                      <a:schemeClr val="accent6"/>
                    </a:solidFill>
                  </a:rPr>
                  <a:t>segments</a:t>
                </a:r>
                <a:r>
                  <a:rPr lang="en-US" sz="1400" b="1" dirty="0" smtClean="0"/>
                  <a:t> this </a:t>
                </a:r>
                <a:r>
                  <a:rPr lang="en-US" sz="1400" b="1" dirty="0" smtClean="0">
                    <a:solidFill>
                      <a:srgbClr val="00B050"/>
                    </a:solidFill>
                  </a:rPr>
                  <a:t>circle </a:t>
                </a:r>
                <a:r>
                  <a:rPr lang="en-US" sz="1400" b="1" dirty="0" smtClean="0">
                    <a:solidFill>
                      <a:srgbClr val="00B0F0"/>
                    </a:solidFill>
                  </a:rPr>
                  <a:t>spans </a:t>
                </a:r>
                <a:r>
                  <a:rPr lang="en-US" sz="1400" b="1" dirty="0" smtClean="0"/>
                  <a:t>three </a:t>
                </a:r>
                <a:r>
                  <a:rPr lang="en-US" sz="1400" b="1" dirty="0" smtClean="0">
                    <a:solidFill>
                      <a:srgbClr val="00B050"/>
                    </a:solidFill>
                  </a:rPr>
                  <a:t>hundred</a:t>
                </a:r>
                <a:r>
                  <a:rPr lang="en-US" sz="1400" b="1" dirty="0" smtClean="0">
                    <a:solidFill>
                      <a:srgbClr val="FFFF00"/>
                    </a:solidFill>
                  </a:rPr>
                  <a:t> </a:t>
                </a:r>
                <a:r>
                  <a:rPr lang="en-US" sz="1400" b="1" dirty="0" smtClean="0">
                    <a:solidFill>
                      <a:srgbClr val="0000CC"/>
                    </a:solidFill>
                  </a:rPr>
                  <a:t>and</a:t>
                </a:r>
                <a:r>
                  <a:rPr lang="en-US" sz="1400" b="1" dirty="0" smtClean="0">
                    <a:solidFill>
                      <a:srgbClr val="FFFF00"/>
                    </a:solidFill>
                  </a:rPr>
                  <a:t> </a:t>
                </a:r>
                <a:r>
                  <a:rPr lang="en-US" sz="1400" b="1" dirty="0" smtClean="0">
                    <a:solidFill>
                      <a:srgbClr val="FF0000"/>
                    </a:solidFill>
                  </a:rPr>
                  <a:t>sixty</a:t>
                </a:r>
                <a:r>
                  <a:rPr lang="en-US" sz="1400" b="1" dirty="0" smtClean="0"/>
                  <a:t> </a:t>
                </a:r>
                <a:r>
                  <a:rPr lang="en-US" sz="1400" b="1" dirty="0" smtClean="0">
                    <a:solidFill>
                      <a:srgbClr val="FFC000"/>
                    </a:solidFill>
                  </a:rPr>
                  <a:t>degrees</a:t>
                </a:r>
                <a:endParaRPr lang="en-US" sz="1100" dirty="0"/>
              </a:p>
            </p:txBody>
          </p:sp>
        </p:grpSp>
        <p:sp>
          <p:nvSpPr>
            <p:cNvPr id="83" name="TextBox 82"/>
            <p:cNvSpPr txBox="1"/>
            <p:nvPr/>
          </p:nvSpPr>
          <p:spPr>
            <a:xfrm>
              <a:off x="279042" y="4191000"/>
              <a:ext cx="4267201" cy="6366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0" dirty="0" smtClean="0"/>
                <a:t>Four different </a:t>
              </a:r>
              <a:r>
                <a:rPr lang="en-US" sz="1400" b="1" i="0" dirty="0" smtClean="0"/>
                <a:t>text</a:t>
              </a:r>
              <a:r>
                <a:rPr lang="en-US" sz="1400" i="0" dirty="0" smtClean="0"/>
                <a:t> </a:t>
              </a:r>
              <a:r>
                <a:rPr lang="en-US" sz="1400" b="1" i="0" dirty="0" smtClean="0"/>
                <a:t>documents</a:t>
              </a:r>
              <a:r>
                <a:rPr lang="en-US" sz="1400" i="0" dirty="0" smtClean="0"/>
                <a:t> with the same bag of words representation</a:t>
              </a:r>
              <a:endParaRPr lang="en-US" sz="1400" i="0" dirty="0"/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4952018" y="2792968"/>
            <a:ext cx="3507165" cy="3028338"/>
            <a:chOff x="5028218" y="2792968"/>
            <a:chExt cx="3507165" cy="3028338"/>
          </a:xfrm>
        </p:grpSpPr>
        <p:sp>
          <p:nvSpPr>
            <p:cNvPr id="137" name="Rectangle 136"/>
            <p:cNvSpPr/>
            <p:nvPr/>
          </p:nvSpPr>
          <p:spPr bwMode="auto">
            <a:xfrm>
              <a:off x="6808264" y="2792968"/>
              <a:ext cx="1628327" cy="12174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138" name="Group 6"/>
            <p:cNvGrpSpPr/>
            <p:nvPr/>
          </p:nvGrpSpPr>
          <p:grpSpPr>
            <a:xfrm>
              <a:off x="7126608" y="2901124"/>
              <a:ext cx="991639" cy="1001176"/>
              <a:chOff x="685800" y="685800"/>
              <a:chExt cx="2439988" cy="2439988"/>
            </a:xfrm>
          </p:grpSpPr>
          <p:cxnSp>
            <p:nvCxnSpPr>
              <p:cNvPr id="139" name="Straight Connector 138"/>
              <p:cNvCxnSpPr/>
              <p:nvPr/>
            </p:nvCxnSpPr>
            <p:spPr>
              <a:xfrm>
                <a:off x="1600200" y="685800"/>
                <a:ext cx="609600" cy="1588"/>
              </a:xfrm>
              <a:prstGeom prst="line">
                <a:avLst/>
              </a:prstGeom>
              <a:ln w="412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>
                <a:off x="1600200" y="3124200"/>
                <a:ext cx="609600" cy="1588"/>
              </a:xfrm>
              <a:prstGeom prst="line">
                <a:avLst/>
              </a:prstGeom>
              <a:ln w="412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9"/>
              <p:cNvCxnSpPr/>
              <p:nvPr/>
            </p:nvCxnSpPr>
            <p:spPr>
              <a:xfrm rot="16200000">
                <a:off x="2820194" y="1904206"/>
                <a:ext cx="609600" cy="1588"/>
              </a:xfrm>
              <a:prstGeom prst="line">
                <a:avLst/>
              </a:prstGeom>
              <a:ln w="41275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>
              <a:xfrm rot="16200000">
                <a:off x="381794" y="1904206"/>
                <a:ext cx="609600" cy="1588"/>
              </a:xfrm>
              <a:prstGeom prst="line">
                <a:avLst/>
              </a:prstGeom>
              <a:ln w="41275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1"/>
              <p:cNvCxnSpPr/>
              <p:nvPr/>
            </p:nvCxnSpPr>
            <p:spPr>
              <a:xfrm rot="14404969">
                <a:off x="2678748" y="1302152"/>
                <a:ext cx="609600" cy="1588"/>
              </a:xfrm>
              <a:prstGeom prst="line">
                <a:avLst/>
              </a:prstGeom>
              <a:ln w="41275">
                <a:solidFill>
                  <a:srgbClr val="FFFF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2"/>
              <p:cNvCxnSpPr/>
              <p:nvPr/>
            </p:nvCxnSpPr>
            <p:spPr>
              <a:xfrm rot="14404969">
                <a:off x="565272" y="2518298"/>
                <a:ext cx="609600" cy="1588"/>
              </a:xfrm>
              <a:prstGeom prst="line">
                <a:avLst/>
              </a:prstGeom>
              <a:ln w="41275">
                <a:solidFill>
                  <a:srgbClr val="FFFF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3"/>
              <p:cNvCxnSpPr/>
              <p:nvPr/>
            </p:nvCxnSpPr>
            <p:spPr>
              <a:xfrm rot="12613072">
                <a:off x="2225665" y="850096"/>
                <a:ext cx="582455" cy="1588"/>
              </a:xfrm>
              <a:prstGeom prst="line">
                <a:avLst/>
              </a:prstGeom>
              <a:ln w="41275">
                <a:solidFill>
                  <a:srgbClr val="00B05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"/>
              <p:cNvCxnSpPr/>
              <p:nvPr/>
            </p:nvCxnSpPr>
            <p:spPr>
              <a:xfrm rot="12613072">
                <a:off x="998444" y="2957161"/>
                <a:ext cx="582455" cy="1588"/>
              </a:xfrm>
              <a:prstGeom prst="line">
                <a:avLst/>
              </a:prstGeom>
              <a:ln w="41275">
                <a:solidFill>
                  <a:srgbClr val="00B05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5"/>
              <p:cNvCxnSpPr/>
              <p:nvPr/>
            </p:nvCxnSpPr>
            <p:spPr>
              <a:xfrm rot="7195031" flipV="1">
                <a:off x="2656050" y="2505328"/>
                <a:ext cx="609600" cy="1588"/>
              </a:xfrm>
              <a:prstGeom prst="line">
                <a:avLst/>
              </a:prstGeom>
              <a:ln w="41275">
                <a:solidFill>
                  <a:srgbClr val="FFC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6"/>
              <p:cNvCxnSpPr/>
              <p:nvPr/>
            </p:nvCxnSpPr>
            <p:spPr>
              <a:xfrm rot="7195031" flipV="1">
                <a:off x="542574" y="1289182"/>
                <a:ext cx="609600" cy="1588"/>
              </a:xfrm>
              <a:prstGeom prst="line">
                <a:avLst/>
              </a:prstGeom>
              <a:ln w="41275">
                <a:solidFill>
                  <a:srgbClr val="FFC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7"/>
              <p:cNvCxnSpPr/>
              <p:nvPr/>
            </p:nvCxnSpPr>
            <p:spPr>
              <a:xfrm rot="8986928" flipV="1">
                <a:off x="2232151" y="2953920"/>
                <a:ext cx="582455" cy="1588"/>
              </a:xfrm>
              <a:prstGeom prst="line">
                <a:avLst/>
              </a:prstGeom>
              <a:ln w="41275">
                <a:solidFill>
                  <a:srgbClr val="00B0F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8"/>
              <p:cNvCxnSpPr/>
              <p:nvPr/>
            </p:nvCxnSpPr>
            <p:spPr>
              <a:xfrm rot="8986928" flipV="1">
                <a:off x="1004930" y="846855"/>
                <a:ext cx="582455" cy="1588"/>
              </a:xfrm>
              <a:prstGeom prst="line">
                <a:avLst/>
              </a:prstGeom>
              <a:ln w="41275">
                <a:solidFill>
                  <a:srgbClr val="00B0F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23" name="Rectangle 122"/>
            <p:cNvSpPr/>
            <p:nvPr/>
          </p:nvSpPr>
          <p:spPr bwMode="auto">
            <a:xfrm>
              <a:off x="5127012" y="2792968"/>
              <a:ext cx="1628327" cy="12174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124" name="Group 19"/>
            <p:cNvGrpSpPr/>
            <p:nvPr/>
          </p:nvGrpSpPr>
          <p:grpSpPr>
            <a:xfrm>
              <a:off x="5482163" y="2894068"/>
              <a:ext cx="918024" cy="1015288"/>
              <a:chOff x="4685225" y="762000"/>
              <a:chExt cx="2258855" cy="2474380"/>
            </a:xfrm>
          </p:grpSpPr>
          <p:cxnSp>
            <p:nvCxnSpPr>
              <p:cNvPr id="125" name="Straight Connector 124"/>
              <p:cNvCxnSpPr/>
              <p:nvPr/>
            </p:nvCxnSpPr>
            <p:spPr>
              <a:xfrm>
                <a:off x="5486398" y="1905000"/>
                <a:ext cx="609600" cy="1588"/>
              </a:xfrm>
              <a:prstGeom prst="line">
                <a:avLst/>
              </a:prstGeom>
              <a:ln w="412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>
                <a:off x="5486398" y="762000"/>
                <a:ext cx="609600" cy="1588"/>
              </a:xfrm>
              <a:prstGeom prst="line">
                <a:avLst/>
              </a:prstGeom>
              <a:ln w="412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>
              <a:xfrm rot="16200000">
                <a:off x="5944392" y="1599406"/>
                <a:ext cx="609600" cy="1588"/>
              </a:xfrm>
              <a:prstGeom prst="line">
                <a:avLst/>
              </a:prstGeom>
              <a:ln w="41275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 rot="16200000">
                <a:off x="5029992" y="1599406"/>
                <a:ext cx="609600" cy="1588"/>
              </a:xfrm>
              <a:prstGeom prst="line">
                <a:avLst/>
              </a:prstGeom>
              <a:ln w="41275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 rot="14404969">
                <a:off x="6020105" y="2321187"/>
                <a:ext cx="609600" cy="1588"/>
              </a:xfrm>
              <a:prstGeom prst="line">
                <a:avLst/>
              </a:prstGeom>
              <a:ln w="41275">
                <a:solidFill>
                  <a:srgbClr val="FFFF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14404969">
                <a:off x="5258104" y="2321188"/>
                <a:ext cx="609600" cy="1588"/>
              </a:xfrm>
              <a:prstGeom prst="line">
                <a:avLst/>
              </a:prstGeom>
              <a:ln w="41275">
                <a:solidFill>
                  <a:srgbClr val="FFFF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rot="12613072">
                <a:off x="6361625" y="1518064"/>
                <a:ext cx="582455" cy="1588"/>
              </a:xfrm>
              <a:prstGeom prst="line">
                <a:avLst/>
              </a:prstGeom>
              <a:ln w="41275">
                <a:solidFill>
                  <a:srgbClr val="00B05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rot="12613072">
                <a:off x="5447224" y="1060864"/>
                <a:ext cx="582455" cy="1588"/>
              </a:xfrm>
              <a:prstGeom prst="line">
                <a:avLst/>
              </a:prstGeom>
              <a:ln w="41275">
                <a:solidFill>
                  <a:srgbClr val="00B05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rot="7195031" flipV="1">
                <a:off x="5258104" y="2930786"/>
                <a:ext cx="609599" cy="1587"/>
              </a:xfrm>
              <a:prstGeom prst="line">
                <a:avLst/>
              </a:prstGeom>
              <a:ln w="41275">
                <a:solidFill>
                  <a:srgbClr val="FFC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rot="7195031" flipV="1">
                <a:off x="5943905" y="2930786"/>
                <a:ext cx="609600" cy="1588"/>
              </a:xfrm>
              <a:prstGeom prst="line">
                <a:avLst/>
              </a:prstGeom>
              <a:ln w="41275">
                <a:solidFill>
                  <a:srgbClr val="FFC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30"/>
              <p:cNvCxnSpPr/>
              <p:nvPr/>
            </p:nvCxnSpPr>
            <p:spPr>
              <a:xfrm rot="8986928" flipV="1">
                <a:off x="5599625" y="1060864"/>
                <a:ext cx="582455" cy="1588"/>
              </a:xfrm>
              <a:prstGeom prst="line">
                <a:avLst/>
              </a:prstGeom>
              <a:ln w="41275">
                <a:solidFill>
                  <a:srgbClr val="00B0F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8986928" flipV="1">
                <a:off x="4685225" y="1594264"/>
                <a:ext cx="582455" cy="1588"/>
              </a:xfrm>
              <a:prstGeom prst="line">
                <a:avLst/>
              </a:prstGeom>
              <a:ln w="41275">
                <a:solidFill>
                  <a:srgbClr val="00B0F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09" name="Rectangle 108"/>
            <p:cNvSpPr/>
            <p:nvPr/>
          </p:nvSpPr>
          <p:spPr bwMode="auto">
            <a:xfrm>
              <a:off x="5127012" y="4045527"/>
              <a:ext cx="1628327" cy="12174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110" name="Group 32"/>
            <p:cNvGrpSpPr/>
            <p:nvPr/>
          </p:nvGrpSpPr>
          <p:grpSpPr>
            <a:xfrm>
              <a:off x="5505608" y="4294382"/>
              <a:ext cx="871135" cy="719779"/>
              <a:chOff x="1371600" y="3810001"/>
              <a:chExt cx="2143482" cy="1754188"/>
            </a:xfrm>
          </p:grpSpPr>
          <p:cxnSp>
            <p:nvCxnSpPr>
              <p:cNvPr id="111" name="Straight Connector 110"/>
              <p:cNvCxnSpPr/>
              <p:nvPr/>
            </p:nvCxnSpPr>
            <p:spPr>
              <a:xfrm>
                <a:off x="1371600" y="4495801"/>
                <a:ext cx="609600" cy="1588"/>
              </a:xfrm>
              <a:prstGeom prst="line">
                <a:avLst/>
              </a:prstGeom>
              <a:ln w="412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>
                <a:off x="2286000" y="5562601"/>
                <a:ext cx="609600" cy="1588"/>
              </a:xfrm>
              <a:prstGeom prst="line">
                <a:avLst/>
              </a:prstGeom>
              <a:ln w="412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 rot="16200000">
                <a:off x="1372394" y="4876007"/>
                <a:ext cx="609600" cy="1588"/>
              </a:xfrm>
              <a:prstGeom prst="line">
                <a:avLst/>
              </a:prstGeom>
              <a:ln w="41275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/>
              <p:nvPr/>
            </p:nvCxnSpPr>
            <p:spPr>
              <a:xfrm rot="16200000">
                <a:off x="1372394" y="4114007"/>
                <a:ext cx="609600" cy="1588"/>
              </a:xfrm>
              <a:prstGeom prst="line">
                <a:avLst/>
              </a:prstGeom>
              <a:ln w="41275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 rot="14404969">
                <a:off x="1600506" y="4149987"/>
                <a:ext cx="609600" cy="1588"/>
              </a:xfrm>
              <a:prstGeom prst="line">
                <a:avLst/>
              </a:prstGeom>
              <a:ln w="41275">
                <a:solidFill>
                  <a:srgbClr val="FFFF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 rot="14404969">
                <a:off x="1143307" y="4835789"/>
                <a:ext cx="609600" cy="1588"/>
              </a:xfrm>
              <a:prstGeom prst="line">
                <a:avLst/>
              </a:prstGeom>
              <a:ln w="41275">
                <a:solidFill>
                  <a:srgbClr val="FFFF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rot="12613072">
                <a:off x="1637227" y="5404266"/>
                <a:ext cx="582455" cy="1588"/>
              </a:xfrm>
              <a:prstGeom prst="line">
                <a:avLst/>
              </a:prstGeom>
              <a:ln w="41275">
                <a:solidFill>
                  <a:srgbClr val="00B05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rot="12613072">
                <a:off x="1789627" y="5328064"/>
                <a:ext cx="582455" cy="1588"/>
              </a:xfrm>
              <a:prstGeom prst="line">
                <a:avLst/>
              </a:prstGeom>
              <a:ln w="41275">
                <a:solidFill>
                  <a:srgbClr val="00B05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7195031" flipV="1">
                <a:off x="1143307" y="4226188"/>
                <a:ext cx="609600" cy="1588"/>
              </a:xfrm>
              <a:prstGeom prst="line">
                <a:avLst/>
              </a:prstGeom>
              <a:ln w="41275">
                <a:solidFill>
                  <a:srgbClr val="FFC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rot="7195031" flipV="1">
                <a:off x="1600506" y="4835787"/>
                <a:ext cx="609600" cy="1588"/>
              </a:xfrm>
              <a:prstGeom prst="line">
                <a:avLst/>
              </a:prstGeom>
              <a:ln w="41275">
                <a:solidFill>
                  <a:srgbClr val="FFC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8986928" flipV="1">
                <a:off x="2856427" y="5328063"/>
                <a:ext cx="582455" cy="1588"/>
              </a:xfrm>
              <a:prstGeom prst="line">
                <a:avLst/>
              </a:prstGeom>
              <a:ln w="41275">
                <a:solidFill>
                  <a:srgbClr val="00B0F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rot="8986928" flipV="1">
                <a:off x="2932627" y="5480463"/>
                <a:ext cx="582455" cy="1588"/>
              </a:xfrm>
              <a:prstGeom prst="line">
                <a:avLst/>
              </a:prstGeom>
              <a:ln w="41275">
                <a:solidFill>
                  <a:srgbClr val="00B0F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5" name="Rectangle 94"/>
            <p:cNvSpPr/>
            <p:nvPr/>
          </p:nvSpPr>
          <p:spPr bwMode="auto">
            <a:xfrm>
              <a:off x="6807382" y="4045527"/>
              <a:ext cx="1628327" cy="12174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96" name="Group 45"/>
            <p:cNvGrpSpPr/>
            <p:nvPr/>
          </p:nvGrpSpPr>
          <p:grpSpPr>
            <a:xfrm>
              <a:off x="7183150" y="4319462"/>
              <a:ext cx="876791" cy="669618"/>
              <a:chOff x="4572000" y="3930659"/>
              <a:chExt cx="2157399" cy="1631941"/>
            </a:xfrm>
          </p:grpSpPr>
          <p:cxnSp>
            <p:nvCxnSpPr>
              <p:cNvPr id="97" name="Straight Connector 96"/>
              <p:cNvCxnSpPr/>
              <p:nvPr/>
            </p:nvCxnSpPr>
            <p:spPr>
              <a:xfrm>
                <a:off x="5345257" y="3930659"/>
                <a:ext cx="609600" cy="1588"/>
              </a:xfrm>
              <a:prstGeom prst="line">
                <a:avLst/>
              </a:prstGeom>
              <a:ln w="412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>
                <a:off x="5257800" y="4191000"/>
                <a:ext cx="609600" cy="1588"/>
              </a:xfrm>
              <a:prstGeom prst="line">
                <a:avLst/>
              </a:prstGeom>
              <a:ln w="412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rot="16200000">
                <a:off x="6325394" y="5257006"/>
                <a:ext cx="609600" cy="1588"/>
              </a:xfrm>
              <a:prstGeom prst="line">
                <a:avLst/>
              </a:prstGeom>
              <a:ln w="41275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16200000">
                <a:off x="4267994" y="5180806"/>
                <a:ext cx="609600" cy="1588"/>
              </a:xfrm>
              <a:prstGeom prst="line">
                <a:avLst/>
              </a:prstGeom>
              <a:ln w="41275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rot="14404969">
                <a:off x="6423805" y="4547011"/>
                <a:ext cx="609600" cy="1588"/>
              </a:xfrm>
              <a:prstGeom prst="line">
                <a:avLst/>
              </a:prstGeom>
              <a:ln w="41275">
                <a:solidFill>
                  <a:srgbClr val="FFFF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rot="14404969">
                <a:off x="6172507" y="4759585"/>
                <a:ext cx="609600" cy="1588"/>
              </a:xfrm>
              <a:prstGeom prst="line">
                <a:avLst/>
              </a:prstGeom>
              <a:ln w="41275">
                <a:solidFill>
                  <a:srgbClr val="FFFF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12613072">
                <a:off x="5970722" y="4094955"/>
                <a:ext cx="582455" cy="1588"/>
              </a:xfrm>
              <a:prstGeom prst="line">
                <a:avLst/>
              </a:prstGeom>
              <a:ln w="41275">
                <a:solidFill>
                  <a:srgbClr val="00B05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rot="12613072">
                <a:off x="5828227" y="4337464"/>
                <a:ext cx="582455" cy="1588"/>
              </a:xfrm>
              <a:prstGeom prst="line">
                <a:avLst/>
              </a:prstGeom>
              <a:ln w="41275">
                <a:solidFill>
                  <a:srgbClr val="00B05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7195031" flipV="1">
                <a:off x="4419907" y="4683386"/>
                <a:ext cx="609600" cy="1588"/>
              </a:xfrm>
              <a:prstGeom prst="line">
                <a:avLst/>
              </a:prstGeom>
              <a:ln w="41275">
                <a:solidFill>
                  <a:srgbClr val="FFC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7195031" flipV="1">
                <a:off x="4343706" y="4454787"/>
                <a:ext cx="609600" cy="1588"/>
              </a:xfrm>
              <a:prstGeom prst="line">
                <a:avLst/>
              </a:prstGeom>
              <a:ln w="41275">
                <a:solidFill>
                  <a:srgbClr val="FFC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8986928" flipV="1">
                <a:off x="4761426" y="4337464"/>
                <a:ext cx="582455" cy="1588"/>
              </a:xfrm>
              <a:prstGeom prst="line">
                <a:avLst/>
              </a:prstGeom>
              <a:ln w="41275">
                <a:solidFill>
                  <a:srgbClr val="00B0F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8986928" flipV="1">
                <a:off x="4749987" y="4091714"/>
                <a:ext cx="582455" cy="1588"/>
              </a:xfrm>
              <a:prstGeom prst="line">
                <a:avLst/>
              </a:prstGeom>
              <a:ln w="41275">
                <a:solidFill>
                  <a:srgbClr val="00B0F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0" name="TextBox 89"/>
            <p:cNvSpPr txBox="1"/>
            <p:nvPr/>
          </p:nvSpPr>
          <p:spPr>
            <a:xfrm>
              <a:off x="5028218" y="5298086"/>
              <a:ext cx="35071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0" dirty="0" smtClean="0"/>
                <a:t>Four different </a:t>
              </a:r>
              <a:r>
                <a:rPr lang="en-US" sz="1400" b="1" i="0" dirty="0" smtClean="0"/>
                <a:t>images</a:t>
              </a:r>
              <a:r>
                <a:rPr lang="en-US" sz="1400" i="0" dirty="0" smtClean="0"/>
                <a:t> with the same bag of words representation</a:t>
              </a:r>
              <a:endParaRPr lang="en-US" sz="1400" i="0" dirty="0"/>
            </a:p>
          </p:txBody>
        </p:sp>
      </p:grpSp>
      <p:sp>
        <p:nvSpPr>
          <p:cNvPr id="151" name="TextBox 150"/>
          <p:cNvSpPr txBox="1"/>
          <p:nvPr/>
        </p:nvSpPr>
        <p:spPr>
          <a:xfrm>
            <a:off x="4572000" y="5879068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0" dirty="0" smtClean="0">
                <a:solidFill>
                  <a:srgbClr val="990000"/>
                </a:solidFill>
              </a:rPr>
              <a:t>Have completely different semantics!</a:t>
            </a:r>
            <a:endParaRPr lang="en-US" i="0" dirty="0">
              <a:solidFill>
                <a:srgbClr val="990000"/>
              </a:solidFill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609600" y="5879068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0" dirty="0" smtClean="0">
                <a:solidFill>
                  <a:srgbClr val="990000"/>
                </a:solidFill>
              </a:rPr>
              <a:t>Have similar semantics!</a:t>
            </a:r>
            <a:endParaRPr lang="en-US" i="0" dirty="0">
              <a:solidFill>
                <a:srgbClr val="99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105400"/>
          </a:xfrm>
        </p:spPr>
        <p:txBody>
          <a:bodyPr/>
          <a:lstStyle/>
          <a:p>
            <a:r>
              <a:rPr lang="en-US" sz="1800" dirty="0" smtClean="0">
                <a:solidFill>
                  <a:srgbClr val="990000"/>
                </a:solidFill>
              </a:rPr>
              <a:t>Note that LDA does not model classes</a:t>
            </a:r>
            <a:r>
              <a:rPr lang="en-US" sz="1800" dirty="0" smtClean="0"/>
              <a:t>, thus can not be directly used for supervised visual recognition tasks. </a:t>
            </a:r>
          </a:p>
          <a:p>
            <a:endParaRPr lang="en-US" sz="1800" dirty="0" smtClean="0">
              <a:solidFill>
                <a:srgbClr val="990000"/>
              </a:solidFill>
            </a:endParaRPr>
          </a:p>
          <a:p>
            <a:r>
              <a:rPr lang="en-US" sz="1800" dirty="0" smtClean="0">
                <a:solidFill>
                  <a:srgbClr val="990000"/>
                </a:solidFill>
              </a:rPr>
              <a:t>Class LDA </a:t>
            </a:r>
            <a:r>
              <a:rPr lang="en-US" sz="1800" dirty="0" smtClean="0"/>
              <a:t>(cLDA) </a:t>
            </a:r>
            <a:r>
              <a:rPr lang="en-US" sz="1600" dirty="0" smtClean="0"/>
              <a:t>[Li. </a:t>
            </a:r>
            <a:r>
              <a:rPr lang="en-US" sz="1600" dirty="0" err="1" smtClean="0"/>
              <a:t>Fei</a:t>
            </a:r>
            <a:r>
              <a:rPr lang="en-US" sz="1600" dirty="0" smtClean="0"/>
              <a:t> </a:t>
            </a:r>
            <a:r>
              <a:rPr lang="en-US" sz="1600" dirty="0" err="1" smtClean="0"/>
              <a:t>Fei</a:t>
            </a:r>
            <a:r>
              <a:rPr lang="en-US" sz="1600" dirty="0" smtClean="0"/>
              <a:t>’ 05]</a:t>
            </a:r>
            <a:endParaRPr lang="en-US" sz="1800" dirty="0" smtClean="0"/>
          </a:p>
          <a:p>
            <a:pPr lvl="1"/>
            <a:r>
              <a:rPr lang="en-US" sz="1600" dirty="0" smtClean="0"/>
              <a:t>Class label is parent to the topic </a:t>
            </a:r>
            <a:br>
              <a:rPr lang="en-US" sz="1600" dirty="0" smtClean="0"/>
            </a:br>
            <a:r>
              <a:rPr lang="en-US" sz="1600" dirty="0" smtClean="0"/>
              <a:t>mixing probability </a:t>
            </a:r>
          </a:p>
          <a:p>
            <a:pPr lvl="1"/>
            <a:r>
              <a:rPr lang="en-US" sz="1600" dirty="0" smtClean="0"/>
              <a:t>Similar to the two-layer holistic </a:t>
            </a:r>
            <a:br>
              <a:rPr lang="en-US" sz="1600" dirty="0" smtClean="0"/>
            </a:br>
            <a:r>
              <a:rPr lang="en-US" sz="1600" dirty="0" smtClean="0"/>
              <a:t>context model</a:t>
            </a:r>
            <a:endParaRPr lang="en-US" sz="1800" dirty="0" smtClean="0"/>
          </a:p>
          <a:p>
            <a:endParaRPr lang="en-US" sz="1800" dirty="0" smtClean="0">
              <a:solidFill>
                <a:srgbClr val="990000"/>
              </a:solidFill>
            </a:endParaRPr>
          </a:p>
          <a:p>
            <a:r>
              <a:rPr lang="en-US" sz="1800" dirty="0" smtClean="0">
                <a:solidFill>
                  <a:srgbClr val="990000"/>
                </a:solidFill>
              </a:rPr>
              <a:t>Supervised LDA </a:t>
            </a:r>
            <a:r>
              <a:rPr lang="en-US" sz="1800" dirty="0" smtClean="0"/>
              <a:t>(sLDA) </a:t>
            </a:r>
            <a:r>
              <a:rPr lang="en-US" sz="1600" dirty="0" smtClean="0"/>
              <a:t>[Blei’08]</a:t>
            </a:r>
            <a:endParaRPr lang="en-US" sz="1400" dirty="0" smtClean="0"/>
          </a:p>
          <a:p>
            <a:pPr lvl="1"/>
            <a:r>
              <a:rPr lang="en-US" sz="1600" dirty="0" smtClean="0"/>
              <a:t>Class label introduced later in the </a:t>
            </a:r>
            <a:br>
              <a:rPr lang="en-US" sz="1600" dirty="0" smtClean="0"/>
            </a:br>
            <a:r>
              <a:rPr lang="en-US" sz="1600" dirty="0" smtClean="0"/>
              <a:t>hierarchy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Supervised Extensions of LDA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F00A7D-EED9-415A-BBAE-CC95195CB6AF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grpSp>
        <p:nvGrpSpPr>
          <p:cNvPr id="82" name="Group 81"/>
          <p:cNvGrpSpPr/>
          <p:nvPr/>
        </p:nvGrpSpPr>
        <p:grpSpPr>
          <a:xfrm>
            <a:off x="5181600" y="2085303"/>
            <a:ext cx="3541690" cy="1648497"/>
            <a:chOff x="5215944" y="1867433"/>
            <a:chExt cx="3541690" cy="1648497"/>
          </a:xfrm>
        </p:grpSpPr>
        <p:sp>
          <p:nvSpPr>
            <p:cNvPr id="80" name="Rectangle 4"/>
            <p:cNvSpPr>
              <a:spLocks noChangeArrowheads="1"/>
            </p:cNvSpPr>
            <p:nvPr/>
          </p:nvSpPr>
          <p:spPr bwMode="auto">
            <a:xfrm flipV="1">
              <a:off x="5215944" y="1867433"/>
              <a:ext cx="3541690" cy="1648497"/>
            </a:xfrm>
            <a:prstGeom prst="rect">
              <a:avLst/>
            </a:prstGeom>
            <a:solidFill>
              <a:srgbClr val="E4E4E4"/>
            </a:solidFill>
            <a:ln w="19050">
              <a:solidFill>
                <a:srgbClr val="800000"/>
              </a:solidFill>
              <a:prstDash val="lg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5334000" y="1981200"/>
              <a:ext cx="3276600" cy="1447800"/>
              <a:chOff x="685800" y="4724400"/>
              <a:chExt cx="3276600" cy="1447800"/>
            </a:xfrm>
          </p:grpSpPr>
          <p:sp>
            <p:nvSpPr>
              <p:cNvPr id="18" name="Rectangle 17"/>
              <p:cNvSpPr/>
              <p:nvPr/>
            </p:nvSpPr>
            <p:spPr bwMode="auto">
              <a:xfrm>
                <a:off x="685800" y="5334000"/>
                <a:ext cx="3276600" cy="838200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19" name="Group 18"/>
              <p:cNvGrpSpPr/>
              <p:nvPr/>
            </p:nvGrpSpPr>
            <p:grpSpPr>
              <a:xfrm>
                <a:off x="2514600" y="5534025"/>
                <a:ext cx="428624" cy="438150"/>
                <a:chOff x="3379566" y="4200525"/>
                <a:chExt cx="428624" cy="438150"/>
              </a:xfrm>
              <a:noFill/>
            </p:grpSpPr>
            <p:sp>
              <p:nvSpPr>
                <p:cNvPr id="20" name="Oval 19"/>
                <p:cNvSpPr/>
                <p:nvPr/>
              </p:nvSpPr>
              <p:spPr bwMode="auto">
                <a:xfrm>
                  <a:off x="3379566" y="4200525"/>
                  <a:ext cx="428624" cy="438150"/>
                </a:xfrm>
                <a:prstGeom prst="ellips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pic>
              <p:nvPicPr>
                <p:cNvPr id="21" name="Picture 20" descr="txp_fig.png"/>
                <p:cNvPicPr>
                  <a:picLocks noChangeAspect="1"/>
                </p:cNvPicPr>
                <p:nvPr>
                  <p:custDataLst>
                    <p:tags r:id="rId17"/>
                  </p:custDataLst>
                </p:nvPr>
              </p:nvPicPr>
              <p:blipFill>
                <a:blip r:embed="rId19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</a:blip>
                <a:stretch>
                  <a:fillRect/>
                </a:stretch>
              </p:blipFill>
              <p:spPr>
                <a:xfrm>
                  <a:off x="3531394" y="4357116"/>
                  <a:ext cx="124968" cy="124968"/>
                </a:xfrm>
                <a:prstGeom prst="rect">
                  <a:avLst/>
                </a:prstGeom>
                <a:grpFill/>
              </p:spPr>
            </p:pic>
          </p:grpSp>
          <p:grpSp>
            <p:nvGrpSpPr>
              <p:cNvPr id="22" name="Group 21"/>
              <p:cNvGrpSpPr/>
              <p:nvPr/>
            </p:nvGrpSpPr>
            <p:grpSpPr>
              <a:xfrm>
                <a:off x="1676400" y="5534025"/>
                <a:ext cx="428624" cy="438150"/>
                <a:chOff x="3012282" y="3890962"/>
                <a:chExt cx="428624" cy="438150"/>
              </a:xfrm>
              <a:noFill/>
            </p:grpSpPr>
            <p:sp>
              <p:nvSpPr>
                <p:cNvPr id="23" name="Oval 22"/>
                <p:cNvSpPr/>
                <p:nvPr/>
              </p:nvSpPr>
              <p:spPr bwMode="auto">
                <a:xfrm>
                  <a:off x="3012282" y="3890962"/>
                  <a:ext cx="428624" cy="438150"/>
                </a:xfrm>
                <a:prstGeom prst="ellips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pic>
              <p:nvPicPr>
                <p:cNvPr id="24" name="Picture 23" descr="txp_fig.png"/>
                <p:cNvPicPr>
                  <a:picLocks noChangeAspect="1"/>
                </p:cNvPicPr>
                <p:nvPr>
                  <p:custDataLst>
                    <p:tags r:id="rId16"/>
                  </p:custDataLst>
                </p:nvPr>
              </p:nvPicPr>
              <p:blipFill>
                <a:blip r:embed="rId20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</a:blip>
                <a:stretch>
                  <a:fillRect/>
                </a:stretch>
              </p:blipFill>
              <p:spPr>
                <a:xfrm>
                  <a:off x="3150394" y="4053649"/>
                  <a:ext cx="152400" cy="112776"/>
                </a:xfrm>
                <a:prstGeom prst="rect">
                  <a:avLst/>
                </a:prstGeom>
                <a:grpFill/>
              </p:spPr>
            </p:pic>
          </p:grpSp>
          <p:grpSp>
            <p:nvGrpSpPr>
              <p:cNvPr id="25" name="Group 24"/>
              <p:cNvGrpSpPr/>
              <p:nvPr/>
            </p:nvGrpSpPr>
            <p:grpSpPr>
              <a:xfrm>
                <a:off x="838200" y="5534025"/>
                <a:ext cx="428624" cy="438150"/>
                <a:chOff x="6074155" y="3355466"/>
                <a:chExt cx="428624" cy="438150"/>
              </a:xfrm>
              <a:noFill/>
            </p:grpSpPr>
            <p:sp>
              <p:nvSpPr>
                <p:cNvPr id="26" name="Oval 25"/>
                <p:cNvSpPr/>
                <p:nvPr/>
              </p:nvSpPr>
              <p:spPr bwMode="auto">
                <a:xfrm>
                  <a:off x="6074155" y="3355466"/>
                  <a:ext cx="428624" cy="438150"/>
                </a:xfrm>
                <a:prstGeom prst="ellips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pic>
              <p:nvPicPr>
                <p:cNvPr id="27" name="Picture 26" descr="txp_fig.png"/>
                <p:cNvPicPr>
                  <a:picLocks noChangeAspect="1"/>
                </p:cNvPicPr>
                <p:nvPr>
                  <p:custDataLst>
                    <p:tags r:id="rId15"/>
                  </p:custDataLst>
                </p:nvPr>
              </p:nvPicPr>
              <p:blipFill>
                <a:blip r:embed="rId21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</a:blip>
                <a:stretch>
                  <a:fillRect/>
                </a:stretch>
              </p:blipFill>
              <p:spPr>
                <a:xfrm>
                  <a:off x="6193979" y="3512057"/>
                  <a:ext cx="188976" cy="124968"/>
                </a:xfrm>
                <a:prstGeom prst="rect">
                  <a:avLst/>
                </a:prstGeom>
                <a:grpFill/>
              </p:spPr>
            </p:pic>
          </p:grpSp>
          <p:cxnSp>
            <p:nvCxnSpPr>
              <p:cNvPr id="28" name="Straight Arrow Connector 27"/>
              <p:cNvCxnSpPr/>
              <p:nvPr/>
            </p:nvCxnSpPr>
            <p:spPr bwMode="auto">
              <a:xfrm>
                <a:off x="1266824" y="5753100"/>
                <a:ext cx="409576" cy="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9" name="Straight Arrow Connector 28"/>
              <p:cNvCxnSpPr/>
              <p:nvPr/>
            </p:nvCxnSpPr>
            <p:spPr bwMode="auto">
              <a:xfrm>
                <a:off x="2105024" y="5753100"/>
                <a:ext cx="409576" cy="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30" name="Straight Arrow Connector 29"/>
              <p:cNvCxnSpPr>
                <a:stCxn id="20" idx="6"/>
                <a:endCxn id="32" idx="2"/>
              </p:cNvCxnSpPr>
              <p:nvPr/>
            </p:nvCxnSpPr>
            <p:spPr bwMode="auto">
              <a:xfrm>
                <a:off x="2943224" y="5753100"/>
                <a:ext cx="304800" cy="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grpSp>
            <p:nvGrpSpPr>
              <p:cNvPr id="31" name="Group 30"/>
              <p:cNvGrpSpPr/>
              <p:nvPr/>
            </p:nvGrpSpPr>
            <p:grpSpPr>
              <a:xfrm>
                <a:off x="3248024" y="5534025"/>
                <a:ext cx="428624" cy="438150"/>
                <a:chOff x="5861557" y="4388357"/>
                <a:chExt cx="428624" cy="438150"/>
              </a:xfrm>
              <a:solidFill>
                <a:schemeClr val="bg1">
                  <a:lumMod val="65000"/>
                </a:schemeClr>
              </a:solidFill>
            </p:grpSpPr>
            <p:sp>
              <p:nvSpPr>
                <p:cNvPr id="32" name="Oval 31"/>
                <p:cNvSpPr/>
                <p:nvPr/>
              </p:nvSpPr>
              <p:spPr bwMode="auto">
                <a:xfrm>
                  <a:off x="5861557" y="4388357"/>
                  <a:ext cx="428624" cy="438150"/>
                </a:xfrm>
                <a:prstGeom prst="ellips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pic>
              <p:nvPicPr>
                <p:cNvPr id="33" name="Picture 32" descr="txp_fig.png"/>
                <p:cNvPicPr>
                  <a:picLocks noChangeAspect="1"/>
                </p:cNvPicPr>
                <p:nvPr>
                  <p:custDataLst>
                    <p:tags r:id="rId14"/>
                  </p:custDataLst>
                </p:nvPr>
              </p:nvPicPr>
              <p:blipFill>
                <a:blip r:embed="rId2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</a:blip>
                <a:stretch>
                  <a:fillRect/>
                </a:stretch>
              </p:blipFill>
              <p:spPr>
                <a:xfrm>
                  <a:off x="6013385" y="4544948"/>
                  <a:ext cx="124968" cy="124968"/>
                </a:xfrm>
                <a:prstGeom prst="rect">
                  <a:avLst/>
                </a:prstGeom>
                <a:grpFill/>
              </p:spPr>
            </p:pic>
          </p:grpSp>
          <p:sp>
            <p:nvSpPr>
              <p:cNvPr id="34" name="Rectangle 33"/>
              <p:cNvSpPr/>
              <p:nvPr/>
            </p:nvSpPr>
            <p:spPr bwMode="auto">
              <a:xfrm>
                <a:off x="2286000" y="5448300"/>
                <a:ext cx="1524000" cy="609600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35" name="Group 34"/>
              <p:cNvGrpSpPr/>
              <p:nvPr/>
            </p:nvGrpSpPr>
            <p:grpSpPr>
              <a:xfrm>
                <a:off x="862012" y="4724400"/>
                <a:ext cx="381000" cy="381000"/>
                <a:chOff x="4343400" y="4267200"/>
                <a:chExt cx="381000" cy="381000"/>
              </a:xfrm>
            </p:grpSpPr>
            <p:pic>
              <p:nvPicPr>
                <p:cNvPr id="36" name="Picture 35" descr="txp_fig.png"/>
                <p:cNvPicPr>
                  <a:picLocks noChangeAspect="1"/>
                </p:cNvPicPr>
                <p:nvPr>
                  <p:custDataLst>
                    <p:tags r:id="rId13"/>
                  </p:custDataLst>
                </p:nvPr>
              </p:nvPicPr>
              <p:blipFill>
                <a:blip r:embed="rId2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</a:blip>
                <a:stretch>
                  <a:fillRect/>
                </a:stretch>
              </p:blipFill>
              <p:spPr>
                <a:xfrm>
                  <a:off x="4471416" y="4369308"/>
                  <a:ext cx="124968" cy="176784"/>
                </a:xfrm>
                <a:prstGeom prst="rect">
                  <a:avLst/>
                </a:prstGeom>
                <a:noFill/>
              </p:spPr>
            </p:pic>
            <p:sp>
              <p:nvSpPr>
                <p:cNvPr id="37" name="Rounded Rectangle 36"/>
                <p:cNvSpPr/>
                <p:nvPr/>
              </p:nvSpPr>
              <p:spPr bwMode="auto">
                <a:xfrm>
                  <a:off x="4343400" y="4267200"/>
                  <a:ext cx="381000" cy="381000"/>
                </a:xfrm>
                <a:prstGeom prst="roundRect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38" name="Group 37"/>
              <p:cNvGrpSpPr/>
              <p:nvPr/>
            </p:nvGrpSpPr>
            <p:grpSpPr>
              <a:xfrm>
                <a:off x="3271836" y="4724400"/>
                <a:ext cx="381000" cy="381000"/>
                <a:chOff x="6781800" y="4191000"/>
                <a:chExt cx="381000" cy="381000"/>
              </a:xfrm>
            </p:grpSpPr>
            <p:pic>
              <p:nvPicPr>
                <p:cNvPr id="39" name="Picture 38" descr="txp_fig.png"/>
                <p:cNvPicPr>
                  <a:picLocks noChangeAspect="1"/>
                </p:cNvPicPr>
                <p:nvPr>
                  <p:custDataLst>
                    <p:tags r:id="rId12"/>
                  </p:custDataLst>
                </p:nvPr>
              </p:nvPicPr>
              <p:blipFill>
                <a:blip r:embed="rId2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</a:blip>
                <a:stretch>
                  <a:fillRect/>
                </a:stretch>
              </p:blipFill>
              <p:spPr>
                <a:xfrm>
                  <a:off x="6883908" y="4287012"/>
                  <a:ext cx="176784" cy="188976"/>
                </a:xfrm>
                <a:prstGeom prst="rect">
                  <a:avLst/>
                </a:prstGeom>
                <a:noFill/>
              </p:spPr>
            </p:pic>
            <p:sp>
              <p:nvSpPr>
                <p:cNvPr id="40" name="Rounded Rectangle 39"/>
                <p:cNvSpPr/>
                <p:nvPr/>
              </p:nvSpPr>
              <p:spPr bwMode="auto">
                <a:xfrm>
                  <a:off x="6781800" y="4191000"/>
                  <a:ext cx="381000" cy="381000"/>
                </a:xfrm>
                <a:prstGeom prst="roundRect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cxnSp>
            <p:nvCxnSpPr>
              <p:cNvPr id="41" name="Straight Arrow Connector 40"/>
              <p:cNvCxnSpPr>
                <a:stCxn id="37" idx="2"/>
                <a:endCxn id="26" idx="0"/>
              </p:cNvCxnSpPr>
              <p:nvPr/>
            </p:nvCxnSpPr>
            <p:spPr bwMode="auto">
              <a:xfrm>
                <a:off x="1052512" y="5105400"/>
                <a:ext cx="0" cy="428625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42" name="Straight Arrow Connector 41"/>
              <p:cNvCxnSpPr/>
              <p:nvPr/>
            </p:nvCxnSpPr>
            <p:spPr bwMode="auto">
              <a:xfrm>
                <a:off x="3462336" y="5105400"/>
                <a:ext cx="0" cy="428625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pic>
            <p:nvPicPr>
              <p:cNvPr id="43" name="Picture 42" descr="txp_fig.png"/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2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</a:blip>
              <a:stretch>
                <a:fillRect/>
              </a:stretch>
            </p:blipFill>
            <p:spPr>
              <a:xfrm>
                <a:off x="2323563" y="5867400"/>
                <a:ext cx="177363" cy="137160"/>
              </a:xfrm>
              <a:prstGeom prst="rect">
                <a:avLst/>
              </a:prstGeom>
              <a:noFill/>
            </p:spPr>
          </p:pic>
          <p:pic>
            <p:nvPicPr>
              <p:cNvPr id="44" name="Picture 43" descr="txp_fig.png"/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2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</a:blip>
              <a:stretch>
                <a:fillRect/>
              </a:stretch>
            </p:blipFill>
            <p:spPr>
              <a:xfrm>
                <a:off x="711558" y="5971719"/>
                <a:ext cx="165539" cy="137160"/>
              </a:xfrm>
              <a:prstGeom prst="rect">
                <a:avLst/>
              </a:prstGeom>
              <a:noFill/>
            </p:spPr>
          </p:pic>
        </p:grpSp>
        <p:sp>
          <p:nvSpPr>
            <p:cNvPr id="77" name="TextBox 76"/>
            <p:cNvSpPr txBox="1"/>
            <p:nvPr/>
          </p:nvSpPr>
          <p:spPr>
            <a:xfrm>
              <a:off x="6324600" y="2221468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0" dirty="0" err="1" smtClean="0"/>
                <a:t>cLDA</a:t>
              </a:r>
              <a:endParaRPr lang="en-US" b="1" i="0" dirty="0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5181600" y="3962400"/>
            <a:ext cx="3522133" cy="2438400"/>
            <a:chOff x="5638800" y="4419600"/>
            <a:chExt cx="2971800" cy="2057400"/>
          </a:xfrm>
        </p:grpSpPr>
        <p:sp>
          <p:nvSpPr>
            <p:cNvPr id="79" name="Rectangle 4"/>
            <p:cNvSpPr>
              <a:spLocks noChangeArrowheads="1"/>
            </p:cNvSpPr>
            <p:nvPr/>
          </p:nvSpPr>
          <p:spPr bwMode="auto">
            <a:xfrm flipV="1">
              <a:off x="5638800" y="4419600"/>
              <a:ext cx="2971800" cy="2057400"/>
            </a:xfrm>
            <a:prstGeom prst="rect">
              <a:avLst/>
            </a:prstGeom>
            <a:solidFill>
              <a:srgbClr val="E4E4E4"/>
            </a:solidFill>
            <a:ln w="19050">
              <a:solidFill>
                <a:srgbClr val="800000"/>
              </a:solidFill>
              <a:prstDash val="lg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5791201" y="4521558"/>
              <a:ext cx="2721428" cy="1827727"/>
              <a:chOff x="1600200" y="2133600"/>
              <a:chExt cx="3048000" cy="2047054"/>
            </a:xfrm>
          </p:grpSpPr>
          <p:sp>
            <p:nvSpPr>
              <p:cNvPr id="48" name="Rectangle 47"/>
              <p:cNvSpPr/>
              <p:nvPr/>
            </p:nvSpPr>
            <p:spPr bwMode="auto">
              <a:xfrm>
                <a:off x="1600200" y="2743200"/>
                <a:ext cx="2438400" cy="1437454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49" name="Group 86"/>
              <p:cNvGrpSpPr/>
              <p:nvPr/>
            </p:nvGrpSpPr>
            <p:grpSpPr>
              <a:xfrm>
                <a:off x="2590800" y="2943225"/>
                <a:ext cx="428624" cy="438150"/>
                <a:chOff x="3379566" y="4200525"/>
                <a:chExt cx="428624" cy="438150"/>
              </a:xfrm>
              <a:noFill/>
            </p:grpSpPr>
            <p:sp>
              <p:nvSpPr>
                <p:cNvPr id="75" name="Oval 74"/>
                <p:cNvSpPr/>
                <p:nvPr/>
              </p:nvSpPr>
              <p:spPr bwMode="auto">
                <a:xfrm>
                  <a:off x="3379566" y="4200525"/>
                  <a:ext cx="428624" cy="438150"/>
                </a:xfrm>
                <a:prstGeom prst="ellips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pic>
              <p:nvPicPr>
                <p:cNvPr id="76" name="Picture 75" descr="txp_fig.png"/>
                <p:cNvPicPr>
                  <a:picLocks noChangeAspect="1"/>
                </p:cNvPicPr>
                <p:nvPr>
                  <p:custDataLst>
                    <p:tags r:id="rId9"/>
                  </p:custDataLst>
                </p:nvPr>
              </p:nvPicPr>
              <p:blipFill>
                <a:blip r:embed="rId19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</a:blip>
                <a:stretch>
                  <a:fillRect/>
                </a:stretch>
              </p:blipFill>
              <p:spPr>
                <a:xfrm>
                  <a:off x="3531394" y="4357116"/>
                  <a:ext cx="124968" cy="124968"/>
                </a:xfrm>
                <a:prstGeom prst="rect">
                  <a:avLst/>
                </a:prstGeom>
                <a:grpFill/>
              </p:spPr>
            </p:pic>
          </p:grpSp>
          <p:grpSp>
            <p:nvGrpSpPr>
              <p:cNvPr id="50" name="Group 89"/>
              <p:cNvGrpSpPr/>
              <p:nvPr/>
            </p:nvGrpSpPr>
            <p:grpSpPr>
              <a:xfrm>
                <a:off x="1752600" y="2943225"/>
                <a:ext cx="428624" cy="438150"/>
                <a:chOff x="3012282" y="3890962"/>
                <a:chExt cx="428624" cy="438150"/>
              </a:xfrm>
              <a:noFill/>
            </p:grpSpPr>
            <p:sp>
              <p:nvSpPr>
                <p:cNvPr id="73" name="Oval 72"/>
                <p:cNvSpPr/>
                <p:nvPr/>
              </p:nvSpPr>
              <p:spPr bwMode="auto">
                <a:xfrm>
                  <a:off x="3012282" y="3890962"/>
                  <a:ext cx="428624" cy="438150"/>
                </a:xfrm>
                <a:prstGeom prst="ellips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pic>
              <p:nvPicPr>
                <p:cNvPr id="74" name="Picture 73" descr="txp_fig.png"/>
                <p:cNvPicPr>
                  <a:picLocks noChangeAspect="1"/>
                </p:cNvPicPr>
                <p:nvPr>
                  <p:custDataLst>
                    <p:tags r:id="rId8"/>
                  </p:custDataLst>
                </p:nvPr>
              </p:nvPicPr>
              <p:blipFill>
                <a:blip r:embed="rId20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</a:blip>
                <a:stretch>
                  <a:fillRect/>
                </a:stretch>
              </p:blipFill>
              <p:spPr>
                <a:xfrm>
                  <a:off x="3150394" y="4053649"/>
                  <a:ext cx="152400" cy="112776"/>
                </a:xfrm>
                <a:prstGeom prst="rect">
                  <a:avLst/>
                </a:prstGeom>
                <a:grpFill/>
              </p:spPr>
            </p:pic>
          </p:grpSp>
          <p:grpSp>
            <p:nvGrpSpPr>
              <p:cNvPr id="51" name="Group 92"/>
              <p:cNvGrpSpPr/>
              <p:nvPr/>
            </p:nvGrpSpPr>
            <p:grpSpPr>
              <a:xfrm>
                <a:off x="2590800" y="3667125"/>
                <a:ext cx="428624" cy="438150"/>
                <a:chOff x="6074155" y="3355466"/>
                <a:chExt cx="428624" cy="438150"/>
              </a:xfrm>
              <a:noFill/>
            </p:grpSpPr>
            <p:sp>
              <p:nvSpPr>
                <p:cNvPr id="71" name="Oval 70"/>
                <p:cNvSpPr/>
                <p:nvPr/>
              </p:nvSpPr>
              <p:spPr bwMode="auto">
                <a:xfrm>
                  <a:off x="6074155" y="3355466"/>
                  <a:ext cx="428624" cy="438150"/>
                </a:xfrm>
                <a:prstGeom prst="ellips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pic>
              <p:nvPicPr>
                <p:cNvPr id="72" name="Picture 71" descr="txp_fig.png"/>
                <p:cNvPicPr>
                  <a:picLocks noChangeAspect="1"/>
                </p:cNvPicPr>
                <p:nvPr>
                  <p:custDataLst>
                    <p:tags r:id="rId7"/>
                  </p:custDataLst>
                </p:nvPr>
              </p:nvPicPr>
              <p:blipFill>
                <a:blip r:embed="rId21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</a:blip>
                <a:stretch>
                  <a:fillRect/>
                </a:stretch>
              </p:blipFill>
              <p:spPr>
                <a:xfrm>
                  <a:off x="6193979" y="3512057"/>
                  <a:ext cx="188976" cy="124968"/>
                </a:xfrm>
                <a:prstGeom prst="rect">
                  <a:avLst/>
                </a:prstGeom>
                <a:grpFill/>
              </p:spPr>
            </p:pic>
          </p:grpSp>
          <p:cxnSp>
            <p:nvCxnSpPr>
              <p:cNvPr id="52" name="Straight Arrow Connector 51"/>
              <p:cNvCxnSpPr>
                <a:stCxn id="71" idx="0"/>
                <a:endCxn id="75" idx="4"/>
              </p:cNvCxnSpPr>
              <p:nvPr/>
            </p:nvCxnSpPr>
            <p:spPr bwMode="auto">
              <a:xfrm flipV="1">
                <a:off x="2805112" y="3381375"/>
                <a:ext cx="0" cy="28575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53" name="Straight Arrow Connector 52"/>
              <p:cNvCxnSpPr/>
              <p:nvPr/>
            </p:nvCxnSpPr>
            <p:spPr bwMode="auto">
              <a:xfrm>
                <a:off x="2181224" y="3162300"/>
                <a:ext cx="409576" cy="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54" name="Straight Arrow Connector 53"/>
              <p:cNvCxnSpPr>
                <a:stCxn id="75" idx="6"/>
                <a:endCxn id="69" idx="2"/>
              </p:cNvCxnSpPr>
              <p:nvPr/>
            </p:nvCxnSpPr>
            <p:spPr bwMode="auto">
              <a:xfrm>
                <a:off x="3019424" y="3162300"/>
                <a:ext cx="304800" cy="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grpSp>
            <p:nvGrpSpPr>
              <p:cNvPr id="55" name="Group 98"/>
              <p:cNvGrpSpPr/>
              <p:nvPr/>
            </p:nvGrpSpPr>
            <p:grpSpPr>
              <a:xfrm>
                <a:off x="3324224" y="2943225"/>
                <a:ext cx="428624" cy="438150"/>
                <a:chOff x="5861557" y="4388357"/>
                <a:chExt cx="428624" cy="438150"/>
              </a:xfrm>
              <a:solidFill>
                <a:schemeClr val="bg1">
                  <a:lumMod val="65000"/>
                </a:schemeClr>
              </a:solidFill>
            </p:grpSpPr>
            <p:sp>
              <p:nvSpPr>
                <p:cNvPr id="69" name="Oval 68"/>
                <p:cNvSpPr/>
                <p:nvPr/>
              </p:nvSpPr>
              <p:spPr bwMode="auto">
                <a:xfrm>
                  <a:off x="5861557" y="4388357"/>
                  <a:ext cx="428624" cy="438150"/>
                </a:xfrm>
                <a:prstGeom prst="ellips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pic>
              <p:nvPicPr>
                <p:cNvPr id="70" name="Picture 69" descr="txp_fig.png"/>
                <p:cNvPicPr>
                  <a:picLocks noChangeAspect="1"/>
                </p:cNvPicPr>
                <p:nvPr>
                  <p:custDataLst>
                    <p:tags r:id="rId6"/>
                  </p:custDataLst>
                </p:nvPr>
              </p:nvPicPr>
              <p:blipFill>
                <a:blip r:embed="rId2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</a:blip>
                <a:stretch>
                  <a:fillRect/>
                </a:stretch>
              </p:blipFill>
              <p:spPr>
                <a:xfrm>
                  <a:off x="6013385" y="4544948"/>
                  <a:ext cx="124968" cy="124968"/>
                </a:xfrm>
                <a:prstGeom prst="rect">
                  <a:avLst/>
                </a:prstGeom>
                <a:grpFill/>
              </p:spPr>
            </p:pic>
          </p:grpSp>
          <p:sp>
            <p:nvSpPr>
              <p:cNvPr id="56" name="Rectangle 55"/>
              <p:cNvSpPr/>
              <p:nvPr/>
            </p:nvSpPr>
            <p:spPr bwMode="auto">
              <a:xfrm>
                <a:off x="2362200" y="2857500"/>
                <a:ext cx="1524000" cy="609600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7" name="Rounded Rectangle 56"/>
              <p:cNvSpPr/>
              <p:nvPr/>
            </p:nvSpPr>
            <p:spPr bwMode="auto">
              <a:xfrm>
                <a:off x="4267200" y="3695700"/>
                <a:ext cx="381000" cy="381000"/>
              </a:xfrm>
              <a:prstGeom prst="round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58" name="Group 105"/>
              <p:cNvGrpSpPr/>
              <p:nvPr/>
            </p:nvGrpSpPr>
            <p:grpSpPr>
              <a:xfrm>
                <a:off x="3348036" y="2133600"/>
                <a:ext cx="381000" cy="381000"/>
                <a:chOff x="6781800" y="4191000"/>
                <a:chExt cx="381000" cy="381000"/>
              </a:xfrm>
            </p:grpSpPr>
            <p:pic>
              <p:nvPicPr>
                <p:cNvPr id="67" name="Picture 66" descr="txp_fig.png"/>
                <p:cNvPicPr>
                  <a:picLocks noChangeAspect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2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</a:blip>
                <a:stretch>
                  <a:fillRect/>
                </a:stretch>
              </p:blipFill>
              <p:spPr>
                <a:xfrm>
                  <a:off x="6883908" y="4287012"/>
                  <a:ext cx="176784" cy="188976"/>
                </a:xfrm>
                <a:prstGeom prst="rect">
                  <a:avLst/>
                </a:prstGeom>
                <a:noFill/>
              </p:spPr>
            </p:pic>
            <p:sp>
              <p:nvSpPr>
                <p:cNvPr id="68" name="Rounded Rectangle 67"/>
                <p:cNvSpPr/>
                <p:nvPr/>
              </p:nvSpPr>
              <p:spPr bwMode="auto">
                <a:xfrm>
                  <a:off x="6781800" y="4191000"/>
                  <a:ext cx="381000" cy="381000"/>
                </a:xfrm>
                <a:prstGeom prst="roundRect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cxnSp>
            <p:nvCxnSpPr>
              <p:cNvPr id="59" name="Straight Arrow Connector 58"/>
              <p:cNvCxnSpPr>
                <a:stCxn id="57" idx="1"/>
              </p:cNvCxnSpPr>
              <p:nvPr/>
            </p:nvCxnSpPr>
            <p:spPr bwMode="auto">
              <a:xfrm flipH="1">
                <a:off x="3019424" y="3886200"/>
                <a:ext cx="1247776" cy="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60" name="Straight Arrow Connector 59"/>
              <p:cNvCxnSpPr/>
              <p:nvPr/>
            </p:nvCxnSpPr>
            <p:spPr bwMode="auto">
              <a:xfrm>
                <a:off x="3538536" y="2514600"/>
                <a:ext cx="0" cy="428625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pic>
            <p:nvPicPr>
              <p:cNvPr id="61" name="Picture 60" descr="txp_fig.png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2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</a:blip>
              <a:stretch>
                <a:fillRect/>
              </a:stretch>
            </p:blipFill>
            <p:spPr>
              <a:xfrm>
                <a:off x="2399763" y="3276600"/>
                <a:ext cx="177363" cy="137160"/>
              </a:xfrm>
              <a:prstGeom prst="rect">
                <a:avLst/>
              </a:prstGeom>
              <a:noFill/>
            </p:spPr>
          </p:pic>
          <p:pic>
            <p:nvPicPr>
              <p:cNvPr id="62" name="Picture 61" descr="txp_fig.png"/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2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</a:blip>
              <a:stretch>
                <a:fillRect/>
              </a:stretch>
            </p:blipFill>
            <p:spPr>
              <a:xfrm>
                <a:off x="1676400" y="3982319"/>
                <a:ext cx="165539" cy="137160"/>
              </a:xfrm>
              <a:prstGeom prst="rect">
                <a:avLst/>
              </a:prstGeom>
              <a:noFill/>
            </p:spPr>
          </p:pic>
          <p:pic>
            <p:nvPicPr>
              <p:cNvPr id="63" name="Picture 62" descr="txp_fig.png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2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</a:blip>
              <a:stretch>
                <a:fillRect/>
              </a:stretch>
            </p:blipFill>
            <p:spPr>
              <a:xfrm>
                <a:off x="4396231" y="3766311"/>
                <a:ext cx="124968" cy="240792"/>
              </a:xfrm>
              <a:prstGeom prst="rect">
                <a:avLst/>
              </a:prstGeom>
              <a:noFill/>
            </p:spPr>
          </p:pic>
          <p:pic>
            <p:nvPicPr>
              <p:cNvPr id="64" name="Picture 63" descr="txp_fig.png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2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</a:blip>
              <a:stretch>
                <a:fillRect/>
              </a:stretch>
            </p:blipFill>
            <p:spPr>
              <a:xfrm>
                <a:off x="1904428" y="2235708"/>
                <a:ext cx="124968" cy="176784"/>
              </a:xfrm>
              <a:prstGeom prst="rect">
                <a:avLst/>
              </a:prstGeom>
              <a:noFill/>
            </p:spPr>
          </p:pic>
          <p:sp>
            <p:nvSpPr>
              <p:cNvPr id="65" name="Rounded Rectangle 64"/>
              <p:cNvSpPr/>
              <p:nvPr/>
            </p:nvSpPr>
            <p:spPr bwMode="auto">
              <a:xfrm>
                <a:off x="1776412" y="2133600"/>
                <a:ext cx="381000" cy="381000"/>
              </a:xfrm>
              <a:prstGeom prst="round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66" name="Straight Arrow Connector 65"/>
              <p:cNvCxnSpPr/>
              <p:nvPr/>
            </p:nvCxnSpPr>
            <p:spPr bwMode="auto">
              <a:xfrm>
                <a:off x="1966912" y="2514600"/>
                <a:ext cx="0" cy="428625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78" name="TextBox 77"/>
            <p:cNvSpPr txBox="1"/>
            <p:nvPr/>
          </p:nvSpPr>
          <p:spPr>
            <a:xfrm>
              <a:off x="6324600" y="4724400"/>
              <a:ext cx="1143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i="0" dirty="0" err="1" smtClean="0"/>
                <a:t>sLDA</a:t>
              </a:r>
              <a:endParaRPr lang="en-US" sz="1600" b="1" i="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477000"/>
            <a:ext cx="2133600" cy="244475"/>
          </a:xfrm>
        </p:spPr>
        <p:txBody>
          <a:bodyPr/>
          <a:lstStyle/>
          <a:p>
            <a:pPr>
              <a:defRPr/>
            </a:pPr>
            <a:fld id="{B88C6E73-AA6B-460F-89BB-F2ED49019A8D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  <p:sp>
        <p:nvSpPr>
          <p:cNvPr id="1440" name="Rounded Rectangle 1439"/>
          <p:cNvSpPr/>
          <p:nvPr/>
        </p:nvSpPr>
        <p:spPr bwMode="auto">
          <a:xfrm>
            <a:off x="4349028" y="1123169"/>
            <a:ext cx="2298327" cy="2945294"/>
          </a:xfrm>
          <a:prstGeom prst="roundRect">
            <a:avLst>
              <a:gd name="adj" fmla="val 5953"/>
            </a:avLst>
          </a:prstGeom>
          <a:solidFill>
            <a:srgbClr val="99CCFF">
              <a:alpha val="34000"/>
            </a:srgb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l" defTabSz="11826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441" name="Rounded Rectangle 1440"/>
          <p:cNvSpPr/>
          <p:nvPr/>
        </p:nvSpPr>
        <p:spPr bwMode="auto">
          <a:xfrm>
            <a:off x="1919694" y="1123168"/>
            <a:ext cx="2287577" cy="2952104"/>
          </a:xfrm>
          <a:prstGeom prst="roundRect">
            <a:avLst>
              <a:gd name="adj" fmla="val 5953"/>
            </a:avLst>
          </a:prstGeom>
          <a:solidFill>
            <a:srgbClr val="C00000">
              <a:alpha val="9000"/>
            </a:srgb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l" defTabSz="11826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aphicFrame>
        <p:nvGraphicFramePr>
          <p:cNvPr id="1442" name="Object 103"/>
          <p:cNvGraphicFramePr>
            <a:graphicFrameLocks noChangeAspect="1"/>
          </p:cNvGraphicFramePr>
          <p:nvPr/>
        </p:nvGraphicFramePr>
        <p:xfrm>
          <a:off x="3181974" y="1846651"/>
          <a:ext cx="811102" cy="1782897"/>
        </p:xfrm>
        <a:graphic>
          <a:graphicData uri="http://schemas.openxmlformats.org/presentationml/2006/ole">
            <p:oleObj spid="_x0000_s621570" name="Equation" r:id="rId12" imgW="622080" imgH="1193760" progId="Equation.3">
              <p:embed/>
            </p:oleObj>
          </a:graphicData>
        </a:graphic>
      </p:graphicFrame>
      <p:sp>
        <p:nvSpPr>
          <p:cNvPr id="1443" name="Rectangle 232"/>
          <p:cNvSpPr>
            <a:spLocks noChangeArrowheads="1"/>
          </p:cNvSpPr>
          <p:nvPr/>
        </p:nvSpPr>
        <p:spPr bwMode="auto">
          <a:xfrm>
            <a:off x="2268052" y="1687164"/>
            <a:ext cx="748965" cy="2097246"/>
          </a:xfrm>
          <a:prstGeom prst="rect">
            <a:avLst/>
          </a:prstGeom>
          <a:solidFill>
            <a:srgbClr val="EAEAEA">
              <a:alpha val="61960"/>
            </a:srgbClr>
          </a:solidFill>
          <a:ln w="12700">
            <a:solidFill>
              <a:srgbClr val="800000"/>
            </a:solidFill>
            <a:prstDash val="dash"/>
            <a:miter lim="800000"/>
            <a:headEnd/>
            <a:tailEnd/>
          </a:ln>
        </p:spPr>
        <p:txBody>
          <a:bodyPr wrap="none" lIns="109728" tIns="54864" rIns="109728" bIns="54864" anchor="ctr">
            <a:normAutofit/>
          </a:bodyPr>
          <a:lstStyle/>
          <a:p>
            <a:endParaRPr lang="en-US" i="0"/>
          </a:p>
        </p:txBody>
      </p:sp>
      <p:sp>
        <p:nvSpPr>
          <p:cNvPr id="1444" name="Text Box 122"/>
          <p:cNvSpPr txBox="1">
            <a:spLocks noChangeArrowheads="1"/>
          </p:cNvSpPr>
          <p:nvPr/>
        </p:nvSpPr>
        <p:spPr bwMode="auto">
          <a:xfrm rot="5400000">
            <a:off x="2338148" y="2754189"/>
            <a:ext cx="676196" cy="1858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09728" tIns="54864" rIns="109728" bIns="54864">
            <a:noAutofit/>
          </a:bodyPr>
          <a:lstStyle/>
          <a:p>
            <a:pPr algn="l"/>
            <a:r>
              <a:rPr lang="en-US" sz="1200" b="1" i="0" dirty="0"/>
              <a:t>.  .  .  </a:t>
            </a:r>
          </a:p>
        </p:txBody>
      </p:sp>
      <p:sp>
        <p:nvSpPr>
          <p:cNvPr id="1445" name="Line 124"/>
          <p:cNvSpPr>
            <a:spLocks noChangeShapeType="1"/>
          </p:cNvSpPr>
          <p:nvPr/>
        </p:nvSpPr>
        <p:spPr bwMode="auto">
          <a:xfrm>
            <a:off x="2476098" y="2157381"/>
            <a:ext cx="437939" cy="1040"/>
          </a:xfrm>
          <a:prstGeom prst="line">
            <a:avLst/>
          </a:prstGeom>
          <a:noFill/>
          <a:ln w="12700">
            <a:solidFill>
              <a:srgbClr val="800000"/>
            </a:solidFill>
            <a:round/>
            <a:headEnd/>
            <a:tailEnd type="triangle" w="sm" len="sm"/>
          </a:ln>
        </p:spPr>
        <p:txBody>
          <a:bodyPr lIns="109728" tIns="54864" rIns="109728" bIns="54864">
            <a:normAutofit fontScale="25000" lnSpcReduction="20000"/>
          </a:bodyPr>
          <a:lstStyle/>
          <a:p>
            <a:endParaRPr lang="en-US" i="0"/>
          </a:p>
        </p:txBody>
      </p:sp>
      <p:sp>
        <p:nvSpPr>
          <p:cNvPr id="1446" name="Line 125"/>
          <p:cNvSpPr>
            <a:spLocks noChangeShapeType="1"/>
          </p:cNvSpPr>
          <p:nvPr/>
        </p:nvSpPr>
        <p:spPr bwMode="auto">
          <a:xfrm flipH="1">
            <a:off x="2348150" y="2157381"/>
            <a:ext cx="127948" cy="167489"/>
          </a:xfrm>
          <a:prstGeom prst="line">
            <a:avLst/>
          </a:prstGeom>
          <a:noFill/>
          <a:ln w="12700">
            <a:solidFill>
              <a:srgbClr val="800000"/>
            </a:solidFill>
            <a:round/>
            <a:headEnd/>
            <a:tailEnd type="triangle" w="sm" len="sm"/>
          </a:ln>
        </p:spPr>
        <p:txBody>
          <a:bodyPr lIns="109728" tIns="54864" rIns="109728" bIns="54864">
            <a:normAutofit fontScale="25000" lnSpcReduction="20000"/>
          </a:bodyPr>
          <a:lstStyle/>
          <a:p>
            <a:endParaRPr lang="en-US" i="0"/>
          </a:p>
        </p:txBody>
      </p:sp>
      <p:sp>
        <p:nvSpPr>
          <p:cNvPr id="1447" name="Line 126"/>
          <p:cNvSpPr>
            <a:spLocks noChangeShapeType="1"/>
          </p:cNvSpPr>
          <p:nvPr/>
        </p:nvSpPr>
        <p:spPr bwMode="auto">
          <a:xfrm flipV="1">
            <a:off x="2476098" y="1752703"/>
            <a:ext cx="1040" cy="404677"/>
          </a:xfrm>
          <a:prstGeom prst="line">
            <a:avLst/>
          </a:prstGeom>
          <a:noFill/>
          <a:ln w="12700">
            <a:solidFill>
              <a:srgbClr val="800000"/>
            </a:solidFill>
            <a:round/>
            <a:headEnd/>
            <a:tailEnd type="triangle" w="sm" len="sm"/>
          </a:ln>
        </p:spPr>
        <p:txBody>
          <a:bodyPr lIns="109728" tIns="54864" rIns="109728" bIns="54864">
            <a:normAutofit fontScale="25000" lnSpcReduction="20000"/>
          </a:bodyPr>
          <a:lstStyle/>
          <a:p>
            <a:endParaRPr lang="en-US" i="0"/>
          </a:p>
        </p:txBody>
      </p:sp>
      <p:sp>
        <p:nvSpPr>
          <p:cNvPr id="1448" name="Oval 127"/>
          <p:cNvSpPr>
            <a:spLocks noChangeArrowheads="1"/>
          </p:cNvSpPr>
          <p:nvPr/>
        </p:nvSpPr>
        <p:spPr bwMode="auto">
          <a:xfrm rot="19693145" flipV="1">
            <a:off x="2605087" y="2086639"/>
            <a:ext cx="214287" cy="122755"/>
          </a:xfrm>
          <a:prstGeom prst="ellipse">
            <a:avLst/>
          </a:prstGeom>
          <a:solidFill>
            <a:srgbClr val="99CCFF">
              <a:alpha val="39999"/>
            </a:srgbClr>
          </a:solidFill>
          <a:ln w="12700">
            <a:solidFill>
              <a:srgbClr val="990000"/>
            </a:solidFill>
            <a:round/>
            <a:headEnd/>
            <a:tailEnd/>
          </a:ln>
        </p:spPr>
        <p:txBody>
          <a:bodyPr wrap="none" lIns="109728" tIns="54864" rIns="109728" bIns="54864" anchor="ctr">
            <a:normAutofit fontScale="25000" lnSpcReduction="20000"/>
          </a:bodyPr>
          <a:lstStyle/>
          <a:p>
            <a:endParaRPr lang="en-US" i="0"/>
          </a:p>
        </p:txBody>
      </p:sp>
      <p:sp>
        <p:nvSpPr>
          <p:cNvPr id="1449" name="Oval 128"/>
          <p:cNvSpPr>
            <a:spLocks noChangeArrowheads="1"/>
          </p:cNvSpPr>
          <p:nvPr/>
        </p:nvSpPr>
        <p:spPr bwMode="auto">
          <a:xfrm>
            <a:off x="2374156" y="1829686"/>
            <a:ext cx="353677" cy="286082"/>
          </a:xfrm>
          <a:prstGeom prst="ellipse">
            <a:avLst/>
          </a:prstGeom>
          <a:solidFill>
            <a:srgbClr val="99CCFF">
              <a:alpha val="39999"/>
            </a:srgbClr>
          </a:solidFill>
          <a:ln w="12700">
            <a:solidFill>
              <a:srgbClr val="990000"/>
            </a:solidFill>
            <a:round/>
            <a:headEnd/>
            <a:tailEnd/>
          </a:ln>
        </p:spPr>
        <p:txBody>
          <a:bodyPr wrap="none" lIns="109728" tIns="54864" rIns="109728" bIns="54864" anchor="ctr">
            <a:normAutofit fontScale="40000" lnSpcReduction="20000"/>
          </a:bodyPr>
          <a:lstStyle/>
          <a:p>
            <a:endParaRPr lang="en-US" i="0"/>
          </a:p>
        </p:txBody>
      </p:sp>
      <p:graphicFrame>
        <p:nvGraphicFramePr>
          <p:cNvPr id="1450" name="Object 104"/>
          <p:cNvGraphicFramePr>
            <a:graphicFrameLocks noChangeAspect="1"/>
          </p:cNvGraphicFramePr>
          <p:nvPr/>
        </p:nvGraphicFramePr>
        <p:xfrm>
          <a:off x="2383518" y="3614842"/>
          <a:ext cx="553403" cy="134198"/>
        </p:xfrm>
        <a:graphic>
          <a:graphicData uri="http://schemas.openxmlformats.org/presentationml/2006/ole">
            <p:oleObj spid="_x0000_s621571" name="Equation" r:id="rId13" imgW="1015920" imgH="241200" progId="Equation.3">
              <p:embed/>
            </p:oleObj>
          </a:graphicData>
        </a:graphic>
      </p:graphicFrame>
      <p:sp>
        <p:nvSpPr>
          <p:cNvPr id="1451" name="Line 130"/>
          <p:cNvSpPr>
            <a:spLocks noChangeShapeType="1"/>
          </p:cNvSpPr>
          <p:nvPr/>
        </p:nvSpPr>
        <p:spPr bwMode="auto">
          <a:xfrm>
            <a:off x="2486500" y="3421347"/>
            <a:ext cx="389047" cy="1040"/>
          </a:xfrm>
          <a:prstGeom prst="line">
            <a:avLst/>
          </a:prstGeom>
          <a:noFill/>
          <a:ln w="12700">
            <a:solidFill>
              <a:srgbClr val="800000"/>
            </a:solidFill>
            <a:round/>
            <a:headEnd/>
            <a:tailEnd type="triangle" w="sm" len="sm"/>
          </a:ln>
        </p:spPr>
        <p:txBody>
          <a:bodyPr lIns="109728" tIns="54864" rIns="109728" bIns="54864">
            <a:normAutofit fontScale="25000" lnSpcReduction="20000"/>
          </a:bodyPr>
          <a:lstStyle/>
          <a:p>
            <a:endParaRPr lang="en-US" i="0"/>
          </a:p>
        </p:txBody>
      </p:sp>
      <p:sp>
        <p:nvSpPr>
          <p:cNvPr id="1452" name="Line 131"/>
          <p:cNvSpPr>
            <a:spLocks noChangeShapeType="1"/>
          </p:cNvSpPr>
          <p:nvPr/>
        </p:nvSpPr>
        <p:spPr bwMode="auto">
          <a:xfrm flipH="1">
            <a:off x="2373116" y="3421346"/>
            <a:ext cx="113384" cy="170609"/>
          </a:xfrm>
          <a:prstGeom prst="line">
            <a:avLst/>
          </a:prstGeom>
          <a:noFill/>
          <a:ln w="12700">
            <a:solidFill>
              <a:srgbClr val="800000"/>
            </a:solidFill>
            <a:round/>
            <a:headEnd/>
            <a:tailEnd type="triangle" w="sm" len="sm"/>
          </a:ln>
        </p:spPr>
        <p:txBody>
          <a:bodyPr lIns="109728" tIns="54864" rIns="109728" bIns="54864">
            <a:normAutofit fontScale="25000" lnSpcReduction="20000"/>
          </a:bodyPr>
          <a:lstStyle/>
          <a:p>
            <a:endParaRPr lang="en-US" i="0"/>
          </a:p>
        </p:txBody>
      </p:sp>
      <p:sp>
        <p:nvSpPr>
          <p:cNvPr id="1453" name="Line 132"/>
          <p:cNvSpPr>
            <a:spLocks noChangeShapeType="1"/>
          </p:cNvSpPr>
          <p:nvPr/>
        </p:nvSpPr>
        <p:spPr bwMode="auto">
          <a:xfrm flipV="1">
            <a:off x="2486500" y="3011467"/>
            <a:ext cx="2081" cy="409878"/>
          </a:xfrm>
          <a:prstGeom prst="line">
            <a:avLst/>
          </a:prstGeom>
          <a:noFill/>
          <a:ln w="12700">
            <a:solidFill>
              <a:srgbClr val="800000"/>
            </a:solidFill>
            <a:round/>
            <a:headEnd/>
            <a:tailEnd type="triangle" w="sm" len="sm"/>
          </a:ln>
        </p:spPr>
        <p:txBody>
          <a:bodyPr lIns="109728" tIns="54864" rIns="109728" bIns="54864">
            <a:normAutofit fontScale="25000" lnSpcReduction="20000"/>
          </a:bodyPr>
          <a:lstStyle/>
          <a:p>
            <a:endParaRPr lang="en-US" i="0"/>
          </a:p>
        </p:txBody>
      </p:sp>
      <p:sp>
        <p:nvSpPr>
          <p:cNvPr id="1454" name="Oval 133"/>
          <p:cNvSpPr>
            <a:spLocks noChangeArrowheads="1"/>
          </p:cNvSpPr>
          <p:nvPr/>
        </p:nvSpPr>
        <p:spPr bwMode="auto">
          <a:xfrm rot="19693145">
            <a:off x="2536431" y="3152950"/>
            <a:ext cx="188282" cy="373468"/>
          </a:xfrm>
          <a:prstGeom prst="ellipse">
            <a:avLst/>
          </a:prstGeom>
          <a:solidFill>
            <a:srgbClr val="99CCFF">
              <a:alpha val="39999"/>
            </a:srgbClr>
          </a:solidFill>
          <a:ln w="12700">
            <a:solidFill>
              <a:srgbClr val="990000"/>
            </a:solidFill>
            <a:round/>
            <a:headEnd/>
            <a:tailEnd/>
          </a:ln>
        </p:spPr>
        <p:txBody>
          <a:bodyPr wrap="none" lIns="109728" tIns="54864" rIns="109728" bIns="54864" anchor="ctr">
            <a:normAutofit fontScale="62500" lnSpcReduction="20000"/>
          </a:bodyPr>
          <a:lstStyle/>
          <a:p>
            <a:endParaRPr lang="en-US" i="0"/>
          </a:p>
        </p:txBody>
      </p:sp>
      <p:graphicFrame>
        <p:nvGraphicFramePr>
          <p:cNvPr id="1455" name="Object 105"/>
          <p:cNvGraphicFramePr>
            <a:graphicFrameLocks noChangeAspect="1"/>
          </p:cNvGraphicFramePr>
          <p:nvPr/>
        </p:nvGraphicFramePr>
        <p:xfrm>
          <a:off x="2385597" y="2307184"/>
          <a:ext cx="608535" cy="150844"/>
        </p:xfrm>
        <a:graphic>
          <a:graphicData uri="http://schemas.openxmlformats.org/presentationml/2006/ole">
            <p:oleObj spid="_x0000_s621572" name="Equation" r:id="rId14" imgW="990360" imgH="241200" progId="Equation.3">
              <p:embed/>
            </p:oleObj>
          </a:graphicData>
        </a:graphic>
      </p:graphicFrame>
      <p:sp>
        <p:nvSpPr>
          <p:cNvPr id="1456" name="Text Box 234"/>
          <p:cNvSpPr txBox="1">
            <a:spLocks noChangeArrowheads="1"/>
          </p:cNvSpPr>
          <p:nvPr/>
        </p:nvSpPr>
        <p:spPr bwMode="auto">
          <a:xfrm>
            <a:off x="1924936" y="1189195"/>
            <a:ext cx="1417534" cy="4098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109728" tIns="54864" rIns="109728" bIns="54864">
            <a:noAutofit/>
          </a:bodyPr>
          <a:lstStyle/>
          <a:p>
            <a:pPr algn="ctr"/>
            <a:r>
              <a:rPr lang="en-US" sz="1000" b="1" i="0" dirty="0" smtClean="0">
                <a:solidFill>
                  <a:srgbClr val="990000"/>
                </a:solidFill>
              </a:rPr>
              <a:t>Visual </a:t>
            </a:r>
          </a:p>
          <a:p>
            <a:pPr algn="ctr"/>
            <a:r>
              <a:rPr lang="en-US" sz="1000" b="1" i="0" dirty="0" smtClean="0">
                <a:solidFill>
                  <a:srgbClr val="990000"/>
                </a:solidFill>
              </a:rPr>
              <a:t>concept models</a:t>
            </a:r>
            <a:endParaRPr lang="en-US" sz="1000" b="1" i="0" dirty="0">
              <a:solidFill>
                <a:srgbClr val="990000"/>
              </a:solidFill>
            </a:endParaRPr>
          </a:p>
        </p:txBody>
      </p:sp>
      <p:sp>
        <p:nvSpPr>
          <p:cNvPr id="1457" name="Line 135"/>
          <p:cNvSpPr>
            <a:spLocks noChangeShapeType="1"/>
          </p:cNvSpPr>
          <p:nvPr/>
        </p:nvSpPr>
        <p:spPr bwMode="auto">
          <a:xfrm flipV="1">
            <a:off x="1589267" y="2030845"/>
            <a:ext cx="592865" cy="846133"/>
          </a:xfrm>
          <a:prstGeom prst="line">
            <a:avLst/>
          </a:prstGeom>
          <a:noFill/>
          <a:ln w="12700">
            <a:solidFill>
              <a:srgbClr val="990000"/>
            </a:solidFill>
            <a:round/>
            <a:headEnd/>
            <a:tailEnd type="triangle" w="sm" len="sm"/>
          </a:ln>
        </p:spPr>
        <p:txBody>
          <a:bodyPr lIns="109728" tIns="54864" rIns="109728" bIns="54864">
            <a:normAutofit fontScale="25000" lnSpcReduction="20000"/>
          </a:bodyPr>
          <a:lstStyle/>
          <a:p>
            <a:endParaRPr lang="en-US" i="0"/>
          </a:p>
        </p:txBody>
      </p:sp>
      <p:sp>
        <p:nvSpPr>
          <p:cNvPr id="1458" name="Line 136"/>
          <p:cNvSpPr>
            <a:spLocks noChangeShapeType="1"/>
          </p:cNvSpPr>
          <p:nvPr/>
        </p:nvSpPr>
        <p:spPr bwMode="auto">
          <a:xfrm>
            <a:off x="2961886" y="2186509"/>
            <a:ext cx="219488" cy="399476"/>
          </a:xfrm>
          <a:prstGeom prst="line">
            <a:avLst/>
          </a:prstGeom>
          <a:noFill/>
          <a:ln w="12700">
            <a:solidFill>
              <a:srgbClr val="990000"/>
            </a:solidFill>
            <a:round/>
            <a:headEnd/>
            <a:tailEnd type="triangle" w="sm" len="sm"/>
          </a:ln>
        </p:spPr>
        <p:txBody>
          <a:bodyPr lIns="109728" tIns="54864" rIns="109728" bIns="54864">
            <a:normAutofit fontScale="25000" lnSpcReduction="20000"/>
          </a:bodyPr>
          <a:lstStyle/>
          <a:p>
            <a:endParaRPr lang="en-US" i="0"/>
          </a:p>
        </p:txBody>
      </p:sp>
      <p:sp>
        <p:nvSpPr>
          <p:cNvPr id="1459" name="Line 139"/>
          <p:cNvSpPr>
            <a:spLocks noChangeShapeType="1"/>
          </p:cNvSpPr>
          <p:nvPr/>
        </p:nvSpPr>
        <p:spPr bwMode="auto">
          <a:xfrm flipV="1">
            <a:off x="2961886" y="2885591"/>
            <a:ext cx="219488" cy="449409"/>
          </a:xfrm>
          <a:prstGeom prst="line">
            <a:avLst/>
          </a:prstGeom>
          <a:noFill/>
          <a:ln w="12700">
            <a:solidFill>
              <a:srgbClr val="990000"/>
            </a:solidFill>
            <a:round/>
            <a:headEnd/>
            <a:tailEnd type="triangle" w="sm" len="sm"/>
          </a:ln>
        </p:spPr>
        <p:txBody>
          <a:bodyPr lIns="109728" tIns="54864" rIns="109728" bIns="54864">
            <a:normAutofit fontScale="25000" lnSpcReduction="20000"/>
          </a:bodyPr>
          <a:lstStyle/>
          <a:p>
            <a:endParaRPr lang="en-US" i="0"/>
          </a:p>
        </p:txBody>
      </p:sp>
      <p:sp>
        <p:nvSpPr>
          <p:cNvPr id="1460" name="Line 190"/>
          <p:cNvSpPr>
            <a:spLocks noChangeShapeType="1"/>
          </p:cNvSpPr>
          <p:nvPr/>
        </p:nvSpPr>
        <p:spPr bwMode="auto">
          <a:xfrm>
            <a:off x="1614685" y="3410748"/>
            <a:ext cx="567447" cy="252587"/>
          </a:xfrm>
          <a:prstGeom prst="line">
            <a:avLst/>
          </a:prstGeom>
          <a:noFill/>
          <a:ln w="12700">
            <a:solidFill>
              <a:srgbClr val="990000"/>
            </a:solidFill>
            <a:round/>
            <a:headEnd/>
            <a:tailEnd type="triangle" w="sm" len="sm"/>
          </a:ln>
        </p:spPr>
        <p:txBody>
          <a:bodyPr lIns="109728" tIns="54864" rIns="109728" bIns="54864">
            <a:normAutofit fontScale="25000" lnSpcReduction="20000"/>
          </a:bodyPr>
          <a:lstStyle/>
          <a:p>
            <a:endParaRPr lang="en-US" i="0"/>
          </a:p>
        </p:txBody>
      </p:sp>
      <p:grpSp>
        <p:nvGrpSpPr>
          <p:cNvPr id="7" name="Group 1306"/>
          <p:cNvGrpSpPr/>
          <p:nvPr/>
        </p:nvGrpSpPr>
        <p:grpSpPr>
          <a:xfrm>
            <a:off x="6215258" y="1682357"/>
            <a:ext cx="2126216" cy="2050018"/>
            <a:chOff x="22051706" y="7086619"/>
            <a:chExt cx="5311874" cy="5121506"/>
          </a:xfrm>
        </p:grpSpPr>
        <p:cxnSp>
          <p:nvCxnSpPr>
            <p:cNvPr id="2064" name="Straight Arrow Connector 2063"/>
            <p:cNvCxnSpPr/>
            <p:nvPr/>
          </p:nvCxnSpPr>
          <p:spPr bwMode="auto">
            <a:xfrm rot="10800000" flipV="1">
              <a:off x="22728125" y="10343809"/>
              <a:ext cx="1395243" cy="1287917"/>
            </a:xfrm>
            <a:prstGeom prst="straightConnector1">
              <a:avLst/>
            </a:prstGeom>
            <a:solidFill>
              <a:schemeClr val="accent1"/>
            </a:solidFill>
            <a:ln w="19050" cap="sq" cmpd="sng" algn="ctr">
              <a:solidFill>
                <a:srgbClr val="990000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2065" name="Straight Arrow Connector 2064"/>
            <p:cNvCxnSpPr/>
            <p:nvPr/>
          </p:nvCxnSpPr>
          <p:spPr bwMode="auto">
            <a:xfrm>
              <a:off x="24164590" y="10287001"/>
              <a:ext cx="2575833" cy="1917"/>
            </a:xfrm>
            <a:prstGeom prst="straightConnector1">
              <a:avLst/>
            </a:prstGeom>
            <a:solidFill>
              <a:schemeClr val="accent1"/>
            </a:solidFill>
            <a:ln w="19050" cap="sq" cmpd="sng" algn="ctr">
              <a:solidFill>
                <a:srgbClr val="990000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2066" name="Straight Arrow Connector 2065"/>
            <p:cNvCxnSpPr/>
            <p:nvPr/>
          </p:nvCxnSpPr>
          <p:spPr bwMode="auto">
            <a:xfrm rot="16200000" flipV="1">
              <a:off x="22908632" y="9020725"/>
              <a:ext cx="2553249" cy="20347"/>
            </a:xfrm>
            <a:prstGeom prst="straightConnector1">
              <a:avLst/>
            </a:prstGeom>
            <a:solidFill>
              <a:schemeClr val="accent1"/>
            </a:solidFill>
            <a:ln w="19050" cap="sq" cmpd="sng" algn="ctr">
              <a:solidFill>
                <a:srgbClr val="990000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grpSp>
          <p:nvGrpSpPr>
            <p:cNvPr id="8" name="Group 1289"/>
            <p:cNvGrpSpPr/>
            <p:nvPr/>
          </p:nvGrpSpPr>
          <p:grpSpPr>
            <a:xfrm>
              <a:off x="22051706" y="7086619"/>
              <a:ext cx="5311874" cy="5121506"/>
              <a:chOff x="20484764" y="10291824"/>
              <a:chExt cx="3045819" cy="2936658"/>
            </a:xfrm>
          </p:grpSpPr>
          <p:sp>
            <p:nvSpPr>
              <p:cNvPr id="2068" name="Text Box 198"/>
              <p:cNvSpPr txBox="1">
                <a:spLocks noChangeArrowheads="1"/>
              </p:cNvSpPr>
              <p:nvPr/>
            </p:nvSpPr>
            <p:spPr bwMode="auto">
              <a:xfrm>
                <a:off x="20484764" y="11369208"/>
                <a:ext cx="637725" cy="2205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normAutofit fontScale="25000" lnSpcReduction="20000"/>
              </a:bodyPr>
              <a:lstStyle/>
              <a:p>
                <a:pPr>
                  <a:spcBef>
                    <a:spcPct val="50000"/>
                  </a:spcBef>
                </a:pPr>
                <a:endParaRPr lang="en-US" i="0"/>
              </a:p>
            </p:txBody>
          </p:sp>
          <p:sp>
            <p:nvSpPr>
              <p:cNvPr id="2069" name="Freeform 203"/>
              <p:cNvSpPr>
                <a:spLocks/>
              </p:cNvSpPr>
              <p:nvPr/>
            </p:nvSpPr>
            <p:spPr bwMode="auto">
              <a:xfrm rot="155628">
                <a:off x="21233338" y="11138453"/>
                <a:ext cx="1574407" cy="1511205"/>
              </a:xfrm>
              <a:custGeom>
                <a:avLst/>
                <a:gdLst>
                  <a:gd name="T0" fmla="*/ 2147483647 w 960"/>
                  <a:gd name="T1" fmla="*/ 0 h 912"/>
                  <a:gd name="T2" fmla="*/ 0 w 960"/>
                  <a:gd name="T3" fmla="*/ 2147483647 h 912"/>
                  <a:gd name="T4" fmla="*/ 2147483647 w 960"/>
                  <a:gd name="T5" fmla="*/ 2147483647 h 912"/>
                  <a:gd name="T6" fmla="*/ 2147483647 w 960"/>
                  <a:gd name="T7" fmla="*/ 0 h 9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0"/>
                  <a:gd name="T13" fmla="*/ 0 h 912"/>
                  <a:gd name="T14" fmla="*/ 960 w 960"/>
                  <a:gd name="T15" fmla="*/ 912 h 9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0" h="912">
                    <a:moveTo>
                      <a:pt x="288" y="0"/>
                    </a:moveTo>
                    <a:lnTo>
                      <a:pt x="0" y="912"/>
                    </a:lnTo>
                    <a:lnTo>
                      <a:pt x="960" y="576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99CCFF">
                  <a:alpha val="59999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normAutofit/>
              </a:bodyPr>
              <a:lstStyle/>
              <a:p>
                <a:endParaRPr lang="en-US" i="0"/>
              </a:p>
            </p:txBody>
          </p:sp>
          <p:sp>
            <p:nvSpPr>
              <p:cNvPr id="2070" name="Text Box 204"/>
              <p:cNvSpPr txBox="1">
                <a:spLocks noChangeArrowheads="1"/>
              </p:cNvSpPr>
              <p:nvPr/>
            </p:nvSpPr>
            <p:spPr bwMode="auto">
              <a:xfrm>
                <a:off x="21929737" y="11750915"/>
                <a:ext cx="425824" cy="2205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normAutofit fontScale="25000" lnSpcReduction="20000"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i="0" dirty="0">
                    <a:solidFill>
                      <a:srgbClr val="800000"/>
                    </a:solidFill>
                  </a:rPr>
                  <a:t>x</a:t>
                </a:r>
              </a:p>
            </p:txBody>
          </p:sp>
          <p:sp>
            <p:nvSpPr>
              <p:cNvPr id="2071" name="Text Box 205"/>
              <p:cNvSpPr txBox="1">
                <a:spLocks noChangeArrowheads="1"/>
              </p:cNvSpPr>
              <p:nvPr/>
            </p:nvSpPr>
            <p:spPr bwMode="auto">
              <a:xfrm>
                <a:off x="20842116" y="10645417"/>
                <a:ext cx="910582" cy="383999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algn="ctr"/>
                <a:r>
                  <a:rPr lang="en-US" sz="700" b="1" i="0" dirty="0">
                    <a:solidFill>
                      <a:srgbClr val="990000"/>
                    </a:solidFill>
                  </a:rPr>
                  <a:t>Concept 1</a:t>
                </a:r>
              </a:p>
            </p:txBody>
          </p:sp>
          <p:sp>
            <p:nvSpPr>
              <p:cNvPr id="2072" name="Text Box 206"/>
              <p:cNvSpPr txBox="1">
                <a:spLocks noChangeArrowheads="1"/>
              </p:cNvSpPr>
              <p:nvPr/>
            </p:nvSpPr>
            <p:spPr bwMode="auto">
              <a:xfrm>
                <a:off x="20862942" y="12735823"/>
                <a:ext cx="925104" cy="39266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algn="ctr"/>
                <a:r>
                  <a:rPr lang="en-US" sz="700" b="1" i="0" dirty="0" smtClean="0">
                    <a:solidFill>
                      <a:srgbClr val="990000"/>
                    </a:solidFill>
                  </a:rPr>
                  <a:t>Concept  </a:t>
                </a:r>
                <a:r>
                  <a:rPr lang="en-US" sz="700" b="1" i="0" dirty="0">
                    <a:solidFill>
                      <a:srgbClr val="990000"/>
                    </a:solidFill>
                  </a:rPr>
                  <a:t>2</a:t>
                </a:r>
              </a:p>
            </p:txBody>
          </p:sp>
          <p:sp>
            <p:nvSpPr>
              <p:cNvPr id="2073" name="Text Box 207"/>
              <p:cNvSpPr txBox="1">
                <a:spLocks noChangeArrowheads="1"/>
              </p:cNvSpPr>
              <p:nvPr/>
            </p:nvSpPr>
            <p:spPr bwMode="auto">
              <a:xfrm>
                <a:off x="22497495" y="11709586"/>
                <a:ext cx="945930" cy="47296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pPr algn="ctr"/>
                <a:r>
                  <a:rPr lang="en-US" sz="700" b="1" i="0" dirty="0">
                    <a:solidFill>
                      <a:srgbClr val="990000"/>
                    </a:solidFill>
                  </a:rPr>
                  <a:t>Concept</a:t>
                </a:r>
                <a:r>
                  <a:rPr lang="en-US" sz="600" b="1" i="0" dirty="0">
                    <a:solidFill>
                      <a:srgbClr val="990000"/>
                    </a:solidFill>
                  </a:rPr>
                  <a:t> </a:t>
                </a:r>
                <a:r>
                  <a:rPr lang="en-US" sz="600" b="1" i="0" dirty="0" smtClean="0">
                    <a:solidFill>
                      <a:srgbClr val="990000"/>
                    </a:solidFill>
                  </a:rPr>
                  <a:t> </a:t>
                </a:r>
                <a:r>
                  <a:rPr lang="en-US" sz="700" b="1" i="0" dirty="0" smtClean="0">
                    <a:solidFill>
                      <a:srgbClr val="990000"/>
                    </a:solidFill>
                  </a:rPr>
                  <a:t>L</a:t>
                </a:r>
                <a:endParaRPr lang="en-US" sz="600" b="1" i="0" dirty="0">
                  <a:solidFill>
                    <a:srgbClr val="990000"/>
                  </a:solidFill>
                </a:endParaRPr>
              </a:p>
            </p:txBody>
          </p:sp>
          <p:sp>
            <p:nvSpPr>
              <p:cNvPr id="2074" name="Freeform 224"/>
              <p:cNvSpPr>
                <a:spLocks/>
              </p:cNvSpPr>
              <p:nvPr/>
            </p:nvSpPr>
            <p:spPr bwMode="auto">
              <a:xfrm>
                <a:off x="22107331" y="11082928"/>
                <a:ext cx="567092" cy="667987"/>
              </a:xfrm>
              <a:custGeom>
                <a:avLst/>
                <a:gdLst>
                  <a:gd name="T0" fmla="*/ 2147483647 w 400"/>
                  <a:gd name="T1" fmla="*/ 0 h 480"/>
                  <a:gd name="T2" fmla="*/ 2147483647 w 400"/>
                  <a:gd name="T3" fmla="*/ 2147483647 h 480"/>
                  <a:gd name="T4" fmla="*/ 2147483647 w 400"/>
                  <a:gd name="T5" fmla="*/ 2147483647 h 480"/>
                  <a:gd name="T6" fmla="*/ 0 60000 65536"/>
                  <a:gd name="T7" fmla="*/ 0 60000 65536"/>
                  <a:gd name="T8" fmla="*/ 0 60000 65536"/>
                  <a:gd name="T9" fmla="*/ 0 w 400"/>
                  <a:gd name="T10" fmla="*/ 0 h 480"/>
                  <a:gd name="T11" fmla="*/ 400 w 400"/>
                  <a:gd name="T12" fmla="*/ 480 h 4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0" h="480">
                    <a:moveTo>
                      <a:pt x="400" y="0"/>
                    </a:moveTo>
                    <a:cubicBezTo>
                      <a:pt x="264" y="80"/>
                      <a:pt x="128" y="160"/>
                      <a:pt x="64" y="240"/>
                    </a:cubicBezTo>
                    <a:cubicBezTo>
                      <a:pt x="0" y="320"/>
                      <a:pt x="16" y="440"/>
                      <a:pt x="16" y="480"/>
                    </a:cubicBezTo>
                  </a:path>
                </a:pathLst>
              </a:custGeom>
              <a:noFill/>
              <a:ln w="19050">
                <a:solidFill>
                  <a:srgbClr val="800000"/>
                </a:solidFill>
                <a:round/>
                <a:headEnd/>
                <a:tailEnd type="stealth" w="med" len="med"/>
              </a:ln>
            </p:spPr>
            <p:txBody>
              <a:bodyPr>
                <a:normAutofit/>
              </a:bodyPr>
              <a:lstStyle/>
              <a:p>
                <a:endParaRPr lang="en-US" i="0"/>
              </a:p>
            </p:txBody>
          </p:sp>
          <p:sp>
            <p:nvSpPr>
              <p:cNvPr id="2075" name="Text Box 225"/>
              <p:cNvSpPr txBox="1">
                <a:spLocks noChangeArrowheads="1"/>
              </p:cNvSpPr>
              <p:nvPr/>
            </p:nvSpPr>
            <p:spPr bwMode="auto">
              <a:xfrm>
                <a:off x="21433322" y="12537275"/>
                <a:ext cx="2097261" cy="69120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square">
                <a:normAutofit fontScale="32500" lnSpcReduction="20000"/>
              </a:bodyPr>
              <a:lstStyle/>
              <a:p>
                <a:pPr algn="r"/>
                <a:r>
                  <a:rPr lang="en-US" sz="4400" b="1" i="0" dirty="0" smtClean="0">
                    <a:solidFill>
                      <a:srgbClr val="990000"/>
                    </a:solidFill>
                  </a:rPr>
                  <a:t>Contextual </a:t>
                </a:r>
              </a:p>
              <a:p>
                <a:pPr algn="r"/>
                <a:r>
                  <a:rPr lang="en-US" sz="4400" b="1" i="0" dirty="0" smtClean="0">
                    <a:solidFill>
                      <a:srgbClr val="990000"/>
                    </a:solidFill>
                  </a:rPr>
                  <a:t>Space</a:t>
                </a:r>
                <a:endParaRPr lang="en-US" sz="4400" b="1" i="0" dirty="0">
                  <a:solidFill>
                    <a:srgbClr val="990000"/>
                  </a:solidFill>
                </a:endParaRPr>
              </a:p>
            </p:txBody>
          </p:sp>
          <p:pic>
            <p:nvPicPr>
              <p:cNvPr id="2076" name="Picture 209" descr="mountain5"/>
              <p:cNvPicPr>
                <a:picLocks noChangeAspect="1" noChangeArrowheads="1"/>
              </p:cNvPicPr>
              <p:nvPr/>
            </p:nvPicPr>
            <p:blipFill>
              <a:blip r:embed="rId15" cstate="print">
                <a:lum contrast="-6000"/>
              </a:blip>
              <a:srcRect/>
              <a:stretch>
                <a:fillRect/>
              </a:stretch>
            </p:blipFill>
            <p:spPr bwMode="auto">
              <a:xfrm>
                <a:off x="22145096" y="10291824"/>
                <a:ext cx="1170509" cy="7793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aphicFrame>
        <p:nvGraphicFramePr>
          <p:cNvPr id="1462" name="Object 106"/>
          <p:cNvGraphicFramePr>
            <a:graphicFrameLocks noChangeAspect="1"/>
          </p:cNvGraphicFramePr>
          <p:nvPr/>
        </p:nvGraphicFramePr>
        <p:xfrm>
          <a:off x="6444016" y="2470298"/>
          <a:ext cx="382294" cy="358666"/>
        </p:xfrm>
        <a:graphic>
          <a:graphicData uri="http://schemas.openxmlformats.org/presentationml/2006/ole">
            <p:oleObj spid="_x0000_s621573" name="Equation" r:id="rId16" imgW="126720" imgH="114120" progId="Equation.3">
              <p:embed/>
            </p:oleObj>
          </a:graphicData>
        </a:graphic>
      </p:graphicFrame>
      <p:sp>
        <p:nvSpPr>
          <p:cNvPr id="1463" name="Rectangle 232"/>
          <p:cNvSpPr>
            <a:spLocks noChangeArrowheads="1"/>
          </p:cNvSpPr>
          <p:nvPr/>
        </p:nvSpPr>
        <p:spPr bwMode="auto">
          <a:xfrm>
            <a:off x="4503455" y="1580684"/>
            <a:ext cx="819200" cy="2259594"/>
          </a:xfrm>
          <a:prstGeom prst="rect">
            <a:avLst/>
          </a:prstGeom>
          <a:solidFill>
            <a:srgbClr val="EAEAEA">
              <a:alpha val="61960"/>
            </a:srgbClr>
          </a:solidFill>
          <a:ln w="12700">
            <a:solidFill>
              <a:srgbClr val="800000"/>
            </a:solidFill>
            <a:prstDash val="dash"/>
            <a:miter lim="800000"/>
            <a:headEnd/>
            <a:tailEnd/>
          </a:ln>
        </p:spPr>
        <p:txBody>
          <a:bodyPr wrap="none" lIns="109728" tIns="54864" rIns="109728" bIns="54864" anchor="ctr">
            <a:normAutofit/>
          </a:bodyPr>
          <a:lstStyle/>
          <a:p>
            <a:endParaRPr lang="en-US" i="0"/>
          </a:p>
        </p:txBody>
      </p:sp>
      <p:sp>
        <p:nvSpPr>
          <p:cNvPr id="1464" name="Text Box 122"/>
          <p:cNvSpPr txBox="1">
            <a:spLocks noChangeArrowheads="1"/>
          </p:cNvSpPr>
          <p:nvPr/>
        </p:nvSpPr>
        <p:spPr bwMode="auto">
          <a:xfrm rot="5400000">
            <a:off x="4580887" y="2791299"/>
            <a:ext cx="836140" cy="1858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09728" tIns="54864" rIns="109728" bIns="54864">
            <a:noAutofit/>
          </a:bodyPr>
          <a:lstStyle/>
          <a:p>
            <a:pPr algn="l"/>
            <a:r>
              <a:rPr lang="en-US" sz="1200" b="1" i="0" dirty="0"/>
              <a:t>.  .  .  </a:t>
            </a:r>
          </a:p>
        </p:txBody>
      </p:sp>
      <p:graphicFrame>
        <p:nvGraphicFramePr>
          <p:cNvPr id="1465" name="Object 91"/>
          <p:cNvGraphicFramePr>
            <a:graphicFrameLocks noChangeAspect="1"/>
          </p:cNvGraphicFramePr>
          <p:nvPr/>
        </p:nvGraphicFramePr>
        <p:xfrm>
          <a:off x="4629749" y="3657584"/>
          <a:ext cx="605299" cy="144587"/>
        </p:xfrm>
        <a:graphic>
          <a:graphicData uri="http://schemas.openxmlformats.org/presentationml/2006/ole">
            <p:oleObj spid="_x0000_s621574" name="Equation" r:id="rId17" imgW="1015920" imgH="241200" progId="Equation.3">
              <p:embed/>
            </p:oleObj>
          </a:graphicData>
        </a:graphic>
      </p:graphicFrame>
      <p:graphicFrame>
        <p:nvGraphicFramePr>
          <p:cNvPr id="1466" name="Object 92"/>
          <p:cNvGraphicFramePr>
            <a:graphicFrameLocks noChangeAspect="1"/>
          </p:cNvGraphicFramePr>
          <p:nvPr/>
        </p:nvGraphicFramePr>
        <p:xfrm>
          <a:off x="4632024" y="2248700"/>
          <a:ext cx="665599" cy="162521"/>
        </p:xfrm>
        <a:graphic>
          <a:graphicData uri="http://schemas.openxmlformats.org/presentationml/2006/ole">
            <p:oleObj spid="_x0000_s621575" name="Equation" r:id="rId18" imgW="990360" imgH="241200" progId="Equation.3">
              <p:embed/>
            </p:oleObj>
          </a:graphicData>
        </a:graphic>
      </p:graphicFrame>
      <p:sp>
        <p:nvSpPr>
          <p:cNvPr id="1467" name="Text Box 231"/>
          <p:cNvSpPr txBox="1">
            <a:spLocks noChangeArrowheads="1"/>
          </p:cNvSpPr>
          <p:nvPr/>
        </p:nvSpPr>
        <p:spPr bwMode="auto">
          <a:xfrm>
            <a:off x="2750350" y="1433944"/>
            <a:ext cx="1892591" cy="46814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109728" tIns="54864" rIns="109728" bIns="54864">
            <a:noAutofit/>
          </a:bodyPr>
          <a:lstStyle/>
          <a:p>
            <a:pPr algn="ctr"/>
            <a:r>
              <a:rPr lang="en-US" sz="1100" b="1" i="0" dirty="0" smtClean="0">
                <a:solidFill>
                  <a:srgbClr val="990000"/>
                </a:solidFill>
              </a:rPr>
              <a:t>Semantic </a:t>
            </a:r>
          </a:p>
          <a:p>
            <a:pPr algn="ctr"/>
            <a:r>
              <a:rPr lang="en-US" sz="1100" b="1" i="0" dirty="0" smtClean="0">
                <a:solidFill>
                  <a:srgbClr val="990000"/>
                </a:solidFill>
              </a:rPr>
              <a:t>Multinomial</a:t>
            </a:r>
            <a:endParaRPr lang="en-US" sz="1100" b="1" i="0" dirty="0">
              <a:solidFill>
                <a:srgbClr val="990000"/>
              </a:solidFill>
            </a:endParaRPr>
          </a:p>
          <a:p>
            <a:pPr algn="ctr"/>
            <a:endParaRPr lang="en-US" sz="1100" b="1" i="0" dirty="0">
              <a:solidFill>
                <a:srgbClr val="990000"/>
              </a:solidFill>
            </a:endParaRPr>
          </a:p>
        </p:txBody>
      </p:sp>
      <p:sp>
        <p:nvSpPr>
          <p:cNvPr id="1468" name="Text Box 234"/>
          <p:cNvSpPr txBox="1">
            <a:spLocks noChangeArrowheads="1"/>
          </p:cNvSpPr>
          <p:nvPr/>
        </p:nvSpPr>
        <p:spPr bwMode="auto">
          <a:xfrm>
            <a:off x="3905931" y="1189195"/>
            <a:ext cx="1957853" cy="4098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109728" tIns="54864" rIns="109728" bIns="54864">
            <a:noAutofit/>
          </a:bodyPr>
          <a:lstStyle/>
          <a:p>
            <a:pPr algn="ctr"/>
            <a:r>
              <a:rPr lang="en-US" sz="1000" b="1" i="0" dirty="0" smtClean="0">
                <a:solidFill>
                  <a:srgbClr val="990000"/>
                </a:solidFill>
              </a:rPr>
              <a:t>Contextual </a:t>
            </a:r>
          </a:p>
          <a:p>
            <a:pPr algn="ctr"/>
            <a:r>
              <a:rPr lang="en-US" sz="1000" b="1" i="0" dirty="0" smtClean="0">
                <a:solidFill>
                  <a:srgbClr val="990000"/>
                </a:solidFill>
              </a:rPr>
              <a:t>Concept models</a:t>
            </a:r>
            <a:endParaRPr lang="en-US" sz="1000" b="1" i="0" dirty="0">
              <a:solidFill>
                <a:srgbClr val="990000"/>
              </a:solidFill>
            </a:endParaRPr>
          </a:p>
        </p:txBody>
      </p:sp>
      <p:sp>
        <p:nvSpPr>
          <p:cNvPr id="1469" name="Line 135"/>
          <p:cNvSpPr>
            <a:spLocks noChangeShapeType="1"/>
          </p:cNvSpPr>
          <p:nvPr/>
        </p:nvSpPr>
        <p:spPr bwMode="auto">
          <a:xfrm flipV="1">
            <a:off x="3997618" y="1961946"/>
            <a:ext cx="489248" cy="756262"/>
          </a:xfrm>
          <a:prstGeom prst="line">
            <a:avLst/>
          </a:prstGeom>
          <a:noFill/>
          <a:ln w="12700">
            <a:solidFill>
              <a:srgbClr val="990000"/>
            </a:solidFill>
            <a:round/>
            <a:headEnd/>
            <a:tailEnd type="triangle" w="sm" len="sm"/>
          </a:ln>
        </p:spPr>
        <p:txBody>
          <a:bodyPr lIns="109728" tIns="54864" rIns="109728" bIns="54864">
            <a:normAutofit fontScale="25000" lnSpcReduction="20000"/>
          </a:bodyPr>
          <a:lstStyle/>
          <a:p>
            <a:endParaRPr lang="en-US" i="0"/>
          </a:p>
        </p:txBody>
      </p:sp>
      <p:sp>
        <p:nvSpPr>
          <p:cNvPr id="1470" name="Line 136"/>
          <p:cNvSpPr>
            <a:spLocks noChangeShapeType="1"/>
          </p:cNvSpPr>
          <p:nvPr/>
        </p:nvSpPr>
        <p:spPr bwMode="auto">
          <a:xfrm>
            <a:off x="5262354" y="2118683"/>
            <a:ext cx="393718" cy="453285"/>
          </a:xfrm>
          <a:prstGeom prst="line">
            <a:avLst/>
          </a:prstGeom>
          <a:noFill/>
          <a:ln w="12700">
            <a:solidFill>
              <a:srgbClr val="990000"/>
            </a:solidFill>
            <a:round/>
            <a:headEnd/>
            <a:tailEnd type="triangle" w="sm" len="sm"/>
          </a:ln>
        </p:spPr>
        <p:txBody>
          <a:bodyPr lIns="109728" tIns="54864" rIns="109728" bIns="54864">
            <a:normAutofit fontScale="25000" lnSpcReduction="20000"/>
          </a:bodyPr>
          <a:lstStyle/>
          <a:p>
            <a:endParaRPr lang="en-US" i="0"/>
          </a:p>
        </p:txBody>
      </p:sp>
      <p:sp>
        <p:nvSpPr>
          <p:cNvPr id="1471" name="Line 139"/>
          <p:cNvSpPr>
            <a:spLocks noChangeShapeType="1"/>
          </p:cNvSpPr>
          <p:nvPr/>
        </p:nvSpPr>
        <p:spPr bwMode="auto">
          <a:xfrm flipV="1">
            <a:off x="5262354" y="2826144"/>
            <a:ext cx="393718" cy="529937"/>
          </a:xfrm>
          <a:prstGeom prst="line">
            <a:avLst/>
          </a:prstGeom>
          <a:noFill/>
          <a:ln w="12700">
            <a:solidFill>
              <a:srgbClr val="990000"/>
            </a:solidFill>
            <a:round/>
            <a:headEnd/>
            <a:tailEnd type="triangle" w="sm" len="sm"/>
          </a:ln>
        </p:spPr>
        <p:txBody>
          <a:bodyPr lIns="109728" tIns="54864" rIns="109728" bIns="54864">
            <a:normAutofit fontScale="25000" lnSpcReduction="20000"/>
          </a:bodyPr>
          <a:lstStyle/>
          <a:p>
            <a:endParaRPr lang="en-US" i="0"/>
          </a:p>
        </p:txBody>
      </p:sp>
      <p:sp>
        <p:nvSpPr>
          <p:cNvPr id="1472" name="Line 190"/>
          <p:cNvSpPr>
            <a:spLocks noChangeShapeType="1"/>
          </p:cNvSpPr>
          <p:nvPr/>
        </p:nvSpPr>
        <p:spPr bwMode="auto">
          <a:xfrm>
            <a:off x="3997618" y="2718208"/>
            <a:ext cx="489248" cy="794209"/>
          </a:xfrm>
          <a:prstGeom prst="line">
            <a:avLst/>
          </a:prstGeom>
          <a:noFill/>
          <a:ln w="12700">
            <a:solidFill>
              <a:srgbClr val="990000"/>
            </a:solidFill>
            <a:round/>
            <a:headEnd/>
            <a:tailEnd type="triangle" w="sm" len="sm"/>
          </a:ln>
        </p:spPr>
        <p:txBody>
          <a:bodyPr lIns="109728" tIns="54864" rIns="109728" bIns="54864">
            <a:normAutofit fontScale="25000" lnSpcReduction="20000"/>
          </a:bodyPr>
          <a:lstStyle/>
          <a:p>
            <a:endParaRPr lang="en-US" i="0"/>
          </a:p>
        </p:txBody>
      </p:sp>
      <p:grpSp>
        <p:nvGrpSpPr>
          <p:cNvPr id="9" name="Group 1071"/>
          <p:cNvGrpSpPr>
            <a:grpSpLocks/>
          </p:cNvGrpSpPr>
          <p:nvPr/>
        </p:nvGrpSpPr>
        <p:grpSpPr bwMode="auto">
          <a:xfrm>
            <a:off x="4607755" y="1609696"/>
            <a:ext cx="665976" cy="616426"/>
            <a:chOff x="5602287" y="8915400"/>
            <a:chExt cx="2262188" cy="2133600"/>
          </a:xfrm>
        </p:grpSpPr>
        <p:sp>
          <p:nvSpPr>
            <p:cNvPr id="2059" name="Line 193"/>
            <p:cNvSpPr>
              <a:spLocks noChangeShapeType="1"/>
            </p:cNvSpPr>
            <p:nvPr/>
          </p:nvSpPr>
          <p:spPr bwMode="auto">
            <a:xfrm>
              <a:off x="6370637" y="10294938"/>
              <a:ext cx="1493838" cy="3175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round/>
              <a:headEnd/>
              <a:tailEnd type="triangle" w="sm" len="sm"/>
            </a:ln>
          </p:spPr>
          <p:txBody>
            <a:bodyPr>
              <a:normAutofit fontScale="25000" lnSpcReduction="20000"/>
            </a:bodyPr>
            <a:lstStyle/>
            <a:p>
              <a:endParaRPr lang="en-US" i="0"/>
            </a:p>
          </p:txBody>
        </p:sp>
        <p:sp>
          <p:nvSpPr>
            <p:cNvPr id="2060" name="Line 194"/>
            <p:cNvSpPr>
              <a:spLocks noChangeShapeType="1"/>
            </p:cNvSpPr>
            <p:nvPr/>
          </p:nvSpPr>
          <p:spPr bwMode="auto">
            <a:xfrm flipH="1">
              <a:off x="5602287" y="10294938"/>
              <a:ext cx="768350" cy="754062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round/>
              <a:headEnd/>
              <a:tailEnd type="triangle" w="sm" len="sm"/>
            </a:ln>
          </p:spPr>
          <p:txBody>
            <a:bodyPr>
              <a:normAutofit fontScale="25000" lnSpcReduction="20000"/>
            </a:bodyPr>
            <a:lstStyle/>
            <a:p>
              <a:endParaRPr lang="en-US" i="0"/>
            </a:p>
          </p:txBody>
        </p:sp>
        <p:sp>
          <p:nvSpPr>
            <p:cNvPr id="2061" name="Line 195"/>
            <p:cNvSpPr>
              <a:spLocks noChangeShapeType="1"/>
            </p:cNvSpPr>
            <p:nvPr/>
          </p:nvSpPr>
          <p:spPr bwMode="auto">
            <a:xfrm flipH="1" flipV="1">
              <a:off x="6356350" y="8915400"/>
              <a:ext cx="14287" cy="1379538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round/>
              <a:headEnd/>
              <a:tailEnd type="triangle" w="sm" len="sm"/>
            </a:ln>
          </p:spPr>
          <p:txBody>
            <a:bodyPr>
              <a:normAutofit fontScale="25000" lnSpcReduction="20000"/>
            </a:bodyPr>
            <a:lstStyle/>
            <a:p>
              <a:endParaRPr lang="en-US" i="0"/>
            </a:p>
          </p:txBody>
        </p:sp>
        <p:sp>
          <p:nvSpPr>
            <p:cNvPr id="2063" name="Freeform 203"/>
            <p:cNvSpPr>
              <a:spLocks/>
            </p:cNvSpPr>
            <p:nvPr/>
          </p:nvSpPr>
          <p:spPr bwMode="auto">
            <a:xfrm>
              <a:off x="5853112" y="9372600"/>
              <a:ext cx="1676400" cy="1447800"/>
            </a:xfrm>
            <a:custGeom>
              <a:avLst/>
              <a:gdLst>
                <a:gd name="T0" fmla="*/ 2147483647 w 960"/>
                <a:gd name="T1" fmla="*/ 0 h 912"/>
                <a:gd name="T2" fmla="*/ 0 w 960"/>
                <a:gd name="T3" fmla="*/ 2147483647 h 912"/>
                <a:gd name="T4" fmla="*/ 2147483647 w 960"/>
                <a:gd name="T5" fmla="*/ 2147483647 h 912"/>
                <a:gd name="T6" fmla="*/ 2147483647 w 960"/>
                <a:gd name="T7" fmla="*/ 0 h 9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0"/>
                <a:gd name="T13" fmla="*/ 0 h 912"/>
                <a:gd name="T14" fmla="*/ 960 w 960"/>
                <a:gd name="T15" fmla="*/ 912 h 9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0" h="912">
                  <a:moveTo>
                    <a:pt x="288" y="0"/>
                  </a:moveTo>
                  <a:lnTo>
                    <a:pt x="0" y="912"/>
                  </a:lnTo>
                  <a:lnTo>
                    <a:pt x="960" y="576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99CCFF">
                <a:alpha val="59999"/>
              </a:srgb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normAutofit/>
            </a:bodyPr>
            <a:lstStyle/>
            <a:p>
              <a:endParaRPr lang="en-US" i="0"/>
            </a:p>
          </p:txBody>
        </p:sp>
      </p:grpSp>
      <p:grpSp>
        <p:nvGrpSpPr>
          <p:cNvPr id="10" name="Group 1080"/>
          <p:cNvGrpSpPr>
            <a:grpSpLocks/>
          </p:cNvGrpSpPr>
          <p:nvPr/>
        </p:nvGrpSpPr>
        <p:grpSpPr bwMode="auto">
          <a:xfrm>
            <a:off x="4607755" y="3032217"/>
            <a:ext cx="665976" cy="591544"/>
            <a:chOff x="5602287" y="8915400"/>
            <a:chExt cx="2262188" cy="2133600"/>
          </a:xfrm>
        </p:grpSpPr>
        <p:sp>
          <p:nvSpPr>
            <p:cNvPr id="2054" name="Line 193"/>
            <p:cNvSpPr>
              <a:spLocks noChangeShapeType="1"/>
            </p:cNvSpPr>
            <p:nvPr/>
          </p:nvSpPr>
          <p:spPr bwMode="auto">
            <a:xfrm>
              <a:off x="6370637" y="10294938"/>
              <a:ext cx="1493838" cy="3175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round/>
              <a:headEnd/>
              <a:tailEnd type="triangle" w="sm" len="sm"/>
            </a:ln>
          </p:spPr>
          <p:txBody>
            <a:bodyPr>
              <a:normAutofit fontScale="25000" lnSpcReduction="20000"/>
            </a:bodyPr>
            <a:lstStyle/>
            <a:p>
              <a:endParaRPr lang="en-US" i="0"/>
            </a:p>
          </p:txBody>
        </p:sp>
        <p:sp>
          <p:nvSpPr>
            <p:cNvPr id="2055" name="Line 194"/>
            <p:cNvSpPr>
              <a:spLocks noChangeShapeType="1"/>
            </p:cNvSpPr>
            <p:nvPr/>
          </p:nvSpPr>
          <p:spPr bwMode="auto">
            <a:xfrm flipH="1">
              <a:off x="5602287" y="10294938"/>
              <a:ext cx="768350" cy="754062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round/>
              <a:headEnd/>
              <a:tailEnd type="triangle" w="sm" len="sm"/>
            </a:ln>
          </p:spPr>
          <p:txBody>
            <a:bodyPr>
              <a:normAutofit fontScale="25000" lnSpcReduction="20000"/>
            </a:bodyPr>
            <a:lstStyle/>
            <a:p>
              <a:endParaRPr lang="en-US" i="0"/>
            </a:p>
          </p:txBody>
        </p:sp>
        <p:sp>
          <p:nvSpPr>
            <p:cNvPr id="2056" name="Line 195"/>
            <p:cNvSpPr>
              <a:spLocks noChangeShapeType="1"/>
            </p:cNvSpPr>
            <p:nvPr/>
          </p:nvSpPr>
          <p:spPr bwMode="auto">
            <a:xfrm flipH="1" flipV="1">
              <a:off x="6356350" y="8915400"/>
              <a:ext cx="14287" cy="1379538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round/>
              <a:headEnd/>
              <a:tailEnd type="triangle" w="sm" len="sm"/>
            </a:ln>
          </p:spPr>
          <p:txBody>
            <a:bodyPr>
              <a:normAutofit fontScale="25000" lnSpcReduction="20000"/>
            </a:bodyPr>
            <a:lstStyle/>
            <a:p>
              <a:endParaRPr lang="en-US" i="0"/>
            </a:p>
          </p:txBody>
        </p:sp>
        <p:sp>
          <p:nvSpPr>
            <p:cNvPr id="2058" name="Freeform 203"/>
            <p:cNvSpPr>
              <a:spLocks/>
            </p:cNvSpPr>
            <p:nvPr/>
          </p:nvSpPr>
          <p:spPr bwMode="auto">
            <a:xfrm>
              <a:off x="5853112" y="9372600"/>
              <a:ext cx="1676400" cy="1447800"/>
            </a:xfrm>
            <a:custGeom>
              <a:avLst/>
              <a:gdLst>
                <a:gd name="T0" fmla="*/ 2147483647 w 960"/>
                <a:gd name="T1" fmla="*/ 0 h 912"/>
                <a:gd name="T2" fmla="*/ 0 w 960"/>
                <a:gd name="T3" fmla="*/ 2147483647 h 912"/>
                <a:gd name="T4" fmla="*/ 2147483647 w 960"/>
                <a:gd name="T5" fmla="*/ 2147483647 h 912"/>
                <a:gd name="T6" fmla="*/ 2147483647 w 960"/>
                <a:gd name="T7" fmla="*/ 0 h 9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0"/>
                <a:gd name="T13" fmla="*/ 0 h 912"/>
                <a:gd name="T14" fmla="*/ 960 w 960"/>
                <a:gd name="T15" fmla="*/ 912 h 9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0" h="912">
                  <a:moveTo>
                    <a:pt x="288" y="0"/>
                  </a:moveTo>
                  <a:lnTo>
                    <a:pt x="0" y="912"/>
                  </a:lnTo>
                  <a:lnTo>
                    <a:pt x="960" y="576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99CCFF">
                <a:alpha val="59999"/>
              </a:srgb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normAutofit/>
            </a:bodyPr>
            <a:lstStyle/>
            <a:p>
              <a:endParaRPr lang="en-US" i="0"/>
            </a:p>
          </p:txBody>
        </p:sp>
      </p:grpSp>
      <p:graphicFrame>
        <p:nvGraphicFramePr>
          <p:cNvPr id="1475" name="Object 110"/>
          <p:cNvGraphicFramePr>
            <a:graphicFrameLocks noChangeAspect="1"/>
          </p:cNvGraphicFramePr>
          <p:nvPr/>
        </p:nvGraphicFramePr>
        <p:xfrm>
          <a:off x="5616005" y="1846651"/>
          <a:ext cx="727384" cy="1782897"/>
        </p:xfrm>
        <a:graphic>
          <a:graphicData uri="http://schemas.openxmlformats.org/presentationml/2006/ole">
            <p:oleObj spid="_x0000_s621576" name="Equation" r:id="rId19" imgW="609480" imgH="1193760" progId="Equation.3">
              <p:embed/>
            </p:oleObj>
          </a:graphicData>
        </a:graphic>
      </p:graphicFrame>
      <p:sp>
        <p:nvSpPr>
          <p:cNvPr id="1476" name="Text Box 231"/>
          <p:cNvSpPr txBox="1">
            <a:spLocks noChangeArrowheads="1"/>
          </p:cNvSpPr>
          <p:nvPr/>
        </p:nvSpPr>
        <p:spPr bwMode="auto">
          <a:xfrm>
            <a:off x="5181600" y="1295399"/>
            <a:ext cx="1856855" cy="46814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109728" tIns="54864" rIns="109728" bIns="54864">
            <a:noAutofit/>
          </a:bodyPr>
          <a:lstStyle/>
          <a:p>
            <a:pPr algn="ctr"/>
            <a:r>
              <a:rPr lang="en-US" sz="1200" b="1" i="0" dirty="0" smtClean="0">
                <a:solidFill>
                  <a:srgbClr val="990000"/>
                </a:solidFill>
              </a:rPr>
              <a:t>Contextual </a:t>
            </a:r>
          </a:p>
          <a:p>
            <a:pPr algn="ctr"/>
            <a:r>
              <a:rPr lang="en-US" sz="1200" b="1" i="0" dirty="0" smtClean="0">
                <a:solidFill>
                  <a:srgbClr val="990000"/>
                </a:solidFill>
              </a:rPr>
              <a:t>Multinomial</a:t>
            </a:r>
            <a:endParaRPr lang="en-US" sz="1200" b="1" i="0" dirty="0">
              <a:solidFill>
                <a:srgbClr val="990000"/>
              </a:solidFill>
            </a:endParaRPr>
          </a:p>
          <a:p>
            <a:pPr algn="ctr"/>
            <a:endParaRPr lang="en-US" sz="1200" b="1" i="0" dirty="0">
              <a:solidFill>
                <a:srgbClr val="990000"/>
              </a:solidFill>
            </a:endParaRPr>
          </a:p>
        </p:txBody>
      </p:sp>
      <p:sp>
        <p:nvSpPr>
          <p:cNvPr id="1477" name="Freeform 1476"/>
          <p:cNvSpPr/>
          <p:nvPr/>
        </p:nvSpPr>
        <p:spPr>
          <a:xfrm rot="20259629">
            <a:off x="4890642" y="3307015"/>
            <a:ext cx="185396" cy="130830"/>
          </a:xfrm>
          <a:custGeom>
            <a:avLst/>
            <a:gdLst>
              <a:gd name="connsiteX0" fmla="*/ 0 w 609600"/>
              <a:gd name="connsiteY0" fmla="*/ 165104 h 457200"/>
              <a:gd name="connsiteX1" fmla="*/ 48358 w 609600"/>
              <a:gd name="connsiteY1" fmla="*/ 48358 h 457200"/>
              <a:gd name="connsiteX2" fmla="*/ 165104 w 609600"/>
              <a:gd name="connsiteY2" fmla="*/ 0 h 457200"/>
              <a:gd name="connsiteX3" fmla="*/ 444496 w 609600"/>
              <a:gd name="connsiteY3" fmla="*/ 0 h 457200"/>
              <a:gd name="connsiteX4" fmla="*/ 561242 w 609600"/>
              <a:gd name="connsiteY4" fmla="*/ 48358 h 457200"/>
              <a:gd name="connsiteX5" fmla="*/ 609600 w 609600"/>
              <a:gd name="connsiteY5" fmla="*/ 165104 h 457200"/>
              <a:gd name="connsiteX6" fmla="*/ 609600 w 609600"/>
              <a:gd name="connsiteY6" fmla="*/ 292096 h 457200"/>
              <a:gd name="connsiteX7" fmla="*/ 561242 w 609600"/>
              <a:gd name="connsiteY7" fmla="*/ 408842 h 457200"/>
              <a:gd name="connsiteX8" fmla="*/ 444496 w 609600"/>
              <a:gd name="connsiteY8" fmla="*/ 457200 h 457200"/>
              <a:gd name="connsiteX9" fmla="*/ 165104 w 609600"/>
              <a:gd name="connsiteY9" fmla="*/ 457200 h 457200"/>
              <a:gd name="connsiteX10" fmla="*/ 48358 w 609600"/>
              <a:gd name="connsiteY10" fmla="*/ 408842 h 457200"/>
              <a:gd name="connsiteX11" fmla="*/ 0 w 609600"/>
              <a:gd name="connsiteY11" fmla="*/ 292096 h 457200"/>
              <a:gd name="connsiteX12" fmla="*/ 0 w 609600"/>
              <a:gd name="connsiteY12" fmla="*/ 165104 h 457200"/>
              <a:gd name="connsiteX0" fmla="*/ 0 w 609600"/>
              <a:gd name="connsiteY0" fmla="*/ 167485 h 459581"/>
              <a:gd name="connsiteX1" fmla="*/ 48358 w 609600"/>
              <a:gd name="connsiteY1" fmla="*/ 50739 h 459581"/>
              <a:gd name="connsiteX2" fmla="*/ 165104 w 609600"/>
              <a:gd name="connsiteY2" fmla="*/ 2381 h 459581"/>
              <a:gd name="connsiteX3" fmla="*/ 302419 w 609600"/>
              <a:gd name="connsiteY3" fmla="*/ 0 h 459581"/>
              <a:gd name="connsiteX4" fmla="*/ 444496 w 609600"/>
              <a:gd name="connsiteY4" fmla="*/ 2381 h 459581"/>
              <a:gd name="connsiteX5" fmla="*/ 561242 w 609600"/>
              <a:gd name="connsiteY5" fmla="*/ 50739 h 459581"/>
              <a:gd name="connsiteX6" fmla="*/ 609600 w 609600"/>
              <a:gd name="connsiteY6" fmla="*/ 167485 h 459581"/>
              <a:gd name="connsiteX7" fmla="*/ 609600 w 609600"/>
              <a:gd name="connsiteY7" fmla="*/ 294477 h 459581"/>
              <a:gd name="connsiteX8" fmla="*/ 561242 w 609600"/>
              <a:gd name="connsiteY8" fmla="*/ 411223 h 459581"/>
              <a:gd name="connsiteX9" fmla="*/ 444496 w 609600"/>
              <a:gd name="connsiteY9" fmla="*/ 459581 h 459581"/>
              <a:gd name="connsiteX10" fmla="*/ 165104 w 609600"/>
              <a:gd name="connsiteY10" fmla="*/ 459581 h 459581"/>
              <a:gd name="connsiteX11" fmla="*/ 48358 w 609600"/>
              <a:gd name="connsiteY11" fmla="*/ 411223 h 459581"/>
              <a:gd name="connsiteX12" fmla="*/ 0 w 609600"/>
              <a:gd name="connsiteY12" fmla="*/ 294477 h 459581"/>
              <a:gd name="connsiteX13" fmla="*/ 0 w 609600"/>
              <a:gd name="connsiteY13" fmla="*/ 167485 h 459581"/>
              <a:gd name="connsiteX0" fmla="*/ 2045 w 611645"/>
              <a:gd name="connsiteY0" fmla="*/ 167485 h 459581"/>
              <a:gd name="connsiteX1" fmla="*/ 50403 w 611645"/>
              <a:gd name="connsiteY1" fmla="*/ 50739 h 459581"/>
              <a:gd name="connsiteX2" fmla="*/ 304464 w 611645"/>
              <a:gd name="connsiteY2" fmla="*/ 0 h 459581"/>
              <a:gd name="connsiteX3" fmla="*/ 446541 w 611645"/>
              <a:gd name="connsiteY3" fmla="*/ 2381 h 459581"/>
              <a:gd name="connsiteX4" fmla="*/ 563287 w 611645"/>
              <a:gd name="connsiteY4" fmla="*/ 50739 h 459581"/>
              <a:gd name="connsiteX5" fmla="*/ 611645 w 611645"/>
              <a:gd name="connsiteY5" fmla="*/ 167485 h 459581"/>
              <a:gd name="connsiteX6" fmla="*/ 611645 w 611645"/>
              <a:gd name="connsiteY6" fmla="*/ 294477 h 459581"/>
              <a:gd name="connsiteX7" fmla="*/ 563287 w 611645"/>
              <a:gd name="connsiteY7" fmla="*/ 411223 h 459581"/>
              <a:gd name="connsiteX8" fmla="*/ 446541 w 611645"/>
              <a:gd name="connsiteY8" fmla="*/ 459581 h 459581"/>
              <a:gd name="connsiteX9" fmla="*/ 167149 w 611645"/>
              <a:gd name="connsiteY9" fmla="*/ 459581 h 459581"/>
              <a:gd name="connsiteX10" fmla="*/ 50403 w 611645"/>
              <a:gd name="connsiteY10" fmla="*/ 411223 h 459581"/>
              <a:gd name="connsiteX11" fmla="*/ 2045 w 611645"/>
              <a:gd name="connsiteY11" fmla="*/ 294477 h 459581"/>
              <a:gd name="connsiteX12" fmla="*/ 2045 w 611645"/>
              <a:gd name="connsiteY12" fmla="*/ 167485 h 459581"/>
              <a:gd name="connsiteX0" fmla="*/ 2045 w 611645"/>
              <a:gd name="connsiteY0" fmla="*/ 167485 h 459581"/>
              <a:gd name="connsiteX1" fmla="*/ 50403 w 611645"/>
              <a:gd name="connsiteY1" fmla="*/ 50739 h 459581"/>
              <a:gd name="connsiteX2" fmla="*/ 304464 w 611645"/>
              <a:gd name="connsiteY2" fmla="*/ 0 h 459581"/>
              <a:gd name="connsiteX3" fmla="*/ 563287 w 611645"/>
              <a:gd name="connsiteY3" fmla="*/ 50739 h 459581"/>
              <a:gd name="connsiteX4" fmla="*/ 611645 w 611645"/>
              <a:gd name="connsiteY4" fmla="*/ 167485 h 459581"/>
              <a:gd name="connsiteX5" fmla="*/ 611645 w 611645"/>
              <a:gd name="connsiteY5" fmla="*/ 294477 h 459581"/>
              <a:gd name="connsiteX6" fmla="*/ 563287 w 611645"/>
              <a:gd name="connsiteY6" fmla="*/ 411223 h 459581"/>
              <a:gd name="connsiteX7" fmla="*/ 446541 w 611645"/>
              <a:gd name="connsiteY7" fmla="*/ 459581 h 459581"/>
              <a:gd name="connsiteX8" fmla="*/ 167149 w 611645"/>
              <a:gd name="connsiteY8" fmla="*/ 459581 h 459581"/>
              <a:gd name="connsiteX9" fmla="*/ 50403 w 611645"/>
              <a:gd name="connsiteY9" fmla="*/ 411223 h 459581"/>
              <a:gd name="connsiteX10" fmla="*/ 2045 w 611645"/>
              <a:gd name="connsiteY10" fmla="*/ 294477 h 459581"/>
              <a:gd name="connsiteX11" fmla="*/ 2045 w 611645"/>
              <a:gd name="connsiteY11" fmla="*/ 167485 h 459581"/>
              <a:gd name="connsiteX0" fmla="*/ 2045 w 611645"/>
              <a:gd name="connsiteY0" fmla="*/ 167485 h 459906"/>
              <a:gd name="connsiteX1" fmla="*/ 50403 w 611645"/>
              <a:gd name="connsiteY1" fmla="*/ 50739 h 459906"/>
              <a:gd name="connsiteX2" fmla="*/ 304464 w 611645"/>
              <a:gd name="connsiteY2" fmla="*/ 0 h 459906"/>
              <a:gd name="connsiteX3" fmla="*/ 563287 w 611645"/>
              <a:gd name="connsiteY3" fmla="*/ 50739 h 459906"/>
              <a:gd name="connsiteX4" fmla="*/ 611645 w 611645"/>
              <a:gd name="connsiteY4" fmla="*/ 167485 h 459906"/>
              <a:gd name="connsiteX5" fmla="*/ 611645 w 611645"/>
              <a:gd name="connsiteY5" fmla="*/ 294477 h 459906"/>
              <a:gd name="connsiteX6" fmla="*/ 563287 w 611645"/>
              <a:gd name="connsiteY6" fmla="*/ 411223 h 459906"/>
              <a:gd name="connsiteX7" fmla="*/ 446541 w 611645"/>
              <a:gd name="connsiteY7" fmla="*/ 459581 h 459906"/>
              <a:gd name="connsiteX8" fmla="*/ 167149 w 611645"/>
              <a:gd name="connsiteY8" fmla="*/ 459581 h 459906"/>
              <a:gd name="connsiteX9" fmla="*/ 50403 w 611645"/>
              <a:gd name="connsiteY9" fmla="*/ 411223 h 459906"/>
              <a:gd name="connsiteX10" fmla="*/ 2045 w 611645"/>
              <a:gd name="connsiteY10" fmla="*/ 167485 h 459906"/>
              <a:gd name="connsiteX0" fmla="*/ 2045 w 611645"/>
              <a:gd name="connsiteY0" fmla="*/ 167485 h 459906"/>
              <a:gd name="connsiteX1" fmla="*/ 50403 w 611645"/>
              <a:gd name="connsiteY1" fmla="*/ 50739 h 459906"/>
              <a:gd name="connsiteX2" fmla="*/ 304464 w 611645"/>
              <a:gd name="connsiteY2" fmla="*/ 0 h 459906"/>
              <a:gd name="connsiteX3" fmla="*/ 563287 w 611645"/>
              <a:gd name="connsiteY3" fmla="*/ 50739 h 459906"/>
              <a:gd name="connsiteX4" fmla="*/ 611645 w 611645"/>
              <a:gd name="connsiteY4" fmla="*/ 167485 h 459906"/>
              <a:gd name="connsiteX5" fmla="*/ 563287 w 611645"/>
              <a:gd name="connsiteY5" fmla="*/ 411223 h 459906"/>
              <a:gd name="connsiteX6" fmla="*/ 446541 w 611645"/>
              <a:gd name="connsiteY6" fmla="*/ 459581 h 459906"/>
              <a:gd name="connsiteX7" fmla="*/ 167149 w 611645"/>
              <a:gd name="connsiteY7" fmla="*/ 459581 h 459906"/>
              <a:gd name="connsiteX8" fmla="*/ 50403 w 611645"/>
              <a:gd name="connsiteY8" fmla="*/ 411223 h 459906"/>
              <a:gd name="connsiteX9" fmla="*/ 2045 w 611645"/>
              <a:gd name="connsiteY9" fmla="*/ 167485 h 459906"/>
              <a:gd name="connsiteX0" fmla="*/ 192545 w 573545"/>
              <a:gd name="connsiteY0" fmla="*/ 167485 h 459906"/>
              <a:gd name="connsiteX1" fmla="*/ 12303 w 573545"/>
              <a:gd name="connsiteY1" fmla="*/ 50739 h 459906"/>
              <a:gd name="connsiteX2" fmla="*/ 266364 w 573545"/>
              <a:gd name="connsiteY2" fmla="*/ 0 h 459906"/>
              <a:gd name="connsiteX3" fmla="*/ 525187 w 573545"/>
              <a:gd name="connsiteY3" fmla="*/ 50739 h 459906"/>
              <a:gd name="connsiteX4" fmla="*/ 573545 w 573545"/>
              <a:gd name="connsiteY4" fmla="*/ 167485 h 459906"/>
              <a:gd name="connsiteX5" fmla="*/ 525187 w 573545"/>
              <a:gd name="connsiteY5" fmla="*/ 411223 h 459906"/>
              <a:gd name="connsiteX6" fmla="*/ 408441 w 573545"/>
              <a:gd name="connsiteY6" fmla="*/ 459581 h 459906"/>
              <a:gd name="connsiteX7" fmla="*/ 129049 w 573545"/>
              <a:gd name="connsiteY7" fmla="*/ 459581 h 459906"/>
              <a:gd name="connsiteX8" fmla="*/ 12303 w 573545"/>
              <a:gd name="connsiteY8" fmla="*/ 411223 h 459906"/>
              <a:gd name="connsiteX9" fmla="*/ 192545 w 573545"/>
              <a:gd name="connsiteY9" fmla="*/ 167485 h 459906"/>
              <a:gd name="connsiteX0" fmla="*/ 129045 w 586245"/>
              <a:gd name="connsiteY0" fmla="*/ 167485 h 459906"/>
              <a:gd name="connsiteX1" fmla="*/ 25003 w 586245"/>
              <a:gd name="connsiteY1" fmla="*/ 50739 h 459906"/>
              <a:gd name="connsiteX2" fmla="*/ 279064 w 586245"/>
              <a:gd name="connsiteY2" fmla="*/ 0 h 459906"/>
              <a:gd name="connsiteX3" fmla="*/ 537887 w 586245"/>
              <a:gd name="connsiteY3" fmla="*/ 50739 h 459906"/>
              <a:gd name="connsiteX4" fmla="*/ 586245 w 586245"/>
              <a:gd name="connsiteY4" fmla="*/ 167485 h 459906"/>
              <a:gd name="connsiteX5" fmla="*/ 537887 w 586245"/>
              <a:gd name="connsiteY5" fmla="*/ 411223 h 459906"/>
              <a:gd name="connsiteX6" fmla="*/ 421141 w 586245"/>
              <a:gd name="connsiteY6" fmla="*/ 459581 h 459906"/>
              <a:gd name="connsiteX7" fmla="*/ 141749 w 586245"/>
              <a:gd name="connsiteY7" fmla="*/ 459581 h 459906"/>
              <a:gd name="connsiteX8" fmla="*/ 25003 w 586245"/>
              <a:gd name="connsiteY8" fmla="*/ 411223 h 459906"/>
              <a:gd name="connsiteX9" fmla="*/ 129045 w 586245"/>
              <a:gd name="connsiteY9" fmla="*/ 167485 h 459906"/>
              <a:gd name="connsiteX0" fmla="*/ 106159 w 563359"/>
              <a:gd name="connsiteY0" fmla="*/ 167485 h 459906"/>
              <a:gd name="connsiteX1" fmla="*/ 154517 w 563359"/>
              <a:gd name="connsiteY1" fmla="*/ 50739 h 459906"/>
              <a:gd name="connsiteX2" fmla="*/ 256178 w 563359"/>
              <a:gd name="connsiteY2" fmla="*/ 0 h 459906"/>
              <a:gd name="connsiteX3" fmla="*/ 515001 w 563359"/>
              <a:gd name="connsiteY3" fmla="*/ 50739 h 459906"/>
              <a:gd name="connsiteX4" fmla="*/ 563359 w 563359"/>
              <a:gd name="connsiteY4" fmla="*/ 167485 h 459906"/>
              <a:gd name="connsiteX5" fmla="*/ 515001 w 563359"/>
              <a:gd name="connsiteY5" fmla="*/ 411223 h 459906"/>
              <a:gd name="connsiteX6" fmla="*/ 398255 w 563359"/>
              <a:gd name="connsiteY6" fmla="*/ 459581 h 459906"/>
              <a:gd name="connsiteX7" fmla="*/ 118863 w 563359"/>
              <a:gd name="connsiteY7" fmla="*/ 459581 h 459906"/>
              <a:gd name="connsiteX8" fmla="*/ 2117 w 563359"/>
              <a:gd name="connsiteY8" fmla="*/ 411223 h 459906"/>
              <a:gd name="connsiteX9" fmla="*/ 106159 w 563359"/>
              <a:gd name="connsiteY9" fmla="*/ 167485 h 459906"/>
              <a:gd name="connsiteX0" fmla="*/ 106159 w 563359"/>
              <a:gd name="connsiteY0" fmla="*/ 167485 h 459906"/>
              <a:gd name="connsiteX1" fmla="*/ 154517 w 563359"/>
              <a:gd name="connsiteY1" fmla="*/ 50739 h 459906"/>
              <a:gd name="connsiteX2" fmla="*/ 256178 w 563359"/>
              <a:gd name="connsiteY2" fmla="*/ 0 h 459906"/>
              <a:gd name="connsiteX3" fmla="*/ 515001 w 563359"/>
              <a:gd name="connsiteY3" fmla="*/ 50739 h 459906"/>
              <a:gd name="connsiteX4" fmla="*/ 563359 w 563359"/>
              <a:gd name="connsiteY4" fmla="*/ 167485 h 459906"/>
              <a:gd name="connsiteX5" fmla="*/ 515001 w 563359"/>
              <a:gd name="connsiteY5" fmla="*/ 411223 h 459906"/>
              <a:gd name="connsiteX6" fmla="*/ 398255 w 563359"/>
              <a:gd name="connsiteY6" fmla="*/ 459581 h 459906"/>
              <a:gd name="connsiteX7" fmla="*/ 118863 w 563359"/>
              <a:gd name="connsiteY7" fmla="*/ 459581 h 459906"/>
              <a:gd name="connsiteX8" fmla="*/ 2117 w 563359"/>
              <a:gd name="connsiteY8" fmla="*/ 411223 h 459906"/>
              <a:gd name="connsiteX9" fmla="*/ 106159 w 563359"/>
              <a:gd name="connsiteY9" fmla="*/ 167485 h 459906"/>
              <a:gd name="connsiteX0" fmla="*/ 83139 w 567964"/>
              <a:gd name="connsiteY0" fmla="*/ 167485 h 459906"/>
              <a:gd name="connsiteX1" fmla="*/ 159122 w 567964"/>
              <a:gd name="connsiteY1" fmla="*/ 50739 h 459906"/>
              <a:gd name="connsiteX2" fmla="*/ 260783 w 567964"/>
              <a:gd name="connsiteY2" fmla="*/ 0 h 459906"/>
              <a:gd name="connsiteX3" fmla="*/ 519606 w 567964"/>
              <a:gd name="connsiteY3" fmla="*/ 50739 h 459906"/>
              <a:gd name="connsiteX4" fmla="*/ 567964 w 567964"/>
              <a:gd name="connsiteY4" fmla="*/ 167485 h 459906"/>
              <a:gd name="connsiteX5" fmla="*/ 519606 w 567964"/>
              <a:gd name="connsiteY5" fmla="*/ 411223 h 459906"/>
              <a:gd name="connsiteX6" fmla="*/ 402860 w 567964"/>
              <a:gd name="connsiteY6" fmla="*/ 459581 h 459906"/>
              <a:gd name="connsiteX7" fmla="*/ 123468 w 567964"/>
              <a:gd name="connsiteY7" fmla="*/ 459581 h 459906"/>
              <a:gd name="connsiteX8" fmla="*/ 6722 w 567964"/>
              <a:gd name="connsiteY8" fmla="*/ 411223 h 459906"/>
              <a:gd name="connsiteX9" fmla="*/ 83139 w 567964"/>
              <a:gd name="connsiteY9" fmla="*/ 167485 h 459906"/>
              <a:gd name="connsiteX0" fmla="*/ 83139 w 550569"/>
              <a:gd name="connsiteY0" fmla="*/ 167485 h 459906"/>
              <a:gd name="connsiteX1" fmla="*/ 159122 w 550569"/>
              <a:gd name="connsiteY1" fmla="*/ 50739 h 459906"/>
              <a:gd name="connsiteX2" fmla="*/ 260783 w 550569"/>
              <a:gd name="connsiteY2" fmla="*/ 0 h 459906"/>
              <a:gd name="connsiteX3" fmla="*/ 519606 w 550569"/>
              <a:gd name="connsiteY3" fmla="*/ 50739 h 459906"/>
              <a:gd name="connsiteX4" fmla="*/ 429840 w 550569"/>
              <a:gd name="connsiteY4" fmla="*/ 167485 h 459906"/>
              <a:gd name="connsiteX5" fmla="*/ 519606 w 550569"/>
              <a:gd name="connsiteY5" fmla="*/ 411223 h 459906"/>
              <a:gd name="connsiteX6" fmla="*/ 402860 w 550569"/>
              <a:gd name="connsiteY6" fmla="*/ 459581 h 459906"/>
              <a:gd name="connsiteX7" fmla="*/ 123468 w 550569"/>
              <a:gd name="connsiteY7" fmla="*/ 459581 h 459906"/>
              <a:gd name="connsiteX8" fmla="*/ 6722 w 550569"/>
              <a:gd name="connsiteY8" fmla="*/ 411223 h 459906"/>
              <a:gd name="connsiteX9" fmla="*/ 83139 w 550569"/>
              <a:gd name="connsiteY9" fmla="*/ 167485 h 459906"/>
              <a:gd name="connsiteX0" fmla="*/ 83139 w 519606"/>
              <a:gd name="connsiteY0" fmla="*/ 167485 h 459906"/>
              <a:gd name="connsiteX1" fmla="*/ 159122 w 519606"/>
              <a:gd name="connsiteY1" fmla="*/ 50739 h 459906"/>
              <a:gd name="connsiteX2" fmla="*/ 260783 w 519606"/>
              <a:gd name="connsiteY2" fmla="*/ 0 h 459906"/>
              <a:gd name="connsiteX3" fmla="*/ 353857 w 519606"/>
              <a:gd name="connsiteY3" fmla="*/ 77743 h 459906"/>
              <a:gd name="connsiteX4" fmla="*/ 429840 w 519606"/>
              <a:gd name="connsiteY4" fmla="*/ 167485 h 459906"/>
              <a:gd name="connsiteX5" fmla="*/ 519606 w 519606"/>
              <a:gd name="connsiteY5" fmla="*/ 411223 h 459906"/>
              <a:gd name="connsiteX6" fmla="*/ 402860 w 519606"/>
              <a:gd name="connsiteY6" fmla="*/ 459581 h 459906"/>
              <a:gd name="connsiteX7" fmla="*/ 123468 w 519606"/>
              <a:gd name="connsiteY7" fmla="*/ 459581 h 459906"/>
              <a:gd name="connsiteX8" fmla="*/ 6722 w 519606"/>
              <a:gd name="connsiteY8" fmla="*/ 411223 h 459906"/>
              <a:gd name="connsiteX9" fmla="*/ 83139 w 519606"/>
              <a:gd name="connsiteY9" fmla="*/ 167485 h 459906"/>
              <a:gd name="connsiteX0" fmla="*/ 83139 w 519606"/>
              <a:gd name="connsiteY0" fmla="*/ 131703 h 424124"/>
              <a:gd name="connsiteX1" fmla="*/ 159122 w 519606"/>
              <a:gd name="connsiteY1" fmla="*/ 14957 h 424124"/>
              <a:gd name="connsiteX2" fmla="*/ 353857 w 519606"/>
              <a:gd name="connsiteY2" fmla="*/ 41961 h 424124"/>
              <a:gd name="connsiteX3" fmla="*/ 429840 w 519606"/>
              <a:gd name="connsiteY3" fmla="*/ 131703 h 424124"/>
              <a:gd name="connsiteX4" fmla="*/ 519606 w 519606"/>
              <a:gd name="connsiteY4" fmla="*/ 375441 h 424124"/>
              <a:gd name="connsiteX5" fmla="*/ 402860 w 519606"/>
              <a:gd name="connsiteY5" fmla="*/ 423799 h 424124"/>
              <a:gd name="connsiteX6" fmla="*/ 123468 w 519606"/>
              <a:gd name="connsiteY6" fmla="*/ 423799 h 424124"/>
              <a:gd name="connsiteX7" fmla="*/ 6722 w 519606"/>
              <a:gd name="connsiteY7" fmla="*/ 375441 h 424124"/>
              <a:gd name="connsiteX8" fmla="*/ 83139 w 519606"/>
              <a:gd name="connsiteY8" fmla="*/ 131703 h 424124"/>
              <a:gd name="connsiteX0" fmla="*/ 83139 w 519606"/>
              <a:gd name="connsiteY0" fmla="*/ 116746 h 409167"/>
              <a:gd name="connsiteX1" fmla="*/ 159122 w 519606"/>
              <a:gd name="connsiteY1" fmla="*/ 0 h 409167"/>
              <a:gd name="connsiteX2" fmla="*/ 429840 w 519606"/>
              <a:gd name="connsiteY2" fmla="*/ 116746 h 409167"/>
              <a:gd name="connsiteX3" fmla="*/ 519606 w 519606"/>
              <a:gd name="connsiteY3" fmla="*/ 360484 h 409167"/>
              <a:gd name="connsiteX4" fmla="*/ 402860 w 519606"/>
              <a:gd name="connsiteY4" fmla="*/ 408842 h 409167"/>
              <a:gd name="connsiteX5" fmla="*/ 123468 w 519606"/>
              <a:gd name="connsiteY5" fmla="*/ 408842 h 409167"/>
              <a:gd name="connsiteX6" fmla="*/ 6722 w 519606"/>
              <a:gd name="connsiteY6" fmla="*/ 360484 h 409167"/>
              <a:gd name="connsiteX7" fmla="*/ 83139 w 519606"/>
              <a:gd name="connsiteY7" fmla="*/ 116746 h 409167"/>
              <a:gd name="connsiteX0" fmla="*/ 83139 w 519606"/>
              <a:gd name="connsiteY0" fmla="*/ 116746 h 409167"/>
              <a:gd name="connsiteX1" fmla="*/ 186747 w 519606"/>
              <a:gd name="connsiteY1" fmla="*/ 0 h 409167"/>
              <a:gd name="connsiteX2" fmla="*/ 429840 w 519606"/>
              <a:gd name="connsiteY2" fmla="*/ 116746 h 409167"/>
              <a:gd name="connsiteX3" fmla="*/ 519606 w 519606"/>
              <a:gd name="connsiteY3" fmla="*/ 360484 h 409167"/>
              <a:gd name="connsiteX4" fmla="*/ 402860 w 519606"/>
              <a:gd name="connsiteY4" fmla="*/ 408842 h 409167"/>
              <a:gd name="connsiteX5" fmla="*/ 123468 w 519606"/>
              <a:gd name="connsiteY5" fmla="*/ 408842 h 409167"/>
              <a:gd name="connsiteX6" fmla="*/ 6722 w 519606"/>
              <a:gd name="connsiteY6" fmla="*/ 360484 h 409167"/>
              <a:gd name="connsiteX7" fmla="*/ 83139 w 519606"/>
              <a:gd name="connsiteY7" fmla="*/ 116746 h 409167"/>
              <a:gd name="connsiteX0" fmla="*/ 83139 w 519606"/>
              <a:gd name="connsiteY0" fmla="*/ 116746 h 409167"/>
              <a:gd name="connsiteX1" fmla="*/ 241997 w 519606"/>
              <a:gd name="connsiteY1" fmla="*/ 0 h 409167"/>
              <a:gd name="connsiteX2" fmla="*/ 429840 w 519606"/>
              <a:gd name="connsiteY2" fmla="*/ 116746 h 409167"/>
              <a:gd name="connsiteX3" fmla="*/ 519606 w 519606"/>
              <a:gd name="connsiteY3" fmla="*/ 360484 h 409167"/>
              <a:gd name="connsiteX4" fmla="*/ 402860 w 519606"/>
              <a:gd name="connsiteY4" fmla="*/ 408842 h 409167"/>
              <a:gd name="connsiteX5" fmla="*/ 123468 w 519606"/>
              <a:gd name="connsiteY5" fmla="*/ 408842 h 409167"/>
              <a:gd name="connsiteX6" fmla="*/ 6722 w 519606"/>
              <a:gd name="connsiteY6" fmla="*/ 360484 h 409167"/>
              <a:gd name="connsiteX7" fmla="*/ 83139 w 519606"/>
              <a:gd name="connsiteY7" fmla="*/ 116746 h 409167"/>
              <a:gd name="connsiteX0" fmla="*/ 106159 w 515001"/>
              <a:gd name="connsiteY0" fmla="*/ 148251 h 413343"/>
              <a:gd name="connsiteX1" fmla="*/ 237392 w 515001"/>
              <a:gd name="connsiteY1" fmla="*/ 4501 h 413343"/>
              <a:gd name="connsiteX2" fmla="*/ 425235 w 515001"/>
              <a:gd name="connsiteY2" fmla="*/ 121247 h 413343"/>
              <a:gd name="connsiteX3" fmla="*/ 515001 w 515001"/>
              <a:gd name="connsiteY3" fmla="*/ 364985 h 413343"/>
              <a:gd name="connsiteX4" fmla="*/ 398255 w 515001"/>
              <a:gd name="connsiteY4" fmla="*/ 413343 h 413343"/>
              <a:gd name="connsiteX5" fmla="*/ 118863 w 515001"/>
              <a:gd name="connsiteY5" fmla="*/ 413343 h 413343"/>
              <a:gd name="connsiteX6" fmla="*/ 2117 w 515001"/>
              <a:gd name="connsiteY6" fmla="*/ 364985 h 413343"/>
              <a:gd name="connsiteX7" fmla="*/ 106159 w 515001"/>
              <a:gd name="connsiteY7" fmla="*/ 148251 h 413343"/>
              <a:gd name="connsiteX0" fmla="*/ 106159 w 519498"/>
              <a:gd name="connsiteY0" fmla="*/ 148251 h 413343"/>
              <a:gd name="connsiteX1" fmla="*/ 237392 w 519498"/>
              <a:gd name="connsiteY1" fmla="*/ 4501 h 413343"/>
              <a:gd name="connsiteX2" fmla="*/ 425235 w 519498"/>
              <a:gd name="connsiteY2" fmla="*/ 121247 h 413343"/>
              <a:gd name="connsiteX3" fmla="*/ 515001 w 519498"/>
              <a:gd name="connsiteY3" fmla="*/ 364985 h 413343"/>
              <a:gd name="connsiteX4" fmla="*/ 398255 w 519498"/>
              <a:gd name="connsiteY4" fmla="*/ 413343 h 413343"/>
              <a:gd name="connsiteX5" fmla="*/ 118863 w 519498"/>
              <a:gd name="connsiteY5" fmla="*/ 413343 h 413343"/>
              <a:gd name="connsiteX6" fmla="*/ 2117 w 519498"/>
              <a:gd name="connsiteY6" fmla="*/ 364985 h 413343"/>
              <a:gd name="connsiteX7" fmla="*/ 106159 w 519498"/>
              <a:gd name="connsiteY7" fmla="*/ 148251 h 413343"/>
              <a:gd name="connsiteX0" fmla="*/ 106159 w 519498"/>
              <a:gd name="connsiteY0" fmla="*/ 143750 h 408842"/>
              <a:gd name="connsiteX1" fmla="*/ 237392 w 519498"/>
              <a:gd name="connsiteY1" fmla="*/ 0 h 408842"/>
              <a:gd name="connsiteX2" fmla="*/ 369985 w 519498"/>
              <a:gd name="connsiteY2" fmla="*/ 143750 h 408842"/>
              <a:gd name="connsiteX3" fmla="*/ 515001 w 519498"/>
              <a:gd name="connsiteY3" fmla="*/ 360484 h 408842"/>
              <a:gd name="connsiteX4" fmla="*/ 398255 w 519498"/>
              <a:gd name="connsiteY4" fmla="*/ 408842 h 408842"/>
              <a:gd name="connsiteX5" fmla="*/ 118863 w 519498"/>
              <a:gd name="connsiteY5" fmla="*/ 408842 h 408842"/>
              <a:gd name="connsiteX6" fmla="*/ 2117 w 519498"/>
              <a:gd name="connsiteY6" fmla="*/ 360484 h 408842"/>
              <a:gd name="connsiteX7" fmla="*/ 106159 w 519498"/>
              <a:gd name="connsiteY7" fmla="*/ 143750 h 408842"/>
              <a:gd name="connsiteX0" fmla="*/ 106159 w 535613"/>
              <a:gd name="connsiteY0" fmla="*/ 143750 h 408842"/>
              <a:gd name="connsiteX1" fmla="*/ 237392 w 535613"/>
              <a:gd name="connsiteY1" fmla="*/ 0 h 408842"/>
              <a:gd name="connsiteX2" fmla="*/ 369985 w 535613"/>
              <a:gd name="connsiteY2" fmla="*/ 143750 h 408842"/>
              <a:gd name="connsiteX3" fmla="*/ 515001 w 535613"/>
              <a:gd name="connsiteY3" fmla="*/ 360484 h 408842"/>
              <a:gd name="connsiteX4" fmla="*/ 398255 w 535613"/>
              <a:gd name="connsiteY4" fmla="*/ 408842 h 408842"/>
              <a:gd name="connsiteX5" fmla="*/ 118863 w 535613"/>
              <a:gd name="connsiteY5" fmla="*/ 408842 h 408842"/>
              <a:gd name="connsiteX6" fmla="*/ 2117 w 535613"/>
              <a:gd name="connsiteY6" fmla="*/ 360484 h 408842"/>
              <a:gd name="connsiteX7" fmla="*/ 106159 w 535613"/>
              <a:gd name="connsiteY7" fmla="*/ 143750 h 408842"/>
              <a:gd name="connsiteX0" fmla="*/ 106159 w 542519"/>
              <a:gd name="connsiteY0" fmla="*/ 143750 h 408842"/>
              <a:gd name="connsiteX1" fmla="*/ 237392 w 542519"/>
              <a:gd name="connsiteY1" fmla="*/ 0 h 408842"/>
              <a:gd name="connsiteX2" fmla="*/ 369985 w 542519"/>
              <a:gd name="connsiteY2" fmla="*/ 143750 h 408842"/>
              <a:gd name="connsiteX3" fmla="*/ 515001 w 542519"/>
              <a:gd name="connsiteY3" fmla="*/ 360484 h 408842"/>
              <a:gd name="connsiteX4" fmla="*/ 398255 w 542519"/>
              <a:gd name="connsiteY4" fmla="*/ 408842 h 408842"/>
              <a:gd name="connsiteX5" fmla="*/ 118863 w 542519"/>
              <a:gd name="connsiteY5" fmla="*/ 408842 h 408842"/>
              <a:gd name="connsiteX6" fmla="*/ 2117 w 542519"/>
              <a:gd name="connsiteY6" fmla="*/ 360484 h 408842"/>
              <a:gd name="connsiteX7" fmla="*/ 106159 w 542519"/>
              <a:gd name="connsiteY7" fmla="*/ 143750 h 408842"/>
              <a:gd name="connsiteX0" fmla="*/ 106159 w 542519"/>
              <a:gd name="connsiteY0" fmla="*/ 143750 h 412825"/>
              <a:gd name="connsiteX1" fmla="*/ 237392 w 542519"/>
              <a:gd name="connsiteY1" fmla="*/ 0 h 412825"/>
              <a:gd name="connsiteX2" fmla="*/ 369985 w 542519"/>
              <a:gd name="connsiteY2" fmla="*/ 143750 h 412825"/>
              <a:gd name="connsiteX3" fmla="*/ 515001 w 542519"/>
              <a:gd name="connsiteY3" fmla="*/ 360484 h 412825"/>
              <a:gd name="connsiteX4" fmla="*/ 398255 w 542519"/>
              <a:gd name="connsiteY4" fmla="*/ 408842 h 412825"/>
              <a:gd name="connsiteX5" fmla="*/ 118863 w 542519"/>
              <a:gd name="connsiteY5" fmla="*/ 408842 h 412825"/>
              <a:gd name="connsiteX6" fmla="*/ 2117 w 542519"/>
              <a:gd name="connsiteY6" fmla="*/ 360484 h 412825"/>
              <a:gd name="connsiteX7" fmla="*/ 106159 w 542519"/>
              <a:gd name="connsiteY7" fmla="*/ 143750 h 412825"/>
              <a:gd name="connsiteX0" fmla="*/ 106159 w 514894"/>
              <a:gd name="connsiteY0" fmla="*/ 143750 h 412825"/>
              <a:gd name="connsiteX1" fmla="*/ 237392 w 514894"/>
              <a:gd name="connsiteY1" fmla="*/ 0 h 412825"/>
              <a:gd name="connsiteX2" fmla="*/ 369985 w 514894"/>
              <a:gd name="connsiteY2" fmla="*/ 143750 h 412825"/>
              <a:gd name="connsiteX3" fmla="*/ 487376 w 514894"/>
              <a:gd name="connsiteY3" fmla="*/ 360484 h 412825"/>
              <a:gd name="connsiteX4" fmla="*/ 398255 w 514894"/>
              <a:gd name="connsiteY4" fmla="*/ 408842 h 412825"/>
              <a:gd name="connsiteX5" fmla="*/ 118863 w 514894"/>
              <a:gd name="connsiteY5" fmla="*/ 408842 h 412825"/>
              <a:gd name="connsiteX6" fmla="*/ 2117 w 514894"/>
              <a:gd name="connsiteY6" fmla="*/ 360484 h 412825"/>
              <a:gd name="connsiteX7" fmla="*/ 106159 w 514894"/>
              <a:gd name="connsiteY7" fmla="*/ 143750 h 412825"/>
              <a:gd name="connsiteX0" fmla="*/ 106159 w 514894"/>
              <a:gd name="connsiteY0" fmla="*/ 143750 h 439829"/>
              <a:gd name="connsiteX1" fmla="*/ 237392 w 514894"/>
              <a:gd name="connsiteY1" fmla="*/ 0 h 439829"/>
              <a:gd name="connsiteX2" fmla="*/ 369985 w 514894"/>
              <a:gd name="connsiteY2" fmla="*/ 143750 h 439829"/>
              <a:gd name="connsiteX3" fmla="*/ 487376 w 514894"/>
              <a:gd name="connsiteY3" fmla="*/ 387488 h 439829"/>
              <a:gd name="connsiteX4" fmla="*/ 398255 w 514894"/>
              <a:gd name="connsiteY4" fmla="*/ 408842 h 439829"/>
              <a:gd name="connsiteX5" fmla="*/ 118863 w 514894"/>
              <a:gd name="connsiteY5" fmla="*/ 408842 h 439829"/>
              <a:gd name="connsiteX6" fmla="*/ 2117 w 514894"/>
              <a:gd name="connsiteY6" fmla="*/ 360484 h 439829"/>
              <a:gd name="connsiteX7" fmla="*/ 106159 w 514894"/>
              <a:gd name="connsiteY7" fmla="*/ 143750 h 439829"/>
              <a:gd name="connsiteX0" fmla="*/ 106159 w 514894"/>
              <a:gd name="connsiteY0" fmla="*/ 143750 h 416201"/>
              <a:gd name="connsiteX1" fmla="*/ 237392 w 514894"/>
              <a:gd name="connsiteY1" fmla="*/ 0 h 416201"/>
              <a:gd name="connsiteX2" fmla="*/ 369985 w 514894"/>
              <a:gd name="connsiteY2" fmla="*/ 143750 h 416201"/>
              <a:gd name="connsiteX3" fmla="*/ 487376 w 514894"/>
              <a:gd name="connsiteY3" fmla="*/ 387488 h 416201"/>
              <a:gd name="connsiteX4" fmla="*/ 398255 w 514894"/>
              <a:gd name="connsiteY4" fmla="*/ 408842 h 416201"/>
              <a:gd name="connsiteX5" fmla="*/ 118863 w 514894"/>
              <a:gd name="connsiteY5" fmla="*/ 408842 h 416201"/>
              <a:gd name="connsiteX6" fmla="*/ 2117 w 514894"/>
              <a:gd name="connsiteY6" fmla="*/ 360484 h 416201"/>
              <a:gd name="connsiteX7" fmla="*/ 106159 w 514894"/>
              <a:gd name="connsiteY7" fmla="*/ 143750 h 416201"/>
              <a:gd name="connsiteX0" fmla="*/ 106159 w 514894"/>
              <a:gd name="connsiteY0" fmla="*/ 143750 h 411700"/>
              <a:gd name="connsiteX1" fmla="*/ 237392 w 514894"/>
              <a:gd name="connsiteY1" fmla="*/ 0 h 411700"/>
              <a:gd name="connsiteX2" fmla="*/ 369985 w 514894"/>
              <a:gd name="connsiteY2" fmla="*/ 143750 h 411700"/>
              <a:gd name="connsiteX3" fmla="*/ 487376 w 514894"/>
              <a:gd name="connsiteY3" fmla="*/ 387488 h 411700"/>
              <a:gd name="connsiteX4" fmla="*/ 398255 w 514894"/>
              <a:gd name="connsiteY4" fmla="*/ 408842 h 411700"/>
              <a:gd name="connsiteX5" fmla="*/ 118863 w 514894"/>
              <a:gd name="connsiteY5" fmla="*/ 408842 h 411700"/>
              <a:gd name="connsiteX6" fmla="*/ 2117 w 514894"/>
              <a:gd name="connsiteY6" fmla="*/ 360484 h 411700"/>
              <a:gd name="connsiteX7" fmla="*/ 106159 w 514894"/>
              <a:gd name="connsiteY7" fmla="*/ 143750 h 411700"/>
              <a:gd name="connsiteX0" fmla="*/ 106159 w 511441"/>
              <a:gd name="connsiteY0" fmla="*/ 143750 h 411700"/>
              <a:gd name="connsiteX1" fmla="*/ 237392 w 511441"/>
              <a:gd name="connsiteY1" fmla="*/ 0 h 411700"/>
              <a:gd name="connsiteX2" fmla="*/ 369985 w 511441"/>
              <a:gd name="connsiteY2" fmla="*/ 143750 h 411700"/>
              <a:gd name="connsiteX3" fmla="*/ 487376 w 511441"/>
              <a:gd name="connsiteY3" fmla="*/ 387488 h 411700"/>
              <a:gd name="connsiteX4" fmla="*/ 398255 w 511441"/>
              <a:gd name="connsiteY4" fmla="*/ 408842 h 411700"/>
              <a:gd name="connsiteX5" fmla="*/ 118863 w 511441"/>
              <a:gd name="connsiteY5" fmla="*/ 408842 h 411700"/>
              <a:gd name="connsiteX6" fmla="*/ 2117 w 511441"/>
              <a:gd name="connsiteY6" fmla="*/ 360484 h 411700"/>
              <a:gd name="connsiteX7" fmla="*/ 106159 w 511441"/>
              <a:gd name="connsiteY7" fmla="*/ 143750 h 411700"/>
              <a:gd name="connsiteX0" fmla="*/ 106159 w 511441"/>
              <a:gd name="connsiteY0" fmla="*/ 143750 h 411700"/>
              <a:gd name="connsiteX1" fmla="*/ 237392 w 511441"/>
              <a:gd name="connsiteY1" fmla="*/ 0 h 411700"/>
              <a:gd name="connsiteX2" fmla="*/ 397610 w 511441"/>
              <a:gd name="connsiteY2" fmla="*/ 143750 h 411700"/>
              <a:gd name="connsiteX3" fmla="*/ 487376 w 511441"/>
              <a:gd name="connsiteY3" fmla="*/ 387488 h 411700"/>
              <a:gd name="connsiteX4" fmla="*/ 398255 w 511441"/>
              <a:gd name="connsiteY4" fmla="*/ 408842 h 411700"/>
              <a:gd name="connsiteX5" fmla="*/ 118863 w 511441"/>
              <a:gd name="connsiteY5" fmla="*/ 408842 h 411700"/>
              <a:gd name="connsiteX6" fmla="*/ 2117 w 511441"/>
              <a:gd name="connsiteY6" fmla="*/ 360484 h 411700"/>
              <a:gd name="connsiteX7" fmla="*/ 106159 w 511441"/>
              <a:gd name="connsiteY7" fmla="*/ 143750 h 411700"/>
              <a:gd name="connsiteX0" fmla="*/ 106159 w 511441"/>
              <a:gd name="connsiteY0" fmla="*/ 116746 h 384696"/>
              <a:gd name="connsiteX1" fmla="*/ 265017 w 511441"/>
              <a:gd name="connsiteY1" fmla="*/ 0 h 384696"/>
              <a:gd name="connsiteX2" fmla="*/ 397610 w 511441"/>
              <a:gd name="connsiteY2" fmla="*/ 116746 h 384696"/>
              <a:gd name="connsiteX3" fmla="*/ 487376 w 511441"/>
              <a:gd name="connsiteY3" fmla="*/ 360484 h 384696"/>
              <a:gd name="connsiteX4" fmla="*/ 398255 w 511441"/>
              <a:gd name="connsiteY4" fmla="*/ 381838 h 384696"/>
              <a:gd name="connsiteX5" fmla="*/ 118863 w 511441"/>
              <a:gd name="connsiteY5" fmla="*/ 381838 h 384696"/>
              <a:gd name="connsiteX6" fmla="*/ 2117 w 511441"/>
              <a:gd name="connsiteY6" fmla="*/ 333480 h 384696"/>
              <a:gd name="connsiteX7" fmla="*/ 106159 w 511441"/>
              <a:gd name="connsiteY7" fmla="*/ 116746 h 384696"/>
              <a:gd name="connsiteX0" fmla="*/ 106159 w 511441"/>
              <a:gd name="connsiteY0" fmla="*/ 148251 h 389197"/>
              <a:gd name="connsiteX1" fmla="*/ 265017 w 511441"/>
              <a:gd name="connsiteY1" fmla="*/ 4501 h 389197"/>
              <a:gd name="connsiteX2" fmla="*/ 397610 w 511441"/>
              <a:gd name="connsiteY2" fmla="*/ 121247 h 389197"/>
              <a:gd name="connsiteX3" fmla="*/ 487376 w 511441"/>
              <a:gd name="connsiteY3" fmla="*/ 364985 h 389197"/>
              <a:gd name="connsiteX4" fmla="*/ 398255 w 511441"/>
              <a:gd name="connsiteY4" fmla="*/ 386339 h 389197"/>
              <a:gd name="connsiteX5" fmla="*/ 118863 w 511441"/>
              <a:gd name="connsiteY5" fmla="*/ 386339 h 389197"/>
              <a:gd name="connsiteX6" fmla="*/ 2117 w 511441"/>
              <a:gd name="connsiteY6" fmla="*/ 337981 h 389197"/>
              <a:gd name="connsiteX7" fmla="*/ 106159 w 511441"/>
              <a:gd name="connsiteY7" fmla="*/ 148251 h 389197"/>
              <a:gd name="connsiteX0" fmla="*/ 106159 w 511441"/>
              <a:gd name="connsiteY0" fmla="*/ 143750 h 384696"/>
              <a:gd name="connsiteX1" fmla="*/ 265017 w 511441"/>
              <a:gd name="connsiteY1" fmla="*/ 0 h 384696"/>
              <a:gd name="connsiteX2" fmla="*/ 397610 w 511441"/>
              <a:gd name="connsiteY2" fmla="*/ 143750 h 384696"/>
              <a:gd name="connsiteX3" fmla="*/ 487376 w 511441"/>
              <a:gd name="connsiteY3" fmla="*/ 360484 h 384696"/>
              <a:gd name="connsiteX4" fmla="*/ 398255 w 511441"/>
              <a:gd name="connsiteY4" fmla="*/ 381838 h 384696"/>
              <a:gd name="connsiteX5" fmla="*/ 118863 w 511441"/>
              <a:gd name="connsiteY5" fmla="*/ 381838 h 384696"/>
              <a:gd name="connsiteX6" fmla="*/ 2117 w 511441"/>
              <a:gd name="connsiteY6" fmla="*/ 333480 h 384696"/>
              <a:gd name="connsiteX7" fmla="*/ 106159 w 511441"/>
              <a:gd name="connsiteY7" fmla="*/ 143750 h 384696"/>
              <a:gd name="connsiteX0" fmla="*/ 106159 w 511441"/>
              <a:gd name="connsiteY0" fmla="*/ 143750 h 384696"/>
              <a:gd name="connsiteX1" fmla="*/ 265017 w 511441"/>
              <a:gd name="connsiteY1" fmla="*/ 0 h 384696"/>
              <a:gd name="connsiteX2" fmla="*/ 397610 w 511441"/>
              <a:gd name="connsiteY2" fmla="*/ 143750 h 384696"/>
              <a:gd name="connsiteX3" fmla="*/ 487376 w 511441"/>
              <a:gd name="connsiteY3" fmla="*/ 360484 h 384696"/>
              <a:gd name="connsiteX4" fmla="*/ 370630 w 511441"/>
              <a:gd name="connsiteY4" fmla="*/ 381838 h 384696"/>
              <a:gd name="connsiteX5" fmla="*/ 118863 w 511441"/>
              <a:gd name="connsiteY5" fmla="*/ 381838 h 384696"/>
              <a:gd name="connsiteX6" fmla="*/ 2117 w 511441"/>
              <a:gd name="connsiteY6" fmla="*/ 333480 h 384696"/>
              <a:gd name="connsiteX7" fmla="*/ 106159 w 511441"/>
              <a:gd name="connsiteY7" fmla="*/ 143750 h 384696"/>
              <a:gd name="connsiteX0" fmla="*/ 106159 w 511441"/>
              <a:gd name="connsiteY0" fmla="*/ 143750 h 384696"/>
              <a:gd name="connsiteX1" fmla="*/ 265017 w 511441"/>
              <a:gd name="connsiteY1" fmla="*/ 0 h 384696"/>
              <a:gd name="connsiteX2" fmla="*/ 397610 w 511441"/>
              <a:gd name="connsiteY2" fmla="*/ 143750 h 384696"/>
              <a:gd name="connsiteX3" fmla="*/ 487376 w 511441"/>
              <a:gd name="connsiteY3" fmla="*/ 360484 h 384696"/>
              <a:gd name="connsiteX4" fmla="*/ 370630 w 511441"/>
              <a:gd name="connsiteY4" fmla="*/ 381838 h 384696"/>
              <a:gd name="connsiteX5" fmla="*/ 118863 w 511441"/>
              <a:gd name="connsiteY5" fmla="*/ 381838 h 384696"/>
              <a:gd name="connsiteX6" fmla="*/ 2117 w 511441"/>
              <a:gd name="connsiteY6" fmla="*/ 333480 h 384696"/>
              <a:gd name="connsiteX7" fmla="*/ 106159 w 511441"/>
              <a:gd name="connsiteY7" fmla="*/ 143750 h 384696"/>
              <a:gd name="connsiteX0" fmla="*/ 106159 w 511441"/>
              <a:gd name="connsiteY0" fmla="*/ 143750 h 384696"/>
              <a:gd name="connsiteX1" fmla="*/ 265017 w 511441"/>
              <a:gd name="connsiteY1" fmla="*/ 0 h 384696"/>
              <a:gd name="connsiteX2" fmla="*/ 397610 w 511441"/>
              <a:gd name="connsiteY2" fmla="*/ 143750 h 384696"/>
              <a:gd name="connsiteX3" fmla="*/ 487376 w 511441"/>
              <a:gd name="connsiteY3" fmla="*/ 360484 h 384696"/>
              <a:gd name="connsiteX4" fmla="*/ 370630 w 511441"/>
              <a:gd name="connsiteY4" fmla="*/ 381838 h 384696"/>
              <a:gd name="connsiteX5" fmla="*/ 118863 w 511441"/>
              <a:gd name="connsiteY5" fmla="*/ 381838 h 384696"/>
              <a:gd name="connsiteX6" fmla="*/ 2117 w 511441"/>
              <a:gd name="connsiteY6" fmla="*/ 333480 h 384696"/>
              <a:gd name="connsiteX7" fmla="*/ 106159 w 511441"/>
              <a:gd name="connsiteY7" fmla="*/ 143750 h 384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1441" h="384696">
                <a:moveTo>
                  <a:pt x="106159" y="143750"/>
                </a:moveTo>
                <a:cubicBezTo>
                  <a:pt x="149976" y="88170"/>
                  <a:pt x="216442" y="0"/>
                  <a:pt x="265017" y="0"/>
                </a:cubicBezTo>
                <a:cubicBezTo>
                  <a:pt x="313592" y="0"/>
                  <a:pt x="360550" y="83669"/>
                  <a:pt x="397610" y="143750"/>
                </a:cubicBezTo>
                <a:cubicBezTo>
                  <a:pt x="434670" y="203831"/>
                  <a:pt x="511441" y="310676"/>
                  <a:pt x="487376" y="360484"/>
                </a:cubicBezTo>
                <a:cubicBezTo>
                  <a:pt x="482887" y="384696"/>
                  <a:pt x="414418" y="381838"/>
                  <a:pt x="370630" y="381838"/>
                </a:cubicBezTo>
                <a:lnTo>
                  <a:pt x="118863" y="381838"/>
                </a:lnTo>
                <a:cubicBezTo>
                  <a:pt x="42846" y="381838"/>
                  <a:pt x="4234" y="373161"/>
                  <a:pt x="2117" y="333480"/>
                </a:cubicBezTo>
                <a:cubicBezTo>
                  <a:pt x="0" y="293799"/>
                  <a:pt x="62342" y="199330"/>
                  <a:pt x="106159" y="143750"/>
                </a:cubicBezTo>
                <a:close/>
              </a:path>
            </a:pathLst>
          </a:custGeom>
          <a:solidFill>
            <a:srgbClr val="800000"/>
          </a:solidFill>
          <a:ln w="12700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9728" tIns="54864" rIns="109728" bIns="54864" rtlCol="0" anchor="ctr">
            <a:normAutofit fontScale="25000" lnSpcReduction="20000"/>
          </a:bodyPr>
          <a:lstStyle/>
          <a:p>
            <a:pPr algn="ctr"/>
            <a:endParaRPr lang="en-US" i="0"/>
          </a:p>
        </p:txBody>
      </p:sp>
      <p:sp>
        <p:nvSpPr>
          <p:cNvPr id="1478" name="Freeform 1477"/>
          <p:cNvSpPr/>
          <p:nvPr/>
        </p:nvSpPr>
        <p:spPr>
          <a:xfrm rot="20390435">
            <a:off x="4795355" y="3226375"/>
            <a:ext cx="131233" cy="72895"/>
          </a:xfrm>
          <a:custGeom>
            <a:avLst/>
            <a:gdLst>
              <a:gd name="connsiteX0" fmla="*/ 0 w 609600"/>
              <a:gd name="connsiteY0" fmla="*/ 165104 h 457200"/>
              <a:gd name="connsiteX1" fmla="*/ 48358 w 609600"/>
              <a:gd name="connsiteY1" fmla="*/ 48358 h 457200"/>
              <a:gd name="connsiteX2" fmla="*/ 165104 w 609600"/>
              <a:gd name="connsiteY2" fmla="*/ 0 h 457200"/>
              <a:gd name="connsiteX3" fmla="*/ 444496 w 609600"/>
              <a:gd name="connsiteY3" fmla="*/ 0 h 457200"/>
              <a:gd name="connsiteX4" fmla="*/ 561242 w 609600"/>
              <a:gd name="connsiteY4" fmla="*/ 48358 h 457200"/>
              <a:gd name="connsiteX5" fmla="*/ 609600 w 609600"/>
              <a:gd name="connsiteY5" fmla="*/ 165104 h 457200"/>
              <a:gd name="connsiteX6" fmla="*/ 609600 w 609600"/>
              <a:gd name="connsiteY6" fmla="*/ 292096 h 457200"/>
              <a:gd name="connsiteX7" fmla="*/ 561242 w 609600"/>
              <a:gd name="connsiteY7" fmla="*/ 408842 h 457200"/>
              <a:gd name="connsiteX8" fmla="*/ 444496 w 609600"/>
              <a:gd name="connsiteY8" fmla="*/ 457200 h 457200"/>
              <a:gd name="connsiteX9" fmla="*/ 165104 w 609600"/>
              <a:gd name="connsiteY9" fmla="*/ 457200 h 457200"/>
              <a:gd name="connsiteX10" fmla="*/ 48358 w 609600"/>
              <a:gd name="connsiteY10" fmla="*/ 408842 h 457200"/>
              <a:gd name="connsiteX11" fmla="*/ 0 w 609600"/>
              <a:gd name="connsiteY11" fmla="*/ 292096 h 457200"/>
              <a:gd name="connsiteX12" fmla="*/ 0 w 609600"/>
              <a:gd name="connsiteY12" fmla="*/ 165104 h 457200"/>
              <a:gd name="connsiteX0" fmla="*/ 0 w 609600"/>
              <a:gd name="connsiteY0" fmla="*/ 167485 h 459581"/>
              <a:gd name="connsiteX1" fmla="*/ 48358 w 609600"/>
              <a:gd name="connsiteY1" fmla="*/ 50739 h 459581"/>
              <a:gd name="connsiteX2" fmla="*/ 165104 w 609600"/>
              <a:gd name="connsiteY2" fmla="*/ 2381 h 459581"/>
              <a:gd name="connsiteX3" fmla="*/ 302419 w 609600"/>
              <a:gd name="connsiteY3" fmla="*/ 0 h 459581"/>
              <a:gd name="connsiteX4" fmla="*/ 444496 w 609600"/>
              <a:gd name="connsiteY4" fmla="*/ 2381 h 459581"/>
              <a:gd name="connsiteX5" fmla="*/ 561242 w 609600"/>
              <a:gd name="connsiteY5" fmla="*/ 50739 h 459581"/>
              <a:gd name="connsiteX6" fmla="*/ 609600 w 609600"/>
              <a:gd name="connsiteY6" fmla="*/ 167485 h 459581"/>
              <a:gd name="connsiteX7" fmla="*/ 609600 w 609600"/>
              <a:gd name="connsiteY7" fmla="*/ 294477 h 459581"/>
              <a:gd name="connsiteX8" fmla="*/ 561242 w 609600"/>
              <a:gd name="connsiteY8" fmla="*/ 411223 h 459581"/>
              <a:gd name="connsiteX9" fmla="*/ 444496 w 609600"/>
              <a:gd name="connsiteY9" fmla="*/ 459581 h 459581"/>
              <a:gd name="connsiteX10" fmla="*/ 165104 w 609600"/>
              <a:gd name="connsiteY10" fmla="*/ 459581 h 459581"/>
              <a:gd name="connsiteX11" fmla="*/ 48358 w 609600"/>
              <a:gd name="connsiteY11" fmla="*/ 411223 h 459581"/>
              <a:gd name="connsiteX12" fmla="*/ 0 w 609600"/>
              <a:gd name="connsiteY12" fmla="*/ 294477 h 459581"/>
              <a:gd name="connsiteX13" fmla="*/ 0 w 609600"/>
              <a:gd name="connsiteY13" fmla="*/ 167485 h 459581"/>
              <a:gd name="connsiteX0" fmla="*/ 2045 w 611645"/>
              <a:gd name="connsiteY0" fmla="*/ 167485 h 459581"/>
              <a:gd name="connsiteX1" fmla="*/ 50403 w 611645"/>
              <a:gd name="connsiteY1" fmla="*/ 50739 h 459581"/>
              <a:gd name="connsiteX2" fmla="*/ 304464 w 611645"/>
              <a:gd name="connsiteY2" fmla="*/ 0 h 459581"/>
              <a:gd name="connsiteX3" fmla="*/ 446541 w 611645"/>
              <a:gd name="connsiteY3" fmla="*/ 2381 h 459581"/>
              <a:gd name="connsiteX4" fmla="*/ 563287 w 611645"/>
              <a:gd name="connsiteY4" fmla="*/ 50739 h 459581"/>
              <a:gd name="connsiteX5" fmla="*/ 611645 w 611645"/>
              <a:gd name="connsiteY5" fmla="*/ 167485 h 459581"/>
              <a:gd name="connsiteX6" fmla="*/ 611645 w 611645"/>
              <a:gd name="connsiteY6" fmla="*/ 294477 h 459581"/>
              <a:gd name="connsiteX7" fmla="*/ 563287 w 611645"/>
              <a:gd name="connsiteY7" fmla="*/ 411223 h 459581"/>
              <a:gd name="connsiteX8" fmla="*/ 446541 w 611645"/>
              <a:gd name="connsiteY8" fmla="*/ 459581 h 459581"/>
              <a:gd name="connsiteX9" fmla="*/ 167149 w 611645"/>
              <a:gd name="connsiteY9" fmla="*/ 459581 h 459581"/>
              <a:gd name="connsiteX10" fmla="*/ 50403 w 611645"/>
              <a:gd name="connsiteY10" fmla="*/ 411223 h 459581"/>
              <a:gd name="connsiteX11" fmla="*/ 2045 w 611645"/>
              <a:gd name="connsiteY11" fmla="*/ 294477 h 459581"/>
              <a:gd name="connsiteX12" fmla="*/ 2045 w 611645"/>
              <a:gd name="connsiteY12" fmla="*/ 167485 h 459581"/>
              <a:gd name="connsiteX0" fmla="*/ 2045 w 611645"/>
              <a:gd name="connsiteY0" fmla="*/ 167485 h 459581"/>
              <a:gd name="connsiteX1" fmla="*/ 50403 w 611645"/>
              <a:gd name="connsiteY1" fmla="*/ 50739 h 459581"/>
              <a:gd name="connsiteX2" fmla="*/ 304464 w 611645"/>
              <a:gd name="connsiteY2" fmla="*/ 0 h 459581"/>
              <a:gd name="connsiteX3" fmla="*/ 563287 w 611645"/>
              <a:gd name="connsiteY3" fmla="*/ 50739 h 459581"/>
              <a:gd name="connsiteX4" fmla="*/ 611645 w 611645"/>
              <a:gd name="connsiteY4" fmla="*/ 167485 h 459581"/>
              <a:gd name="connsiteX5" fmla="*/ 611645 w 611645"/>
              <a:gd name="connsiteY5" fmla="*/ 294477 h 459581"/>
              <a:gd name="connsiteX6" fmla="*/ 563287 w 611645"/>
              <a:gd name="connsiteY6" fmla="*/ 411223 h 459581"/>
              <a:gd name="connsiteX7" fmla="*/ 446541 w 611645"/>
              <a:gd name="connsiteY7" fmla="*/ 459581 h 459581"/>
              <a:gd name="connsiteX8" fmla="*/ 167149 w 611645"/>
              <a:gd name="connsiteY8" fmla="*/ 459581 h 459581"/>
              <a:gd name="connsiteX9" fmla="*/ 50403 w 611645"/>
              <a:gd name="connsiteY9" fmla="*/ 411223 h 459581"/>
              <a:gd name="connsiteX10" fmla="*/ 2045 w 611645"/>
              <a:gd name="connsiteY10" fmla="*/ 294477 h 459581"/>
              <a:gd name="connsiteX11" fmla="*/ 2045 w 611645"/>
              <a:gd name="connsiteY11" fmla="*/ 167485 h 459581"/>
              <a:gd name="connsiteX0" fmla="*/ 2045 w 611645"/>
              <a:gd name="connsiteY0" fmla="*/ 167485 h 459906"/>
              <a:gd name="connsiteX1" fmla="*/ 50403 w 611645"/>
              <a:gd name="connsiteY1" fmla="*/ 50739 h 459906"/>
              <a:gd name="connsiteX2" fmla="*/ 304464 w 611645"/>
              <a:gd name="connsiteY2" fmla="*/ 0 h 459906"/>
              <a:gd name="connsiteX3" fmla="*/ 563287 w 611645"/>
              <a:gd name="connsiteY3" fmla="*/ 50739 h 459906"/>
              <a:gd name="connsiteX4" fmla="*/ 611645 w 611645"/>
              <a:gd name="connsiteY4" fmla="*/ 167485 h 459906"/>
              <a:gd name="connsiteX5" fmla="*/ 611645 w 611645"/>
              <a:gd name="connsiteY5" fmla="*/ 294477 h 459906"/>
              <a:gd name="connsiteX6" fmla="*/ 563287 w 611645"/>
              <a:gd name="connsiteY6" fmla="*/ 411223 h 459906"/>
              <a:gd name="connsiteX7" fmla="*/ 446541 w 611645"/>
              <a:gd name="connsiteY7" fmla="*/ 459581 h 459906"/>
              <a:gd name="connsiteX8" fmla="*/ 167149 w 611645"/>
              <a:gd name="connsiteY8" fmla="*/ 459581 h 459906"/>
              <a:gd name="connsiteX9" fmla="*/ 50403 w 611645"/>
              <a:gd name="connsiteY9" fmla="*/ 411223 h 459906"/>
              <a:gd name="connsiteX10" fmla="*/ 2045 w 611645"/>
              <a:gd name="connsiteY10" fmla="*/ 167485 h 459906"/>
              <a:gd name="connsiteX0" fmla="*/ 2045 w 611645"/>
              <a:gd name="connsiteY0" fmla="*/ 167485 h 459906"/>
              <a:gd name="connsiteX1" fmla="*/ 50403 w 611645"/>
              <a:gd name="connsiteY1" fmla="*/ 50739 h 459906"/>
              <a:gd name="connsiteX2" fmla="*/ 304464 w 611645"/>
              <a:gd name="connsiteY2" fmla="*/ 0 h 459906"/>
              <a:gd name="connsiteX3" fmla="*/ 563287 w 611645"/>
              <a:gd name="connsiteY3" fmla="*/ 50739 h 459906"/>
              <a:gd name="connsiteX4" fmla="*/ 611645 w 611645"/>
              <a:gd name="connsiteY4" fmla="*/ 167485 h 459906"/>
              <a:gd name="connsiteX5" fmla="*/ 563287 w 611645"/>
              <a:gd name="connsiteY5" fmla="*/ 411223 h 459906"/>
              <a:gd name="connsiteX6" fmla="*/ 446541 w 611645"/>
              <a:gd name="connsiteY6" fmla="*/ 459581 h 459906"/>
              <a:gd name="connsiteX7" fmla="*/ 167149 w 611645"/>
              <a:gd name="connsiteY7" fmla="*/ 459581 h 459906"/>
              <a:gd name="connsiteX8" fmla="*/ 50403 w 611645"/>
              <a:gd name="connsiteY8" fmla="*/ 411223 h 459906"/>
              <a:gd name="connsiteX9" fmla="*/ 2045 w 611645"/>
              <a:gd name="connsiteY9" fmla="*/ 167485 h 459906"/>
              <a:gd name="connsiteX0" fmla="*/ 192545 w 573545"/>
              <a:gd name="connsiteY0" fmla="*/ 167485 h 459906"/>
              <a:gd name="connsiteX1" fmla="*/ 12303 w 573545"/>
              <a:gd name="connsiteY1" fmla="*/ 50739 h 459906"/>
              <a:gd name="connsiteX2" fmla="*/ 266364 w 573545"/>
              <a:gd name="connsiteY2" fmla="*/ 0 h 459906"/>
              <a:gd name="connsiteX3" fmla="*/ 525187 w 573545"/>
              <a:gd name="connsiteY3" fmla="*/ 50739 h 459906"/>
              <a:gd name="connsiteX4" fmla="*/ 573545 w 573545"/>
              <a:gd name="connsiteY4" fmla="*/ 167485 h 459906"/>
              <a:gd name="connsiteX5" fmla="*/ 525187 w 573545"/>
              <a:gd name="connsiteY5" fmla="*/ 411223 h 459906"/>
              <a:gd name="connsiteX6" fmla="*/ 408441 w 573545"/>
              <a:gd name="connsiteY6" fmla="*/ 459581 h 459906"/>
              <a:gd name="connsiteX7" fmla="*/ 129049 w 573545"/>
              <a:gd name="connsiteY7" fmla="*/ 459581 h 459906"/>
              <a:gd name="connsiteX8" fmla="*/ 12303 w 573545"/>
              <a:gd name="connsiteY8" fmla="*/ 411223 h 459906"/>
              <a:gd name="connsiteX9" fmla="*/ 192545 w 573545"/>
              <a:gd name="connsiteY9" fmla="*/ 167485 h 459906"/>
              <a:gd name="connsiteX0" fmla="*/ 129045 w 586245"/>
              <a:gd name="connsiteY0" fmla="*/ 167485 h 459906"/>
              <a:gd name="connsiteX1" fmla="*/ 25003 w 586245"/>
              <a:gd name="connsiteY1" fmla="*/ 50739 h 459906"/>
              <a:gd name="connsiteX2" fmla="*/ 279064 w 586245"/>
              <a:gd name="connsiteY2" fmla="*/ 0 h 459906"/>
              <a:gd name="connsiteX3" fmla="*/ 537887 w 586245"/>
              <a:gd name="connsiteY3" fmla="*/ 50739 h 459906"/>
              <a:gd name="connsiteX4" fmla="*/ 586245 w 586245"/>
              <a:gd name="connsiteY4" fmla="*/ 167485 h 459906"/>
              <a:gd name="connsiteX5" fmla="*/ 537887 w 586245"/>
              <a:gd name="connsiteY5" fmla="*/ 411223 h 459906"/>
              <a:gd name="connsiteX6" fmla="*/ 421141 w 586245"/>
              <a:gd name="connsiteY6" fmla="*/ 459581 h 459906"/>
              <a:gd name="connsiteX7" fmla="*/ 141749 w 586245"/>
              <a:gd name="connsiteY7" fmla="*/ 459581 h 459906"/>
              <a:gd name="connsiteX8" fmla="*/ 25003 w 586245"/>
              <a:gd name="connsiteY8" fmla="*/ 411223 h 459906"/>
              <a:gd name="connsiteX9" fmla="*/ 129045 w 586245"/>
              <a:gd name="connsiteY9" fmla="*/ 167485 h 459906"/>
              <a:gd name="connsiteX0" fmla="*/ 106159 w 563359"/>
              <a:gd name="connsiteY0" fmla="*/ 167485 h 459906"/>
              <a:gd name="connsiteX1" fmla="*/ 154517 w 563359"/>
              <a:gd name="connsiteY1" fmla="*/ 50739 h 459906"/>
              <a:gd name="connsiteX2" fmla="*/ 256178 w 563359"/>
              <a:gd name="connsiteY2" fmla="*/ 0 h 459906"/>
              <a:gd name="connsiteX3" fmla="*/ 515001 w 563359"/>
              <a:gd name="connsiteY3" fmla="*/ 50739 h 459906"/>
              <a:gd name="connsiteX4" fmla="*/ 563359 w 563359"/>
              <a:gd name="connsiteY4" fmla="*/ 167485 h 459906"/>
              <a:gd name="connsiteX5" fmla="*/ 515001 w 563359"/>
              <a:gd name="connsiteY5" fmla="*/ 411223 h 459906"/>
              <a:gd name="connsiteX6" fmla="*/ 398255 w 563359"/>
              <a:gd name="connsiteY6" fmla="*/ 459581 h 459906"/>
              <a:gd name="connsiteX7" fmla="*/ 118863 w 563359"/>
              <a:gd name="connsiteY7" fmla="*/ 459581 h 459906"/>
              <a:gd name="connsiteX8" fmla="*/ 2117 w 563359"/>
              <a:gd name="connsiteY8" fmla="*/ 411223 h 459906"/>
              <a:gd name="connsiteX9" fmla="*/ 106159 w 563359"/>
              <a:gd name="connsiteY9" fmla="*/ 167485 h 459906"/>
              <a:gd name="connsiteX0" fmla="*/ 106159 w 563359"/>
              <a:gd name="connsiteY0" fmla="*/ 167485 h 459906"/>
              <a:gd name="connsiteX1" fmla="*/ 154517 w 563359"/>
              <a:gd name="connsiteY1" fmla="*/ 50739 h 459906"/>
              <a:gd name="connsiteX2" fmla="*/ 256178 w 563359"/>
              <a:gd name="connsiteY2" fmla="*/ 0 h 459906"/>
              <a:gd name="connsiteX3" fmla="*/ 515001 w 563359"/>
              <a:gd name="connsiteY3" fmla="*/ 50739 h 459906"/>
              <a:gd name="connsiteX4" fmla="*/ 563359 w 563359"/>
              <a:gd name="connsiteY4" fmla="*/ 167485 h 459906"/>
              <a:gd name="connsiteX5" fmla="*/ 515001 w 563359"/>
              <a:gd name="connsiteY5" fmla="*/ 411223 h 459906"/>
              <a:gd name="connsiteX6" fmla="*/ 398255 w 563359"/>
              <a:gd name="connsiteY6" fmla="*/ 459581 h 459906"/>
              <a:gd name="connsiteX7" fmla="*/ 118863 w 563359"/>
              <a:gd name="connsiteY7" fmla="*/ 459581 h 459906"/>
              <a:gd name="connsiteX8" fmla="*/ 2117 w 563359"/>
              <a:gd name="connsiteY8" fmla="*/ 411223 h 459906"/>
              <a:gd name="connsiteX9" fmla="*/ 106159 w 563359"/>
              <a:gd name="connsiteY9" fmla="*/ 167485 h 459906"/>
              <a:gd name="connsiteX0" fmla="*/ 83139 w 567964"/>
              <a:gd name="connsiteY0" fmla="*/ 167485 h 459906"/>
              <a:gd name="connsiteX1" fmla="*/ 159122 w 567964"/>
              <a:gd name="connsiteY1" fmla="*/ 50739 h 459906"/>
              <a:gd name="connsiteX2" fmla="*/ 260783 w 567964"/>
              <a:gd name="connsiteY2" fmla="*/ 0 h 459906"/>
              <a:gd name="connsiteX3" fmla="*/ 519606 w 567964"/>
              <a:gd name="connsiteY3" fmla="*/ 50739 h 459906"/>
              <a:gd name="connsiteX4" fmla="*/ 567964 w 567964"/>
              <a:gd name="connsiteY4" fmla="*/ 167485 h 459906"/>
              <a:gd name="connsiteX5" fmla="*/ 519606 w 567964"/>
              <a:gd name="connsiteY5" fmla="*/ 411223 h 459906"/>
              <a:gd name="connsiteX6" fmla="*/ 402860 w 567964"/>
              <a:gd name="connsiteY6" fmla="*/ 459581 h 459906"/>
              <a:gd name="connsiteX7" fmla="*/ 123468 w 567964"/>
              <a:gd name="connsiteY7" fmla="*/ 459581 h 459906"/>
              <a:gd name="connsiteX8" fmla="*/ 6722 w 567964"/>
              <a:gd name="connsiteY8" fmla="*/ 411223 h 459906"/>
              <a:gd name="connsiteX9" fmla="*/ 83139 w 567964"/>
              <a:gd name="connsiteY9" fmla="*/ 167485 h 459906"/>
              <a:gd name="connsiteX0" fmla="*/ 83139 w 550569"/>
              <a:gd name="connsiteY0" fmla="*/ 167485 h 459906"/>
              <a:gd name="connsiteX1" fmla="*/ 159122 w 550569"/>
              <a:gd name="connsiteY1" fmla="*/ 50739 h 459906"/>
              <a:gd name="connsiteX2" fmla="*/ 260783 w 550569"/>
              <a:gd name="connsiteY2" fmla="*/ 0 h 459906"/>
              <a:gd name="connsiteX3" fmla="*/ 519606 w 550569"/>
              <a:gd name="connsiteY3" fmla="*/ 50739 h 459906"/>
              <a:gd name="connsiteX4" fmla="*/ 429840 w 550569"/>
              <a:gd name="connsiteY4" fmla="*/ 167485 h 459906"/>
              <a:gd name="connsiteX5" fmla="*/ 519606 w 550569"/>
              <a:gd name="connsiteY5" fmla="*/ 411223 h 459906"/>
              <a:gd name="connsiteX6" fmla="*/ 402860 w 550569"/>
              <a:gd name="connsiteY6" fmla="*/ 459581 h 459906"/>
              <a:gd name="connsiteX7" fmla="*/ 123468 w 550569"/>
              <a:gd name="connsiteY7" fmla="*/ 459581 h 459906"/>
              <a:gd name="connsiteX8" fmla="*/ 6722 w 550569"/>
              <a:gd name="connsiteY8" fmla="*/ 411223 h 459906"/>
              <a:gd name="connsiteX9" fmla="*/ 83139 w 550569"/>
              <a:gd name="connsiteY9" fmla="*/ 167485 h 459906"/>
              <a:gd name="connsiteX0" fmla="*/ 83139 w 519606"/>
              <a:gd name="connsiteY0" fmla="*/ 167485 h 459906"/>
              <a:gd name="connsiteX1" fmla="*/ 159122 w 519606"/>
              <a:gd name="connsiteY1" fmla="*/ 50739 h 459906"/>
              <a:gd name="connsiteX2" fmla="*/ 260783 w 519606"/>
              <a:gd name="connsiteY2" fmla="*/ 0 h 459906"/>
              <a:gd name="connsiteX3" fmla="*/ 353857 w 519606"/>
              <a:gd name="connsiteY3" fmla="*/ 77743 h 459906"/>
              <a:gd name="connsiteX4" fmla="*/ 429840 w 519606"/>
              <a:gd name="connsiteY4" fmla="*/ 167485 h 459906"/>
              <a:gd name="connsiteX5" fmla="*/ 519606 w 519606"/>
              <a:gd name="connsiteY5" fmla="*/ 411223 h 459906"/>
              <a:gd name="connsiteX6" fmla="*/ 402860 w 519606"/>
              <a:gd name="connsiteY6" fmla="*/ 459581 h 459906"/>
              <a:gd name="connsiteX7" fmla="*/ 123468 w 519606"/>
              <a:gd name="connsiteY7" fmla="*/ 459581 h 459906"/>
              <a:gd name="connsiteX8" fmla="*/ 6722 w 519606"/>
              <a:gd name="connsiteY8" fmla="*/ 411223 h 459906"/>
              <a:gd name="connsiteX9" fmla="*/ 83139 w 519606"/>
              <a:gd name="connsiteY9" fmla="*/ 167485 h 459906"/>
              <a:gd name="connsiteX0" fmla="*/ 83139 w 519606"/>
              <a:gd name="connsiteY0" fmla="*/ 131703 h 424124"/>
              <a:gd name="connsiteX1" fmla="*/ 159122 w 519606"/>
              <a:gd name="connsiteY1" fmla="*/ 14957 h 424124"/>
              <a:gd name="connsiteX2" fmla="*/ 353857 w 519606"/>
              <a:gd name="connsiteY2" fmla="*/ 41961 h 424124"/>
              <a:gd name="connsiteX3" fmla="*/ 429840 w 519606"/>
              <a:gd name="connsiteY3" fmla="*/ 131703 h 424124"/>
              <a:gd name="connsiteX4" fmla="*/ 519606 w 519606"/>
              <a:gd name="connsiteY4" fmla="*/ 375441 h 424124"/>
              <a:gd name="connsiteX5" fmla="*/ 402860 w 519606"/>
              <a:gd name="connsiteY5" fmla="*/ 423799 h 424124"/>
              <a:gd name="connsiteX6" fmla="*/ 123468 w 519606"/>
              <a:gd name="connsiteY6" fmla="*/ 423799 h 424124"/>
              <a:gd name="connsiteX7" fmla="*/ 6722 w 519606"/>
              <a:gd name="connsiteY7" fmla="*/ 375441 h 424124"/>
              <a:gd name="connsiteX8" fmla="*/ 83139 w 519606"/>
              <a:gd name="connsiteY8" fmla="*/ 131703 h 424124"/>
              <a:gd name="connsiteX0" fmla="*/ 83139 w 519606"/>
              <a:gd name="connsiteY0" fmla="*/ 116746 h 409167"/>
              <a:gd name="connsiteX1" fmla="*/ 159122 w 519606"/>
              <a:gd name="connsiteY1" fmla="*/ 0 h 409167"/>
              <a:gd name="connsiteX2" fmla="*/ 429840 w 519606"/>
              <a:gd name="connsiteY2" fmla="*/ 116746 h 409167"/>
              <a:gd name="connsiteX3" fmla="*/ 519606 w 519606"/>
              <a:gd name="connsiteY3" fmla="*/ 360484 h 409167"/>
              <a:gd name="connsiteX4" fmla="*/ 402860 w 519606"/>
              <a:gd name="connsiteY4" fmla="*/ 408842 h 409167"/>
              <a:gd name="connsiteX5" fmla="*/ 123468 w 519606"/>
              <a:gd name="connsiteY5" fmla="*/ 408842 h 409167"/>
              <a:gd name="connsiteX6" fmla="*/ 6722 w 519606"/>
              <a:gd name="connsiteY6" fmla="*/ 360484 h 409167"/>
              <a:gd name="connsiteX7" fmla="*/ 83139 w 519606"/>
              <a:gd name="connsiteY7" fmla="*/ 116746 h 409167"/>
              <a:gd name="connsiteX0" fmla="*/ 83139 w 519606"/>
              <a:gd name="connsiteY0" fmla="*/ 116746 h 409167"/>
              <a:gd name="connsiteX1" fmla="*/ 186747 w 519606"/>
              <a:gd name="connsiteY1" fmla="*/ 0 h 409167"/>
              <a:gd name="connsiteX2" fmla="*/ 429840 w 519606"/>
              <a:gd name="connsiteY2" fmla="*/ 116746 h 409167"/>
              <a:gd name="connsiteX3" fmla="*/ 519606 w 519606"/>
              <a:gd name="connsiteY3" fmla="*/ 360484 h 409167"/>
              <a:gd name="connsiteX4" fmla="*/ 402860 w 519606"/>
              <a:gd name="connsiteY4" fmla="*/ 408842 h 409167"/>
              <a:gd name="connsiteX5" fmla="*/ 123468 w 519606"/>
              <a:gd name="connsiteY5" fmla="*/ 408842 h 409167"/>
              <a:gd name="connsiteX6" fmla="*/ 6722 w 519606"/>
              <a:gd name="connsiteY6" fmla="*/ 360484 h 409167"/>
              <a:gd name="connsiteX7" fmla="*/ 83139 w 519606"/>
              <a:gd name="connsiteY7" fmla="*/ 116746 h 409167"/>
              <a:gd name="connsiteX0" fmla="*/ 83139 w 519606"/>
              <a:gd name="connsiteY0" fmla="*/ 116746 h 409167"/>
              <a:gd name="connsiteX1" fmla="*/ 241997 w 519606"/>
              <a:gd name="connsiteY1" fmla="*/ 0 h 409167"/>
              <a:gd name="connsiteX2" fmla="*/ 429840 w 519606"/>
              <a:gd name="connsiteY2" fmla="*/ 116746 h 409167"/>
              <a:gd name="connsiteX3" fmla="*/ 519606 w 519606"/>
              <a:gd name="connsiteY3" fmla="*/ 360484 h 409167"/>
              <a:gd name="connsiteX4" fmla="*/ 402860 w 519606"/>
              <a:gd name="connsiteY4" fmla="*/ 408842 h 409167"/>
              <a:gd name="connsiteX5" fmla="*/ 123468 w 519606"/>
              <a:gd name="connsiteY5" fmla="*/ 408842 h 409167"/>
              <a:gd name="connsiteX6" fmla="*/ 6722 w 519606"/>
              <a:gd name="connsiteY6" fmla="*/ 360484 h 409167"/>
              <a:gd name="connsiteX7" fmla="*/ 83139 w 519606"/>
              <a:gd name="connsiteY7" fmla="*/ 116746 h 409167"/>
              <a:gd name="connsiteX0" fmla="*/ 106159 w 515001"/>
              <a:gd name="connsiteY0" fmla="*/ 148251 h 413343"/>
              <a:gd name="connsiteX1" fmla="*/ 237392 w 515001"/>
              <a:gd name="connsiteY1" fmla="*/ 4501 h 413343"/>
              <a:gd name="connsiteX2" fmla="*/ 425235 w 515001"/>
              <a:gd name="connsiteY2" fmla="*/ 121247 h 413343"/>
              <a:gd name="connsiteX3" fmla="*/ 515001 w 515001"/>
              <a:gd name="connsiteY3" fmla="*/ 364985 h 413343"/>
              <a:gd name="connsiteX4" fmla="*/ 398255 w 515001"/>
              <a:gd name="connsiteY4" fmla="*/ 413343 h 413343"/>
              <a:gd name="connsiteX5" fmla="*/ 118863 w 515001"/>
              <a:gd name="connsiteY5" fmla="*/ 413343 h 413343"/>
              <a:gd name="connsiteX6" fmla="*/ 2117 w 515001"/>
              <a:gd name="connsiteY6" fmla="*/ 364985 h 413343"/>
              <a:gd name="connsiteX7" fmla="*/ 106159 w 515001"/>
              <a:gd name="connsiteY7" fmla="*/ 148251 h 413343"/>
              <a:gd name="connsiteX0" fmla="*/ 106159 w 519498"/>
              <a:gd name="connsiteY0" fmla="*/ 148251 h 413343"/>
              <a:gd name="connsiteX1" fmla="*/ 237392 w 519498"/>
              <a:gd name="connsiteY1" fmla="*/ 4501 h 413343"/>
              <a:gd name="connsiteX2" fmla="*/ 425235 w 519498"/>
              <a:gd name="connsiteY2" fmla="*/ 121247 h 413343"/>
              <a:gd name="connsiteX3" fmla="*/ 515001 w 519498"/>
              <a:gd name="connsiteY3" fmla="*/ 364985 h 413343"/>
              <a:gd name="connsiteX4" fmla="*/ 398255 w 519498"/>
              <a:gd name="connsiteY4" fmla="*/ 413343 h 413343"/>
              <a:gd name="connsiteX5" fmla="*/ 118863 w 519498"/>
              <a:gd name="connsiteY5" fmla="*/ 413343 h 413343"/>
              <a:gd name="connsiteX6" fmla="*/ 2117 w 519498"/>
              <a:gd name="connsiteY6" fmla="*/ 364985 h 413343"/>
              <a:gd name="connsiteX7" fmla="*/ 106159 w 519498"/>
              <a:gd name="connsiteY7" fmla="*/ 148251 h 413343"/>
              <a:gd name="connsiteX0" fmla="*/ 106159 w 519498"/>
              <a:gd name="connsiteY0" fmla="*/ 143750 h 408842"/>
              <a:gd name="connsiteX1" fmla="*/ 237392 w 519498"/>
              <a:gd name="connsiteY1" fmla="*/ 0 h 408842"/>
              <a:gd name="connsiteX2" fmla="*/ 369985 w 519498"/>
              <a:gd name="connsiteY2" fmla="*/ 143750 h 408842"/>
              <a:gd name="connsiteX3" fmla="*/ 515001 w 519498"/>
              <a:gd name="connsiteY3" fmla="*/ 360484 h 408842"/>
              <a:gd name="connsiteX4" fmla="*/ 398255 w 519498"/>
              <a:gd name="connsiteY4" fmla="*/ 408842 h 408842"/>
              <a:gd name="connsiteX5" fmla="*/ 118863 w 519498"/>
              <a:gd name="connsiteY5" fmla="*/ 408842 h 408842"/>
              <a:gd name="connsiteX6" fmla="*/ 2117 w 519498"/>
              <a:gd name="connsiteY6" fmla="*/ 360484 h 408842"/>
              <a:gd name="connsiteX7" fmla="*/ 106159 w 519498"/>
              <a:gd name="connsiteY7" fmla="*/ 143750 h 408842"/>
              <a:gd name="connsiteX0" fmla="*/ 106159 w 535613"/>
              <a:gd name="connsiteY0" fmla="*/ 143750 h 408842"/>
              <a:gd name="connsiteX1" fmla="*/ 237392 w 535613"/>
              <a:gd name="connsiteY1" fmla="*/ 0 h 408842"/>
              <a:gd name="connsiteX2" fmla="*/ 369985 w 535613"/>
              <a:gd name="connsiteY2" fmla="*/ 143750 h 408842"/>
              <a:gd name="connsiteX3" fmla="*/ 515001 w 535613"/>
              <a:gd name="connsiteY3" fmla="*/ 360484 h 408842"/>
              <a:gd name="connsiteX4" fmla="*/ 398255 w 535613"/>
              <a:gd name="connsiteY4" fmla="*/ 408842 h 408842"/>
              <a:gd name="connsiteX5" fmla="*/ 118863 w 535613"/>
              <a:gd name="connsiteY5" fmla="*/ 408842 h 408842"/>
              <a:gd name="connsiteX6" fmla="*/ 2117 w 535613"/>
              <a:gd name="connsiteY6" fmla="*/ 360484 h 408842"/>
              <a:gd name="connsiteX7" fmla="*/ 106159 w 535613"/>
              <a:gd name="connsiteY7" fmla="*/ 143750 h 408842"/>
              <a:gd name="connsiteX0" fmla="*/ 106159 w 542519"/>
              <a:gd name="connsiteY0" fmla="*/ 143750 h 408842"/>
              <a:gd name="connsiteX1" fmla="*/ 237392 w 542519"/>
              <a:gd name="connsiteY1" fmla="*/ 0 h 408842"/>
              <a:gd name="connsiteX2" fmla="*/ 369985 w 542519"/>
              <a:gd name="connsiteY2" fmla="*/ 143750 h 408842"/>
              <a:gd name="connsiteX3" fmla="*/ 515001 w 542519"/>
              <a:gd name="connsiteY3" fmla="*/ 360484 h 408842"/>
              <a:gd name="connsiteX4" fmla="*/ 398255 w 542519"/>
              <a:gd name="connsiteY4" fmla="*/ 408842 h 408842"/>
              <a:gd name="connsiteX5" fmla="*/ 118863 w 542519"/>
              <a:gd name="connsiteY5" fmla="*/ 408842 h 408842"/>
              <a:gd name="connsiteX6" fmla="*/ 2117 w 542519"/>
              <a:gd name="connsiteY6" fmla="*/ 360484 h 408842"/>
              <a:gd name="connsiteX7" fmla="*/ 106159 w 542519"/>
              <a:gd name="connsiteY7" fmla="*/ 143750 h 408842"/>
              <a:gd name="connsiteX0" fmla="*/ 106159 w 542519"/>
              <a:gd name="connsiteY0" fmla="*/ 143750 h 412825"/>
              <a:gd name="connsiteX1" fmla="*/ 237392 w 542519"/>
              <a:gd name="connsiteY1" fmla="*/ 0 h 412825"/>
              <a:gd name="connsiteX2" fmla="*/ 369985 w 542519"/>
              <a:gd name="connsiteY2" fmla="*/ 143750 h 412825"/>
              <a:gd name="connsiteX3" fmla="*/ 515001 w 542519"/>
              <a:gd name="connsiteY3" fmla="*/ 360484 h 412825"/>
              <a:gd name="connsiteX4" fmla="*/ 398255 w 542519"/>
              <a:gd name="connsiteY4" fmla="*/ 408842 h 412825"/>
              <a:gd name="connsiteX5" fmla="*/ 118863 w 542519"/>
              <a:gd name="connsiteY5" fmla="*/ 408842 h 412825"/>
              <a:gd name="connsiteX6" fmla="*/ 2117 w 542519"/>
              <a:gd name="connsiteY6" fmla="*/ 360484 h 412825"/>
              <a:gd name="connsiteX7" fmla="*/ 106159 w 542519"/>
              <a:gd name="connsiteY7" fmla="*/ 143750 h 412825"/>
              <a:gd name="connsiteX0" fmla="*/ 106159 w 514894"/>
              <a:gd name="connsiteY0" fmla="*/ 143750 h 412825"/>
              <a:gd name="connsiteX1" fmla="*/ 237392 w 514894"/>
              <a:gd name="connsiteY1" fmla="*/ 0 h 412825"/>
              <a:gd name="connsiteX2" fmla="*/ 369985 w 514894"/>
              <a:gd name="connsiteY2" fmla="*/ 143750 h 412825"/>
              <a:gd name="connsiteX3" fmla="*/ 487376 w 514894"/>
              <a:gd name="connsiteY3" fmla="*/ 360484 h 412825"/>
              <a:gd name="connsiteX4" fmla="*/ 398255 w 514894"/>
              <a:gd name="connsiteY4" fmla="*/ 408842 h 412825"/>
              <a:gd name="connsiteX5" fmla="*/ 118863 w 514894"/>
              <a:gd name="connsiteY5" fmla="*/ 408842 h 412825"/>
              <a:gd name="connsiteX6" fmla="*/ 2117 w 514894"/>
              <a:gd name="connsiteY6" fmla="*/ 360484 h 412825"/>
              <a:gd name="connsiteX7" fmla="*/ 106159 w 514894"/>
              <a:gd name="connsiteY7" fmla="*/ 143750 h 412825"/>
              <a:gd name="connsiteX0" fmla="*/ 106159 w 514894"/>
              <a:gd name="connsiteY0" fmla="*/ 143750 h 439829"/>
              <a:gd name="connsiteX1" fmla="*/ 237392 w 514894"/>
              <a:gd name="connsiteY1" fmla="*/ 0 h 439829"/>
              <a:gd name="connsiteX2" fmla="*/ 369985 w 514894"/>
              <a:gd name="connsiteY2" fmla="*/ 143750 h 439829"/>
              <a:gd name="connsiteX3" fmla="*/ 487376 w 514894"/>
              <a:gd name="connsiteY3" fmla="*/ 387488 h 439829"/>
              <a:gd name="connsiteX4" fmla="*/ 398255 w 514894"/>
              <a:gd name="connsiteY4" fmla="*/ 408842 h 439829"/>
              <a:gd name="connsiteX5" fmla="*/ 118863 w 514894"/>
              <a:gd name="connsiteY5" fmla="*/ 408842 h 439829"/>
              <a:gd name="connsiteX6" fmla="*/ 2117 w 514894"/>
              <a:gd name="connsiteY6" fmla="*/ 360484 h 439829"/>
              <a:gd name="connsiteX7" fmla="*/ 106159 w 514894"/>
              <a:gd name="connsiteY7" fmla="*/ 143750 h 439829"/>
              <a:gd name="connsiteX0" fmla="*/ 106159 w 514894"/>
              <a:gd name="connsiteY0" fmla="*/ 143750 h 416201"/>
              <a:gd name="connsiteX1" fmla="*/ 237392 w 514894"/>
              <a:gd name="connsiteY1" fmla="*/ 0 h 416201"/>
              <a:gd name="connsiteX2" fmla="*/ 369985 w 514894"/>
              <a:gd name="connsiteY2" fmla="*/ 143750 h 416201"/>
              <a:gd name="connsiteX3" fmla="*/ 487376 w 514894"/>
              <a:gd name="connsiteY3" fmla="*/ 387488 h 416201"/>
              <a:gd name="connsiteX4" fmla="*/ 398255 w 514894"/>
              <a:gd name="connsiteY4" fmla="*/ 408842 h 416201"/>
              <a:gd name="connsiteX5" fmla="*/ 118863 w 514894"/>
              <a:gd name="connsiteY5" fmla="*/ 408842 h 416201"/>
              <a:gd name="connsiteX6" fmla="*/ 2117 w 514894"/>
              <a:gd name="connsiteY6" fmla="*/ 360484 h 416201"/>
              <a:gd name="connsiteX7" fmla="*/ 106159 w 514894"/>
              <a:gd name="connsiteY7" fmla="*/ 143750 h 416201"/>
              <a:gd name="connsiteX0" fmla="*/ 106159 w 514894"/>
              <a:gd name="connsiteY0" fmla="*/ 143750 h 411700"/>
              <a:gd name="connsiteX1" fmla="*/ 237392 w 514894"/>
              <a:gd name="connsiteY1" fmla="*/ 0 h 411700"/>
              <a:gd name="connsiteX2" fmla="*/ 369985 w 514894"/>
              <a:gd name="connsiteY2" fmla="*/ 143750 h 411700"/>
              <a:gd name="connsiteX3" fmla="*/ 487376 w 514894"/>
              <a:gd name="connsiteY3" fmla="*/ 387488 h 411700"/>
              <a:gd name="connsiteX4" fmla="*/ 398255 w 514894"/>
              <a:gd name="connsiteY4" fmla="*/ 408842 h 411700"/>
              <a:gd name="connsiteX5" fmla="*/ 118863 w 514894"/>
              <a:gd name="connsiteY5" fmla="*/ 408842 h 411700"/>
              <a:gd name="connsiteX6" fmla="*/ 2117 w 514894"/>
              <a:gd name="connsiteY6" fmla="*/ 360484 h 411700"/>
              <a:gd name="connsiteX7" fmla="*/ 106159 w 514894"/>
              <a:gd name="connsiteY7" fmla="*/ 143750 h 411700"/>
              <a:gd name="connsiteX0" fmla="*/ 106159 w 511441"/>
              <a:gd name="connsiteY0" fmla="*/ 143750 h 411700"/>
              <a:gd name="connsiteX1" fmla="*/ 237392 w 511441"/>
              <a:gd name="connsiteY1" fmla="*/ 0 h 411700"/>
              <a:gd name="connsiteX2" fmla="*/ 369985 w 511441"/>
              <a:gd name="connsiteY2" fmla="*/ 143750 h 411700"/>
              <a:gd name="connsiteX3" fmla="*/ 487376 w 511441"/>
              <a:gd name="connsiteY3" fmla="*/ 387488 h 411700"/>
              <a:gd name="connsiteX4" fmla="*/ 398255 w 511441"/>
              <a:gd name="connsiteY4" fmla="*/ 408842 h 411700"/>
              <a:gd name="connsiteX5" fmla="*/ 118863 w 511441"/>
              <a:gd name="connsiteY5" fmla="*/ 408842 h 411700"/>
              <a:gd name="connsiteX6" fmla="*/ 2117 w 511441"/>
              <a:gd name="connsiteY6" fmla="*/ 360484 h 411700"/>
              <a:gd name="connsiteX7" fmla="*/ 106159 w 511441"/>
              <a:gd name="connsiteY7" fmla="*/ 143750 h 411700"/>
              <a:gd name="connsiteX0" fmla="*/ 106159 w 511441"/>
              <a:gd name="connsiteY0" fmla="*/ 143750 h 411700"/>
              <a:gd name="connsiteX1" fmla="*/ 237392 w 511441"/>
              <a:gd name="connsiteY1" fmla="*/ 0 h 411700"/>
              <a:gd name="connsiteX2" fmla="*/ 397610 w 511441"/>
              <a:gd name="connsiteY2" fmla="*/ 143750 h 411700"/>
              <a:gd name="connsiteX3" fmla="*/ 487376 w 511441"/>
              <a:gd name="connsiteY3" fmla="*/ 387488 h 411700"/>
              <a:gd name="connsiteX4" fmla="*/ 398255 w 511441"/>
              <a:gd name="connsiteY4" fmla="*/ 408842 h 411700"/>
              <a:gd name="connsiteX5" fmla="*/ 118863 w 511441"/>
              <a:gd name="connsiteY5" fmla="*/ 408842 h 411700"/>
              <a:gd name="connsiteX6" fmla="*/ 2117 w 511441"/>
              <a:gd name="connsiteY6" fmla="*/ 360484 h 411700"/>
              <a:gd name="connsiteX7" fmla="*/ 106159 w 511441"/>
              <a:gd name="connsiteY7" fmla="*/ 143750 h 411700"/>
              <a:gd name="connsiteX0" fmla="*/ 106159 w 511441"/>
              <a:gd name="connsiteY0" fmla="*/ 116746 h 384696"/>
              <a:gd name="connsiteX1" fmla="*/ 265017 w 511441"/>
              <a:gd name="connsiteY1" fmla="*/ 0 h 384696"/>
              <a:gd name="connsiteX2" fmla="*/ 397610 w 511441"/>
              <a:gd name="connsiteY2" fmla="*/ 116746 h 384696"/>
              <a:gd name="connsiteX3" fmla="*/ 487376 w 511441"/>
              <a:gd name="connsiteY3" fmla="*/ 360484 h 384696"/>
              <a:gd name="connsiteX4" fmla="*/ 398255 w 511441"/>
              <a:gd name="connsiteY4" fmla="*/ 381838 h 384696"/>
              <a:gd name="connsiteX5" fmla="*/ 118863 w 511441"/>
              <a:gd name="connsiteY5" fmla="*/ 381838 h 384696"/>
              <a:gd name="connsiteX6" fmla="*/ 2117 w 511441"/>
              <a:gd name="connsiteY6" fmla="*/ 333480 h 384696"/>
              <a:gd name="connsiteX7" fmla="*/ 106159 w 511441"/>
              <a:gd name="connsiteY7" fmla="*/ 116746 h 384696"/>
              <a:gd name="connsiteX0" fmla="*/ 106159 w 511441"/>
              <a:gd name="connsiteY0" fmla="*/ 148251 h 389197"/>
              <a:gd name="connsiteX1" fmla="*/ 265017 w 511441"/>
              <a:gd name="connsiteY1" fmla="*/ 4501 h 389197"/>
              <a:gd name="connsiteX2" fmla="*/ 397610 w 511441"/>
              <a:gd name="connsiteY2" fmla="*/ 121247 h 389197"/>
              <a:gd name="connsiteX3" fmla="*/ 487376 w 511441"/>
              <a:gd name="connsiteY3" fmla="*/ 364985 h 389197"/>
              <a:gd name="connsiteX4" fmla="*/ 398255 w 511441"/>
              <a:gd name="connsiteY4" fmla="*/ 386339 h 389197"/>
              <a:gd name="connsiteX5" fmla="*/ 118863 w 511441"/>
              <a:gd name="connsiteY5" fmla="*/ 386339 h 389197"/>
              <a:gd name="connsiteX6" fmla="*/ 2117 w 511441"/>
              <a:gd name="connsiteY6" fmla="*/ 337981 h 389197"/>
              <a:gd name="connsiteX7" fmla="*/ 106159 w 511441"/>
              <a:gd name="connsiteY7" fmla="*/ 148251 h 389197"/>
              <a:gd name="connsiteX0" fmla="*/ 106159 w 511441"/>
              <a:gd name="connsiteY0" fmla="*/ 143750 h 384696"/>
              <a:gd name="connsiteX1" fmla="*/ 265017 w 511441"/>
              <a:gd name="connsiteY1" fmla="*/ 0 h 384696"/>
              <a:gd name="connsiteX2" fmla="*/ 397610 w 511441"/>
              <a:gd name="connsiteY2" fmla="*/ 143750 h 384696"/>
              <a:gd name="connsiteX3" fmla="*/ 487376 w 511441"/>
              <a:gd name="connsiteY3" fmla="*/ 360484 h 384696"/>
              <a:gd name="connsiteX4" fmla="*/ 398255 w 511441"/>
              <a:gd name="connsiteY4" fmla="*/ 381838 h 384696"/>
              <a:gd name="connsiteX5" fmla="*/ 118863 w 511441"/>
              <a:gd name="connsiteY5" fmla="*/ 381838 h 384696"/>
              <a:gd name="connsiteX6" fmla="*/ 2117 w 511441"/>
              <a:gd name="connsiteY6" fmla="*/ 333480 h 384696"/>
              <a:gd name="connsiteX7" fmla="*/ 106159 w 511441"/>
              <a:gd name="connsiteY7" fmla="*/ 143750 h 384696"/>
              <a:gd name="connsiteX0" fmla="*/ 106159 w 511441"/>
              <a:gd name="connsiteY0" fmla="*/ 143750 h 384696"/>
              <a:gd name="connsiteX1" fmla="*/ 265017 w 511441"/>
              <a:gd name="connsiteY1" fmla="*/ 0 h 384696"/>
              <a:gd name="connsiteX2" fmla="*/ 397610 w 511441"/>
              <a:gd name="connsiteY2" fmla="*/ 143750 h 384696"/>
              <a:gd name="connsiteX3" fmla="*/ 487376 w 511441"/>
              <a:gd name="connsiteY3" fmla="*/ 360484 h 384696"/>
              <a:gd name="connsiteX4" fmla="*/ 370630 w 511441"/>
              <a:gd name="connsiteY4" fmla="*/ 381838 h 384696"/>
              <a:gd name="connsiteX5" fmla="*/ 118863 w 511441"/>
              <a:gd name="connsiteY5" fmla="*/ 381838 h 384696"/>
              <a:gd name="connsiteX6" fmla="*/ 2117 w 511441"/>
              <a:gd name="connsiteY6" fmla="*/ 333480 h 384696"/>
              <a:gd name="connsiteX7" fmla="*/ 106159 w 511441"/>
              <a:gd name="connsiteY7" fmla="*/ 143750 h 384696"/>
              <a:gd name="connsiteX0" fmla="*/ 106159 w 511441"/>
              <a:gd name="connsiteY0" fmla="*/ 143750 h 384696"/>
              <a:gd name="connsiteX1" fmla="*/ 265017 w 511441"/>
              <a:gd name="connsiteY1" fmla="*/ 0 h 384696"/>
              <a:gd name="connsiteX2" fmla="*/ 397610 w 511441"/>
              <a:gd name="connsiteY2" fmla="*/ 143750 h 384696"/>
              <a:gd name="connsiteX3" fmla="*/ 487376 w 511441"/>
              <a:gd name="connsiteY3" fmla="*/ 360484 h 384696"/>
              <a:gd name="connsiteX4" fmla="*/ 370630 w 511441"/>
              <a:gd name="connsiteY4" fmla="*/ 381838 h 384696"/>
              <a:gd name="connsiteX5" fmla="*/ 118863 w 511441"/>
              <a:gd name="connsiteY5" fmla="*/ 381838 h 384696"/>
              <a:gd name="connsiteX6" fmla="*/ 2117 w 511441"/>
              <a:gd name="connsiteY6" fmla="*/ 333480 h 384696"/>
              <a:gd name="connsiteX7" fmla="*/ 106159 w 511441"/>
              <a:gd name="connsiteY7" fmla="*/ 143750 h 384696"/>
              <a:gd name="connsiteX0" fmla="*/ 106159 w 511441"/>
              <a:gd name="connsiteY0" fmla="*/ 143750 h 384696"/>
              <a:gd name="connsiteX1" fmla="*/ 265017 w 511441"/>
              <a:gd name="connsiteY1" fmla="*/ 0 h 384696"/>
              <a:gd name="connsiteX2" fmla="*/ 397610 w 511441"/>
              <a:gd name="connsiteY2" fmla="*/ 143750 h 384696"/>
              <a:gd name="connsiteX3" fmla="*/ 487376 w 511441"/>
              <a:gd name="connsiteY3" fmla="*/ 360484 h 384696"/>
              <a:gd name="connsiteX4" fmla="*/ 370630 w 511441"/>
              <a:gd name="connsiteY4" fmla="*/ 381838 h 384696"/>
              <a:gd name="connsiteX5" fmla="*/ 118863 w 511441"/>
              <a:gd name="connsiteY5" fmla="*/ 381838 h 384696"/>
              <a:gd name="connsiteX6" fmla="*/ 2117 w 511441"/>
              <a:gd name="connsiteY6" fmla="*/ 333480 h 384696"/>
              <a:gd name="connsiteX7" fmla="*/ 106159 w 511441"/>
              <a:gd name="connsiteY7" fmla="*/ 143750 h 384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1441" h="384696">
                <a:moveTo>
                  <a:pt x="106159" y="143750"/>
                </a:moveTo>
                <a:cubicBezTo>
                  <a:pt x="149976" y="88170"/>
                  <a:pt x="216442" y="0"/>
                  <a:pt x="265017" y="0"/>
                </a:cubicBezTo>
                <a:cubicBezTo>
                  <a:pt x="313592" y="0"/>
                  <a:pt x="360550" y="83669"/>
                  <a:pt x="397610" y="143750"/>
                </a:cubicBezTo>
                <a:cubicBezTo>
                  <a:pt x="434670" y="203831"/>
                  <a:pt x="511441" y="310676"/>
                  <a:pt x="487376" y="360484"/>
                </a:cubicBezTo>
                <a:cubicBezTo>
                  <a:pt x="482887" y="384696"/>
                  <a:pt x="414418" y="381838"/>
                  <a:pt x="370630" y="381838"/>
                </a:cubicBezTo>
                <a:lnTo>
                  <a:pt x="118863" y="381838"/>
                </a:lnTo>
                <a:cubicBezTo>
                  <a:pt x="42846" y="381838"/>
                  <a:pt x="4234" y="373161"/>
                  <a:pt x="2117" y="333480"/>
                </a:cubicBezTo>
                <a:cubicBezTo>
                  <a:pt x="0" y="293799"/>
                  <a:pt x="62342" y="199330"/>
                  <a:pt x="106159" y="143750"/>
                </a:cubicBezTo>
                <a:close/>
              </a:path>
            </a:pathLst>
          </a:custGeom>
          <a:solidFill>
            <a:srgbClr val="800000"/>
          </a:solidFill>
          <a:ln w="12700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9728" tIns="54864" rIns="109728" bIns="54864" rtlCol="0" anchor="ctr">
            <a:normAutofit fontScale="25000" lnSpcReduction="20000"/>
          </a:bodyPr>
          <a:lstStyle/>
          <a:p>
            <a:pPr algn="ctr"/>
            <a:endParaRPr lang="en-US" i="0"/>
          </a:p>
        </p:txBody>
      </p:sp>
      <p:sp>
        <p:nvSpPr>
          <p:cNvPr id="1479" name="Freeform 1478"/>
          <p:cNvSpPr/>
          <p:nvPr/>
        </p:nvSpPr>
        <p:spPr>
          <a:xfrm rot="20259629">
            <a:off x="4890642" y="1889329"/>
            <a:ext cx="185396" cy="130830"/>
          </a:xfrm>
          <a:custGeom>
            <a:avLst/>
            <a:gdLst>
              <a:gd name="connsiteX0" fmla="*/ 0 w 609600"/>
              <a:gd name="connsiteY0" fmla="*/ 165104 h 457200"/>
              <a:gd name="connsiteX1" fmla="*/ 48358 w 609600"/>
              <a:gd name="connsiteY1" fmla="*/ 48358 h 457200"/>
              <a:gd name="connsiteX2" fmla="*/ 165104 w 609600"/>
              <a:gd name="connsiteY2" fmla="*/ 0 h 457200"/>
              <a:gd name="connsiteX3" fmla="*/ 444496 w 609600"/>
              <a:gd name="connsiteY3" fmla="*/ 0 h 457200"/>
              <a:gd name="connsiteX4" fmla="*/ 561242 w 609600"/>
              <a:gd name="connsiteY4" fmla="*/ 48358 h 457200"/>
              <a:gd name="connsiteX5" fmla="*/ 609600 w 609600"/>
              <a:gd name="connsiteY5" fmla="*/ 165104 h 457200"/>
              <a:gd name="connsiteX6" fmla="*/ 609600 w 609600"/>
              <a:gd name="connsiteY6" fmla="*/ 292096 h 457200"/>
              <a:gd name="connsiteX7" fmla="*/ 561242 w 609600"/>
              <a:gd name="connsiteY7" fmla="*/ 408842 h 457200"/>
              <a:gd name="connsiteX8" fmla="*/ 444496 w 609600"/>
              <a:gd name="connsiteY8" fmla="*/ 457200 h 457200"/>
              <a:gd name="connsiteX9" fmla="*/ 165104 w 609600"/>
              <a:gd name="connsiteY9" fmla="*/ 457200 h 457200"/>
              <a:gd name="connsiteX10" fmla="*/ 48358 w 609600"/>
              <a:gd name="connsiteY10" fmla="*/ 408842 h 457200"/>
              <a:gd name="connsiteX11" fmla="*/ 0 w 609600"/>
              <a:gd name="connsiteY11" fmla="*/ 292096 h 457200"/>
              <a:gd name="connsiteX12" fmla="*/ 0 w 609600"/>
              <a:gd name="connsiteY12" fmla="*/ 165104 h 457200"/>
              <a:gd name="connsiteX0" fmla="*/ 0 w 609600"/>
              <a:gd name="connsiteY0" fmla="*/ 167485 h 459581"/>
              <a:gd name="connsiteX1" fmla="*/ 48358 w 609600"/>
              <a:gd name="connsiteY1" fmla="*/ 50739 h 459581"/>
              <a:gd name="connsiteX2" fmla="*/ 165104 w 609600"/>
              <a:gd name="connsiteY2" fmla="*/ 2381 h 459581"/>
              <a:gd name="connsiteX3" fmla="*/ 302419 w 609600"/>
              <a:gd name="connsiteY3" fmla="*/ 0 h 459581"/>
              <a:gd name="connsiteX4" fmla="*/ 444496 w 609600"/>
              <a:gd name="connsiteY4" fmla="*/ 2381 h 459581"/>
              <a:gd name="connsiteX5" fmla="*/ 561242 w 609600"/>
              <a:gd name="connsiteY5" fmla="*/ 50739 h 459581"/>
              <a:gd name="connsiteX6" fmla="*/ 609600 w 609600"/>
              <a:gd name="connsiteY6" fmla="*/ 167485 h 459581"/>
              <a:gd name="connsiteX7" fmla="*/ 609600 w 609600"/>
              <a:gd name="connsiteY7" fmla="*/ 294477 h 459581"/>
              <a:gd name="connsiteX8" fmla="*/ 561242 w 609600"/>
              <a:gd name="connsiteY8" fmla="*/ 411223 h 459581"/>
              <a:gd name="connsiteX9" fmla="*/ 444496 w 609600"/>
              <a:gd name="connsiteY9" fmla="*/ 459581 h 459581"/>
              <a:gd name="connsiteX10" fmla="*/ 165104 w 609600"/>
              <a:gd name="connsiteY10" fmla="*/ 459581 h 459581"/>
              <a:gd name="connsiteX11" fmla="*/ 48358 w 609600"/>
              <a:gd name="connsiteY11" fmla="*/ 411223 h 459581"/>
              <a:gd name="connsiteX12" fmla="*/ 0 w 609600"/>
              <a:gd name="connsiteY12" fmla="*/ 294477 h 459581"/>
              <a:gd name="connsiteX13" fmla="*/ 0 w 609600"/>
              <a:gd name="connsiteY13" fmla="*/ 167485 h 459581"/>
              <a:gd name="connsiteX0" fmla="*/ 2045 w 611645"/>
              <a:gd name="connsiteY0" fmla="*/ 167485 h 459581"/>
              <a:gd name="connsiteX1" fmla="*/ 50403 w 611645"/>
              <a:gd name="connsiteY1" fmla="*/ 50739 h 459581"/>
              <a:gd name="connsiteX2" fmla="*/ 304464 w 611645"/>
              <a:gd name="connsiteY2" fmla="*/ 0 h 459581"/>
              <a:gd name="connsiteX3" fmla="*/ 446541 w 611645"/>
              <a:gd name="connsiteY3" fmla="*/ 2381 h 459581"/>
              <a:gd name="connsiteX4" fmla="*/ 563287 w 611645"/>
              <a:gd name="connsiteY4" fmla="*/ 50739 h 459581"/>
              <a:gd name="connsiteX5" fmla="*/ 611645 w 611645"/>
              <a:gd name="connsiteY5" fmla="*/ 167485 h 459581"/>
              <a:gd name="connsiteX6" fmla="*/ 611645 w 611645"/>
              <a:gd name="connsiteY6" fmla="*/ 294477 h 459581"/>
              <a:gd name="connsiteX7" fmla="*/ 563287 w 611645"/>
              <a:gd name="connsiteY7" fmla="*/ 411223 h 459581"/>
              <a:gd name="connsiteX8" fmla="*/ 446541 w 611645"/>
              <a:gd name="connsiteY8" fmla="*/ 459581 h 459581"/>
              <a:gd name="connsiteX9" fmla="*/ 167149 w 611645"/>
              <a:gd name="connsiteY9" fmla="*/ 459581 h 459581"/>
              <a:gd name="connsiteX10" fmla="*/ 50403 w 611645"/>
              <a:gd name="connsiteY10" fmla="*/ 411223 h 459581"/>
              <a:gd name="connsiteX11" fmla="*/ 2045 w 611645"/>
              <a:gd name="connsiteY11" fmla="*/ 294477 h 459581"/>
              <a:gd name="connsiteX12" fmla="*/ 2045 w 611645"/>
              <a:gd name="connsiteY12" fmla="*/ 167485 h 459581"/>
              <a:gd name="connsiteX0" fmla="*/ 2045 w 611645"/>
              <a:gd name="connsiteY0" fmla="*/ 167485 h 459581"/>
              <a:gd name="connsiteX1" fmla="*/ 50403 w 611645"/>
              <a:gd name="connsiteY1" fmla="*/ 50739 h 459581"/>
              <a:gd name="connsiteX2" fmla="*/ 304464 w 611645"/>
              <a:gd name="connsiteY2" fmla="*/ 0 h 459581"/>
              <a:gd name="connsiteX3" fmla="*/ 563287 w 611645"/>
              <a:gd name="connsiteY3" fmla="*/ 50739 h 459581"/>
              <a:gd name="connsiteX4" fmla="*/ 611645 w 611645"/>
              <a:gd name="connsiteY4" fmla="*/ 167485 h 459581"/>
              <a:gd name="connsiteX5" fmla="*/ 611645 w 611645"/>
              <a:gd name="connsiteY5" fmla="*/ 294477 h 459581"/>
              <a:gd name="connsiteX6" fmla="*/ 563287 w 611645"/>
              <a:gd name="connsiteY6" fmla="*/ 411223 h 459581"/>
              <a:gd name="connsiteX7" fmla="*/ 446541 w 611645"/>
              <a:gd name="connsiteY7" fmla="*/ 459581 h 459581"/>
              <a:gd name="connsiteX8" fmla="*/ 167149 w 611645"/>
              <a:gd name="connsiteY8" fmla="*/ 459581 h 459581"/>
              <a:gd name="connsiteX9" fmla="*/ 50403 w 611645"/>
              <a:gd name="connsiteY9" fmla="*/ 411223 h 459581"/>
              <a:gd name="connsiteX10" fmla="*/ 2045 w 611645"/>
              <a:gd name="connsiteY10" fmla="*/ 294477 h 459581"/>
              <a:gd name="connsiteX11" fmla="*/ 2045 w 611645"/>
              <a:gd name="connsiteY11" fmla="*/ 167485 h 459581"/>
              <a:gd name="connsiteX0" fmla="*/ 2045 w 611645"/>
              <a:gd name="connsiteY0" fmla="*/ 167485 h 459906"/>
              <a:gd name="connsiteX1" fmla="*/ 50403 w 611645"/>
              <a:gd name="connsiteY1" fmla="*/ 50739 h 459906"/>
              <a:gd name="connsiteX2" fmla="*/ 304464 w 611645"/>
              <a:gd name="connsiteY2" fmla="*/ 0 h 459906"/>
              <a:gd name="connsiteX3" fmla="*/ 563287 w 611645"/>
              <a:gd name="connsiteY3" fmla="*/ 50739 h 459906"/>
              <a:gd name="connsiteX4" fmla="*/ 611645 w 611645"/>
              <a:gd name="connsiteY4" fmla="*/ 167485 h 459906"/>
              <a:gd name="connsiteX5" fmla="*/ 611645 w 611645"/>
              <a:gd name="connsiteY5" fmla="*/ 294477 h 459906"/>
              <a:gd name="connsiteX6" fmla="*/ 563287 w 611645"/>
              <a:gd name="connsiteY6" fmla="*/ 411223 h 459906"/>
              <a:gd name="connsiteX7" fmla="*/ 446541 w 611645"/>
              <a:gd name="connsiteY7" fmla="*/ 459581 h 459906"/>
              <a:gd name="connsiteX8" fmla="*/ 167149 w 611645"/>
              <a:gd name="connsiteY8" fmla="*/ 459581 h 459906"/>
              <a:gd name="connsiteX9" fmla="*/ 50403 w 611645"/>
              <a:gd name="connsiteY9" fmla="*/ 411223 h 459906"/>
              <a:gd name="connsiteX10" fmla="*/ 2045 w 611645"/>
              <a:gd name="connsiteY10" fmla="*/ 167485 h 459906"/>
              <a:gd name="connsiteX0" fmla="*/ 2045 w 611645"/>
              <a:gd name="connsiteY0" fmla="*/ 167485 h 459906"/>
              <a:gd name="connsiteX1" fmla="*/ 50403 w 611645"/>
              <a:gd name="connsiteY1" fmla="*/ 50739 h 459906"/>
              <a:gd name="connsiteX2" fmla="*/ 304464 w 611645"/>
              <a:gd name="connsiteY2" fmla="*/ 0 h 459906"/>
              <a:gd name="connsiteX3" fmla="*/ 563287 w 611645"/>
              <a:gd name="connsiteY3" fmla="*/ 50739 h 459906"/>
              <a:gd name="connsiteX4" fmla="*/ 611645 w 611645"/>
              <a:gd name="connsiteY4" fmla="*/ 167485 h 459906"/>
              <a:gd name="connsiteX5" fmla="*/ 563287 w 611645"/>
              <a:gd name="connsiteY5" fmla="*/ 411223 h 459906"/>
              <a:gd name="connsiteX6" fmla="*/ 446541 w 611645"/>
              <a:gd name="connsiteY6" fmla="*/ 459581 h 459906"/>
              <a:gd name="connsiteX7" fmla="*/ 167149 w 611645"/>
              <a:gd name="connsiteY7" fmla="*/ 459581 h 459906"/>
              <a:gd name="connsiteX8" fmla="*/ 50403 w 611645"/>
              <a:gd name="connsiteY8" fmla="*/ 411223 h 459906"/>
              <a:gd name="connsiteX9" fmla="*/ 2045 w 611645"/>
              <a:gd name="connsiteY9" fmla="*/ 167485 h 459906"/>
              <a:gd name="connsiteX0" fmla="*/ 192545 w 573545"/>
              <a:gd name="connsiteY0" fmla="*/ 167485 h 459906"/>
              <a:gd name="connsiteX1" fmla="*/ 12303 w 573545"/>
              <a:gd name="connsiteY1" fmla="*/ 50739 h 459906"/>
              <a:gd name="connsiteX2" fmla="*/ 266364 w 573545"/>
              <a:gd name="connsiteY2" fmla="*/ 0 h 459906"/>
              <a:gd name="connsiteX3" fmla="*/ 525187 w 573545"/>
              <a:gd name="connsiteY3" fmla="*/ 50739 h 459906"/>
              <a:gd name="connsiteX4" fmla="*/ 573545 w 573545"/>
              <a:gd name="connsiteY4" fmla="*/ 167485 h 459906"/>
              <a:gd name="connsiteX5" fmla="*/ 525187 w 573545"/>
              <a:gd name="connsiteY5" fmla="*/ 411223 h 459906"/>
              <a:gd name="connsiteX6" fmla="*/ 408441 w 573545"/>
              <a:gd name="connsiteY6" fmla="*/ 459581 h 459906"/>
              <a:gd name="connsiteX7" fmla="*/ 129049 w 573545"/>
              <a:gd name="connsiteY7" fmla="*/ 459581 h 459906"/>
              <a:gd name="connsiteX8" fmla="*/ 12303 w 573545"/>
              <a:gd name="connsiteY8" fmla="*/ 411223 h 459906"/>
              <a:gd name="connsiteX9" fmla="*/ 192545 w 573545"/>
              <a:gd name="connsiteY9" fmla="*/ 167485 h 459906"/>
              <a:gd name="connsiteX0" fmla="*/ 129045 w 586245"/>
              <a:gd name="connsiteY0" fmla="*/ 167485 h 459906"/>
              <a:gd name="connsiteX1" fmla="*/ 25003 w 586245"/>
              <a:gd name="connsiteY1" fmla="*/ 50739 h 459906"/>
              <a:gd name="connsiteX2" fmla="*/ 279064 w 586245"/>
              <a:gd name="connsiteY2" fmla="*/ 0 h 459906"/>
              <a:gd name="connsiteX3" fmla="*/ 537887 w 586245"/>
              <a:gd name="connsiteY3" fmla="*/ 50739 h 459906"/>
              <a:gd name="connsiteX4" fmla="*/ 586245 w 586245"/>
              <a:gd name="connsiteY4" fmla="*/ 167485 h 459906"/>
              <a:gd name="connsiteX5" fmla="*/ 537887 w 586245"/>
              <a:gd name="connsiteY5" fmla="*/ 411223 h 459906"/>
              <a:gd name="connsiteX6" fmla="*/ 421141 w 586245"/>
              <a:gd name="connsiteY6" fmla="*/ 459581 h 459906"/>
              <a:gd name="connsiteX7" fmla="*/ 141749 w 586245"/>
              <a:gd name="connsiteY7" fmla="*/ 459581 h 459906"/>
              <a:gd name="connsiteX8" fmla="*/ 25003 w 586245"/>
              <a:gd name="connsiteY8" fmla="*/ 411223 h 459906"/>
              <a:gd name="connsiteX9" fmla="*/ 129045 w 586245"/>
              <a:gd name="connsiteY9" fmla="*/ 167485 h 459906"/>
              <a:gd name="connsiteX0" fmla="*/ 106159 w 563359"/>
              <a:gd name="connsiteY0" fmla="*/ 167485 h 459906"/>
              <a:gd name="connsiteX1" fmla="*/ 154517 w 563359"/>
              <a:gd name="connsiteY1" fmla="*/ 50739 h 459906"/>
              <a:gd name="connsiteX2" fmla="*/ 256178 w 563359"/>
              <a:gd name="connsiteY2" fmla="*/ 0 h 459906"/>
              <a:gd name="connsiteX3" fmla="*/ 515001 w 563359"/>
              <a:gd name="connsiteY3" fmla="*/ 50739 h 459906"/>
              <a:gd name="connsiteX4" fmla="*/ 563359 w 563359"/>
              <a:gd name="connsiteY4" fmla="*/ 167485 h 459906"/>
              <a:gd name="connsiteX5" fmla="*/ 515001 w 563359"/>
              <a:gd name="connsiteY5" fmla="*/ 411223 h 459906"/>
              <a:gd name="connsiteX6" fmla="*/ 398255 w 563359"/>
              <a:gd name="connsiteY6" fmla="*/ 459581 h 459906"/>
              <a:gd name="connsiteX7" fmla="*/ 118863 w 563359"/>
              <a:gd name="connsiteY7" fmla="*/ 459581 h 459906"/>
              <a:gd name="connsiteX8" fmla="*/ 2117 w 563359"/>
              <a:gd name="connsiteY8" fmla="*/ 411223 h 459906"/>
              <a:gd name="connsiteX9" fmla="*/ 106159 w 563359"/>
              <a:gd name="connsiteY9" fmla="*/ 167485 h 459906"/>
              <a:gd name="connsiteX0" fmla="*/ 106159 w 563359"/>
              <a:gd name="connsiteY0" fmla="*/ 167485 h 459906"/>
              <a:gd name="connsiteX1" fmla="*/ 154517 w 563359"/>
              <a:gd name="connsiteY1" fmla="*/ 50739 h 459906"/>
              <a:gd name="connsiteX2" fmla="*/ 256178 w 563359"/>
              <a:gd name="connsiteY2" fmla="*/ 0 h 459906"/>
              <a:gd name="connsiteX3" fmla="*/ 515001 w 563359"/>
              <a:gd name="connsiteY3" fmla="*/ 50739 h 459906"/>
              <a:gd name="connsiteX4" fmla="*/ 563359 w 563359"/>
              <a:gd name="connsiteY4" fmla="*/ 167485 h 459906"/>
              <a:gd name="connsiteX5" fmla="*/ 515001 w 563359"/>
              <a:gd name="connsiteY5" fmla="*/ 411223 h 459906"/>
              <a:gd name="connsiteX6" fmla="*/ 398255 w 563359"/>
              <a:gd name="connsiteY6" fmla="*/ 459581 h 459906"/>
              <a:gd name="connsiteX7" fmla="*/ 118863 w 563359"/>
              <a:gd name="connsiteY7" fmla="*/ 459581 h 459906"/>
              <a:gd name="connsiteX8" fmla="*/ 2117 w 563359"/>
              <a:gd name="connsiteY8" fmla="*/ 411223 h 459906"/>
              <a:gd name="connsiteX9" fmla="*/ 106159 w 563359"/>
              <a:gd name="connsiteY9" fmla="*/ 167485 h 459906"/>
              <a:gd name="connsiteX0" fmla="*/ 83139 w 567964"/>
              <a:gd name="connsiteY0" fmla="*/ 167485 h 459906"/>
              <a:gd name="connsiteX1" fmla="*/ 159122 w 567964"/>
              <a:gd name="connsiteY1" fmla="*/ 50739 h 459906"/>
              <a:gd name="connsiteX2" fmla="*/ 260783 w 567964"/>
              <a:gd name="connsiteY2" fmla="*/ 0 h 459906"/>
              <a:gd name="connsiteX3" fmla="*/ 519606 w 567964"/>
              <a:gd name="connsiteY3" fmla="*/ 50739 h 459906"/>
              <a:gd name="connsiteX4" fmla="*/ 567964 w 567964"/>
              <a:gd name="connsiteY4" fmla="*/ 167485 h 459906"/>
              <a:gd name="connsiteX5" fmla="*/ 519606 w 567964"/>
              <a:gd name="connsiteY5" fmla="*/ 411223 h 459906"/>
              <a:gd name="connsiteX6" fmla="*/ 402860 w 567964"/>
              <a:gd name="connsiteY6" fmla="*/ 459581 h 459906"/>
              <a:gd name="connsiteX7" fmla="*/ 123468 w 567964"/>
              <a:gd name="connsiteY7" fmla="*/ 459581 h 459906"/>
              <a:gd name="connsiteX8" fmla="*/ 6722 w 567964"/>
              <a:gd name="connsiteY8" fmla="*/ 411223 h 459906"/>
              <a:gd name="connsiteX9" fmla="*/ 83139 w 567964"/>
              <a:gd name="connsiteY9" fmla="*/ 167485 h 459906"/>
              <a:gd name="connsiteX0" fmla="*/ 83139 w 550569"/>
              <a:gd name="connsiteY0" fmla="*/ 167485 h 459906"/>
              <a:gd name="connsiteX1" fmla="*/ 159122 w 550569"/>
              <a:gd name="connsiteY1" fmla="*/ 50739 h 459906"/>
              <a:gd name="connsiteX2" fmla="*/ 260783 w 550569"/>
              <a:gd name="connsiteY2" fmla="*/ 0 h 459906"/>
              <a:gd name="connsiteX3" fmla="*/ 519606 w 550569"/>
              <a:gd name="connsiteY3" fmla="*/ 50739 h 459906"/>
              <a:gd name="connsiteX4" fmla="*/ 429840 w 550569"/>
              <a:gd name="connsiteY4" fmla="*/ 167485 h 459906"/>
              <a:gd name="connsiteX5" fmla="*/ 519606 w 550569"/>
              <a:gd name="connsiteY5" fmla="*/ 411223 h 459906"/>
              <a:gd name="connsiteX6" fmla="*/ 402860 w 550569"/>
              <a:gd name="connsiteY6" fmla="*/ 459581 h 459906"/>
              <a:gd name="connsiteX7" fmla="*/ 123468 w 550569"/>
              <a:gd name="connsiteY7" fmla="*/ 459581 h 459906"/>
              <a:gd name="connsiteX8" fmla="*/ 6722 w 550569"/>
              <a:gd name="connsiteY8" fmla="*/ 411223 h 459906"/>
              <a:gd name="connsiteX9" fmla="*/ 83139 w 550569"/>
              <a:gd name="connsiteY9" fmla="*/ 167485 h 459906"/>
              <a:gd name="connsiteX0" fmla="*/ 83139 w 519606"/>
              <a:gd name="connsiteY0" fmla="*/ 167485 h 459906"/>
              <a:gd name="connsiteX1" fmla="*/ 159122 w 519606"/>
              <a:gd name="connsiteY1" fmla="*/ 50739 h 459906"/>
              <a:gd name="connsiteX2" fmla="*/ 260783 w 519606"/>
              <a:gd name="connsiteY2" fmla="*/ 0 h 459906"/>
              <a:gd name="connsiteX3" fmla="*/ 353857 w 519606"/>
              <a:gd name="connsiteY3" fmla="*/ 77743 h 459906"/>
              <a:gd name="connsiteX4" fmla="*/ 429840 w 519606"/>
              <a:gd name="connsiteY4" fmla="*/ 167485 h 459906"/>
              <a:gd name="connsiteX5" fmla="*/ 519606 w 519606"/>
              <a:gd name="connsiteY5" fmla="*/ 411223 h 459906"/>
              <a:gd name="connsiteX6" fmla="*/ 402860 w 519606"/>
              <a:gd name="connsiteY6" fmla="*/ 459581 h 459906"/>
              <a:gd name="connsiteX7" fmla="*/ 123468 w 519606"/>
              <a:gd name="connsiteY7" fmla="*/ 459581 h 459906"/>
              <a:gd name="connsiteX8" fmla="*/ 6722 w 519606"/>
              <a:gd name="connsiteY8" fmla="*/ 411223 h 459906"/>
              <a:gd name="connsiteX9" fmla="*/ 83139 w 519606"/>
              <a:gd name="connsiteY9" fmla="*/ 167485 h 459906"/>
              <a:gd name="connsiteX0" fmla="*/ 83139 w 519606"/>
              <a:gd name="connsiteY0" fmla="*/ 131703 h 424124"/>
              <a:gd name="connsiteX1" fmla="*/ 159122 w 519606"/>
              <a:gd name="connsiteY1" fmla="*/ 14957 h 424124"/>
              <a:gd name="connsiteX2" fmla="*/ 353857 w 519606"/>
              <a:gd name="connsiteY2" fmla="*/ 41961 h 424124"/>
              <a:gd name="connsiteX3" fmla="*/ 429840 w 519606"/>
              <a:gd name="connsiteY3" fmla="*/ 131703 h 424124"/>
              <a:gd name="connsiteX4" fmla="*/ 519606 w 519606"/>
              <a:gd name="connsiteY4" fmla="*/ 375441 h 424124"/>
              <a:gd name="connsiteX5" fmla="*/ 402860 w 519606"/>
              <a:gd name="connsiteY5" fmla="*/ 423799 h 424124"/>
              <a:gd name="connsiteX6" fmla="*/ 123468 w 519606"/>
              <a:gd name="connsiteY6" fmla="*/ 423799 h 424124"/>
              <a:gd name="connsiteX7" fmla="*/ 6722 w 519606"/>
              <a:gd name="connsiteY7" fmla="*/ 375441 h 424124"/>
              <a:gd name="connsiteX8" fmla="*/ 83139 w 519606"/>
              <a:gd name="connsiteY8" fmla="*/ 131703 h 424124"/>
              <a:gd name="connsiteX0" fmla="*/ 83139 w 519606"/>
              <a:gd name="connsiteY0" fmla="*/ 116746 h 409167"/>
              <a:gd name="connsiteX1" fmla="*/ 159122 w 519606"/>
              <a:gd name="connsiteY1" fmla="*/ 0 h 409167"/>
              <a:gd name="connsiteX2" fmla="*/ 429840 w 519606"/>
              <a:gd name="connsiteY2" fmla="*/ 116746 h 409167"/>
              <a:gd name="connsiteX3" fmla="*/ 519606 w 519606"/>
              <a:gd name="connsiteY3" fmla="*/ 360484 h 409167"/>
              <a:gd name="connsiteX4" fmla="*/ 402860 w 519606"/>
              <a:gd name="connsiteY4" fmla="*/ 408842 h 409167"/>
              <a:gd name="connsiteX5" fmla="*/ 123468 w 519606"/>
              <a:gd name="connsiteY5" fmla="*/ 408842 h 409167"/>
              <a:gd name="connsiteX6" fmla="*/ 6722 w 519606"/>
              <a:gd name="connsiteY6" fmla="*/ 360484 h 409167"/>
              <a:gd name="connsiteX7" fmla="*/ 83139 w 519606"/>
              <a:gd name="connsiteY7" fmla="*/ 116746 h 409167"/>
              <a:gd name="connsiteX0" fmla="*/ 83139 w 519606"/>
              <a:gd name="connsiteY0" fmla="*/ 116746 h 409167"/>
              <a:gd name="connsiteX1" fmla="*/ 186747 w 519606"/>
              <a:gd name="connsiteY1" fmla="*/ 0 h 409167"/>
              <a:gd name="connsiteX2" fmla="*/ 429840 w 519606"/>
              <a:gd name="connsiteY2" fmla="*/ 116746 h 409167"/>
              <a:gd name="connsiteX3" fmla="*/ 519606 w 519606"/>
              <a:gd name="connsiteY3" fmla="*/ 360484 h 409167"/>
              <a:gd name="connsiteX4" fmla="*/ 402860 w 519606"/>
              <a:gd name="connsiteY4" fmla="*/ 408842 h 409167"/>
              <a:gd name="connsiteX5" fmla="*/ 123468 w 519606"/>
              <a:gd name="connsiteY5" fmla="*/ 408842 h 409167"/>
              <a:gd name="connsiteX6" fmla="*/ 6722 w 519606"/>
              <a:gd name="connsiteY6" fmla="*/ 360484 h 409167"/>
              <a:gd name="connsiteX7" fmla="*/ 83139 w 519606"/>
              <a:gd name="connsiteY7" fmla="*/ 116746 h 409167"/>
              <a:gd name="connsiteX0" fmla="*/ 83139 w 519606"/>
              <a:gd name="connsiteY0" fmla="*/ 116746 h 409167"/>
              <a:gd name="connsiteX1" fmla="*/ 241997 w 519606"/>
              <a:gd name="connsiteY1" fmla="*/ 0 h 409167"/>
              <a:gd name="connsiteX2" fmla="*/ 429840 w 519606"/>
              <a:gd name="connsiteY2" fmla="*/ 116746 h 409167"/>
              <a:gd name="connsiteX3" fmla="*/ 519606 w 519606"/>
              <a:gd name="connsiteY3" fmla="*/ 360484 h 409167"/>
              <a:gd name="connsiteX4" fmla="*/ 402860 w 519606"/>
              <a:gd name="connsiteY4" fmla="*/ 408842 h 409167"/>
              <a:gd name="connsiteX5" fmla="*/ 123468 w 519606"/>
              <a:gd name="connsiteY5" fmla="*/ 408842 h 409167"/>
              <a:gd name="connsiteX6" fmla="*/ 6722 w 519606"/>
              <a:gd name="connsiteY6" fmla="*/ 360484 h 409167"/>
              <a:gd name="connsiteX7" fmla="*/ 83139 w 519606"/>
              <a:gd name="connsiteY7" fmla="*/ 116746 h 409167"/>
              <a:gd name="connsiteX0" fmla="*/ 106159 w 515001"/>
              <a:gd name="connsiteY0" fmla="*/ 148251 h 413343"/>
              <a:gd name="connsiteX1" fmla="*/ 237392 w 515001"/>
              <a:gd name="connsiteY1" fmla="*/ 4501 h 413343"/>
              <a:gd name="connsiteX2" fmla="*/ 425235 w 515001"/>
              <a:gd name="connsiteY2" fmla="*/ 121247 h 413343"/>
              <a:gd name="connsiteX3" fmla="*/ 515001 w 515001"/>
              <a:gd name="connsiteY3" fmla="*/ 364985 h 413343"/>
              <a:gd name="connsiteX4" fmla="*/ 398255 w 515001"/>
              <a:gd name="connsiteY4" fmla="*/ 413343 h 413343"/>
              <a:gd name="connsiteX5" fmla="*/ 118863 w 515001"/>
              <a:gd name="connsiteY5" fmla="*/ 413343 h 413343"/>
              <a:gd name="connsiteX6" fmla="*/ 2117 w 515001"/>
              <a:gd name="connsiteY6" fmla="*/ 364985 h 413343"/>
              <a:gd name="connsiteX7" fmla="*/ 106159 w 515001"/>
              <a:gd name="connsiteY7" fmla="*/ 148251 h 413343"/>
              <a:gd name="connsiteX0" fmla="*/ 106159 w 519498"/>
              <a:gd name="connsiteY0" fmla="*/ 148251 h 413343"/>
              <a:gd name="connsiteX1" fmla="*/ 237392 w 519498"/>
              <a:gd name="connsiteY1" fmla="*/ 4501 h 413343"/>
              <a:gd name="connsiteX2" fmla="*/ 425235 w 519498"/>
              <a:gd name="connsiteY2" fmla="*/ 121247 h 413343"/>
              <a:gd name="connsiteX3" fmla="*/ 515001 w 519498"/>
              <a:gd name="connsiteY3" fmla="*/ 364985 h 413343"/>
              <a:gd name="connsiteX4" fmla="*/ 398255 w 519498"/>
              <a:gd name="connsiteY4" fmla="*/ 413343 h 413343"/>
              <a:gd name="connsiteX5" fmla="*/ 118863 w 519498"/>
              <a:gd name="connsiteY5" fmla="*/ 413343 h 413343"/>
              <a:gd name="connsiteX6" fmla="*/ 2117 w 519498"/>
              <a:gd name="connsiteY6" fmla="*/ 364985 h 413343"/>
              <a:gd name="connsiteX7" fmla="*/ 106159 w 519498"/>
              <a:gd name="connsiteY7" fmla="*/ 148251 h 413343"/>
              <a:gd name="connsiteX0" fmla="*/ 106159 w 519498"/>
              <a:gd name="connsiteY0" fmla="*/ 143750 h 408842"/>
              <a:gd name="connsiteX1" fmla="*/ 237392 w 519498"/>
              <a:gd name="connsiteY1" fmla="*/ 0 h 408842"/>
              <a:gd name="connsiteX2" fmla="*/ 369985 w 519498"/>
              <a:gd name="connsiteY2" fmla="*/ 143750 h 408842"/>
              <a:gd name="connsiteX3" fmla="*/ 515001 w 519498"/>
              <a:gd name="connsiteY3" fmla="*/ 360484 h 408842"/>
              <a:gd name="connsiteX4" fmla="*/ 398255 w 519498"/>
              <a:gd name="connsiteY4" fmla="*/ 408842 h 408842"/>
              <a:gd name="connsiteX5" fmla="*/ 118863 w 519498"/>
              <a:gd name="connsiteY5" fmla="*/ 408842 h 408842"/>
              <a:gd name="connsiteX6" fmla="*/ 2117 w 519498"/>
              <a:gd name="connsiteY6" fmla="*/ 360484 h 408842"/>
              <a:gd name="connsiteX7" fmla="*/ 106159 w 519498"/>
              <a:gd name="connsiteY7" fmla="*/ 143750 h 408842"/>
              <a:gd name="connsiteX0" fmla="*/ 106159 w 535613"/>
              <a:gd name="connsiteY0" fmla="*/ 143750 h 408842"/>
              <a:gd name="connsiteX1" fmla="*/ 237392 w 535613"/>
              <a:gd name="connsiteY1" fmla="*/ 0 h 408842"/>
              <a:gd name="connsiteX2" fmla="*/ 369985 w 535613"/>
              <a:gd name="connsiteY2" fmla="*/ 143750 h 408842"/>
              <a:gd name="connsiteX3" fmla="*/ 515001 w 535613"/>
              <a:gd name="connsiteY3" fmla="*/ 360484 h 408842"/>
              <a:gd name="connsiteX4" fmla="*/ 398255 w 535613"/>
              <a:gd name="connsiteY4" fmla="*/ 408842 h 408842"/>
              <a:gd name="connsiteX5" fmla="*/ 118863 w 535613"/>
              <a:gd name="connsiteY5" fmla="*/ 408842 h 408842"/>
              <a:gd name="connsiteX6" fmla="*/ 2117 w 535613"/>
              <a:gd name="connsiteY6" fmla="*/ 360484 h 408842"/>
              <a:gd name="connsiteX7" fmla="*/ 106159 w 535613"/>
              <a:gd name="connsiteY7" fmla="*/ 143750 h 408842"/>
              <a:gd name="connsiteX0" fmla="*/ 106159 w 542519"/>
              <a:gd name="connsiteY0" fmla="*/ 143750 h 408842"/>
              <a:gd name="connsiteX1" fmla="*/ 237392 w 542519"/>
              <a:gd name="connsiteY1" fmla="*/ 0 h 408842"/>
              <a:gd name="connsiteX2" fmla="*/ 369985 w 542519"/>
              <a:gd name="connsiteY2" fmla="*/ 143750 h 408842"/>
              <a:gd name="connsiteX3" fmla="*/ 515001 w 542519"/>
              <a:gd name="connsiteY3" fmla="*/ 360484 h 408842"/>
              <a:gd name="connsiteX4" fmla="*/ 398255 w 542519"/>
              <a:gd name="connsiteY4" fmla="*/ 408842 h 408842"/>
              <a:gd name="connsiteX5" fmla="*/ 118863 w 542519"/>
              <a:gd name="connsiteY5" fmla="*/ 408842 h 408842"/>
              <a:gd name="connsiteX6" fmla="*/ 2117 w 542519"/>
              <a:gd name="connsiteY6" fmla="*/ 360484 h 408842"/>
              <a:gd name="connsiteX7" fmla="*/ 106159 w 542519"/>
              <a:gd name="connsiteY7" fmla="*/ 143750 h 408842"/>
              <a:gd name="connsiteX0" fmla="*/ 106159 w 542519"/>
              <a:gd name="connsiteY0" fmla="*/ 143750 h 412825"/>
              <a:gd name="connsiteX1" fmla="*/ 237392 w 542519"/>
              <a:gd name="connsiteY1" fmla="*/ 0 h 412825"/>
              <a:gd name="connsiteX2" fmla="*/ 369985 w 542519"/>
              <a:gd name="connsiteY2" fmla="*/ 143750 h 412825"/>
              <a:gd name="connsiteX3" fmla="*/ 515001 w 542519"/>
              <a:gd name="connsiteY3" fmla="*/ 360484 h 412825"/>
              <a:gd name="connsiteX4" fmla="*/ 398255 w 542519"/>
              <a:gd name="connsiteY4" fmla="*/ 408842 h 412825"/>
              <a:gd name="connsiteX5" fmla="*/ 118863 w 542519"/>
              <a:gd name="connsiteY5" fmla="*/ 408842 h 412825"/>
              <a:gd name="connsiteX6" fmla="*/ 2117 w 542519"/>
              <a:gd name="connsiteY6" fmla="*/ 360484 h 412825"/>
              <a:gd name="connsiteX7" fmla="*/ 106159 w 542519"/>
              <a:gd name="connsiteY7" fmla="*/ 143750 h 412825"/>
              <a:gd name="connsiteX0" fmla="*/ 106159 w 514894"/>
              <a:gd name="connsiteY0" fmla="*/ 143750 h 412825"/>
              <a:gd name="connsiteX1" fmla="*/ 237392 w 514894"/>
              <a:gd name="connsiteY1" fmla="*/ 0 h 412825"/>
              <a:gd name="connsiteX2" fmla="*/ 369985 w 514894"/>
              <a:gd name="connsiteY2" fmla="*/ 143750 h 412825"/>
              <a:gd name="connsiteX3" fmla="*/ 487376 w 514894"/>
              <a:gd name="connsiteY3" fmla="*/ 360484 h 412825"/>
              <a:gd name="connsiteX4" fmla="*/ 398255 w 514894"/>
              <a:gd name="connsiteY4" fmla="*/ 408842 h 412825"/>
              <a:gd name="connsiteX5" fmla="*/ 118863 w 514894"/>
              <a:gd name="connsiteY5" fmla="*/ 408842 h 412825"/>
              <a:gd name="connsiteX6" fmla="*/ 2117 w 514894"/>
              <a:gd name="connsiteY6" fmla="*/ 360484 h 412825"/>
              <a:gd name="connsiteX7" fmla="*/ 106159 w 514894"/>
              <a:gd name="connsiteY7" fmla="*/ 143750 h 412825"/>
              <a:gd name="connsiteX0" fmla="*/ 106159 w 514894"/>
              <a:gd name="connsiteY0" fmla="*/ 143750 h 439829"/>
              <a:gd name="connsiteX1" fmla="*/ 237392 w 514894"/>
              <a:gd name="connsiteY1" fmla="*/ 0 h 439829"/>
              <a:gd name="connsiteX2" fmla="*/ 369985 w 514894"/>
              <a:gd name="connsiteY2" fmla="*/ 143750 h 439829"/>
              <a:gd name="connsiteX3" fmla="*/ 487376 w 514894"/>
              <a:gd name="connsiteY3" fmla="*/ 387488 h 439829"/>
              <a:gd name="connsiteX4" fmla="*/ 398255 w 514894"/>
              <a:gd name="connsiteY4" fmla="*/ 408842 h 439829"/>
              <a:gd name="connsiteX5" fmla="*/ 118863 w 514894"/>
              <a:gd name="connsiteY5" fmla="*/ 408842 h 439829"/>
              <a:gd name="connsiteX6" fmla="*/ 2117 w 514894"/>
              <a:gd name="connsiteY6" fmla="*/ 360484 h 439829"/>
              <a:gd name="connsiteX7" fmla="*/ 106159 w 514894"/>
              <a:gd name="connsiteY7" fmla="*/ 143750 h 439829"/>
              <a:gd name="connsiteX0" fmla="*/ 106159 w 514894"/>
              <a:gd name="connsiteY0" fmla="*/ 143750 h 416201"/>
              <a:gd name="connsiteX1" fmla="*/ 237392 w 514894"/>
              <a:gd name="connsiteY1" fmla="*/ 0 h 416201"/>
              <a:gd name="connsiteX2" fmla="*/ 369985 w 514894"/>
              <a:gd name="connsiteY2" fmla="*/ 143750 h 416201"/>
              <a:gd name="connsiteX3" fmla="*/ 487376 w 514894"/>
              <a:gd name="connsiteY3" fmla="*/ 387488 h 416201"/>
              <a:gd name="connsiteX4" fmla="*/ 398255 w 514894"/>
              <a:gd name="connsiteY4" fmla="*/ 408842 h 416201"/>
              <a:gd name="connsiteX5" fmla="*/ 118863 w 514894"/>
              <a:gd name="connsiteY5" fmla="*/ 408842 h 416201"/>
              <a:gd name="connsiteX6" fmla="*/ 2117 w 514894"/>
              <a:gd name="connsiteY6" fmla="*/ 360484 h 416201"/>
              <a:gd name="connsiteX7" fmla="*/ 106159 w 514894"/>
              <a:gd name="connsiteY7" fmla="*/ 143750 h 416201"/>
              <a:gd name="connsiteX0" fmla="*/ 106159 w 514894"/>
              <a:gd name="connsiteY0" fmla="*/ 143750 h 411700"/>
              <a:gd name="connsiteX1" fmla="*/ 237392 w 514894"/>
              <a:gd name="connsiteY1" fmla="*/ 0 h 411700"/>
              <a:gd name="connsiteX2" fmla="*/ 369985 w 514894"/>
              <a:gd name="connsiteY2" fmla="*/ 143750 h 411700"/>
              <a:gd name="connsiteX3" fmla="*/ 487376 w 514894"/>
              <a:gd name="connsiteY3" fmla="*/ 387488 h 411700"/>
              <a:gd name="connsiteX4" fmla="*/ 398255 w 514894"/>
              <a:gd name="connsiteY4" fmla="*/ 408842 h 411700"/>
              <a:gd name="connsiteX5" fmla="*/ 118863 w 514894"/>
              <a:gd name="connsiteY5" fmla="*/ 408842 h 411700"/>
              <a:gd name="connsiteX6" fmla="*/ 2117 w 514894"/>
              <a:gd name="connsiteY6" fmla="*/ 360484 h 411700"/>
              <a:gd name="connsiteX7" fmla="*/ 106159 w 514894"/>
              <a:gd name="connsiteY7" fmla="*/ 143750 h 411700"/>
              <a:gd name="connsiteX0" fmla="*/ 106159 w 511441"/>
              <a:gd name="connsiteY0" fmla="*/ 143750 h 411700"/>
              <a:gd name="connsiteX1" fmla="*/ 237392 w 511441"/>
              <a:gd name="connsiteY1" fmla="*/ 0 h 411700"/>
              <a:gd name="connsiteX2" fmla="*/ 369985 w 511441"/>
              <a:gd name="connsiteY2" fmla="*/ 143750 h 411700"/>
              <a:gd name="connsiteX3" fmla="*/ 487376 w 511441"/>
              <a:gd name="connsiteY3" fmla="*/ 387488 h 411700"/>
              <a:gd name="connsiteX4" fmla="*/ 398255 w 511441"/>
              <a:gd name="connsiteY4" fmla="*/ 408842 h 411700"/>
              <a:gd name="connsiteX5" fmla="*/ 118863 w 511441"/>
              <a:gd name="connsiteY5" fmla="*/ 408842 h 411700"/>
              <a:gd name="connsiteX6" fmla="*/ 2117 w 511441"/>
              <a:gd name="connsiteY6" fmla="*/ 360484 h 411700"/>
              <a:gd name="connsiteX7" fmla="*/ 106159 w 511441"/>
              <a:gd name="connsiteY7" fmla="*/ 143750 h 411700"/>
              <a:gd name="connsiteX0" fmla="*/ 106159 w 511441"/>
              <a:gd name="connsiteY0" fmla="*/ 143750 h 411700"/>
              <a:gd name="connsiteX1" fmla="*/ 237392 w 511441"/>
              <a:gd name="connsiteY1" fmla="*/ 0 h 411700"/>
              <a:gd name="connsiteX2" fmla="*/ 397610 w 511441"/>
              <a:gd name="connsiteY2" fmla="*/ 143750 h 411700"/>
              <a:gd name="connsiteX3" fmla="*/ 487376 w 511441"/>
              <a:gd name="connsiteY3" fmla="*/ 387488 h 411700"/>
              <a:gd name="connsiteX4" fmla="*/ 398255 w 511441"/>
              <a:gd name="connsiteY4" fmla="*/ 408842 h 411700"/>
              <a:gd name="connsiteX5" fmla="*/ 118863 w 511441"/>
              <a:gd name="connsiteY5" fmla="*/ 408842 h 411700"/>
              <a:gd name="connsiteX6" fmla="*/ 2117 w 511441"/>
              <a:gd name="connsiteY6" fmla="*/ 360484 h 411700"/>
              <a:gd name="connsiteX7" fmla="*/ 106159 w 511441"/>
              <a:gd name="connsiteY7" fmla="*/ 143750 h 411700"/>
              <a:gd name="connsiteX0" fmla="*/ 106159 w 511441"/>
              <a:gd name="connsiteY0" fmla="*/ 116746 h 384696"/>
              <a:gd name="connsiteX1" fmla="*/ 265017 w 511441"/>
              <a:gd name="connsiteY1" fmla="*/ 0 h 384696"/>
              <a:gd name="connsiteX2" fmla="*/ 397610 w 511441"/>
              <a:gd name="connsiteY2" fmla="*/ 116746 h 384696"/>
              <a:gd name="connsiteX3" fmla="*/ 487376 w 511441"/>
              <a:gd name="connsiteY3" fmla="*/ 360484 h 384696"/>
              <a:gd name="connsiteX4" fmla="*/ 398255 w 511441"/>
              <a:gd name="connsiteY4" fmla="*/ 381838 h 384696"/>
              <a:gd name="connsiteX5" fmla="*/ 118863 w 511441"/>
              <a:gd name="connsiteY5" fmla="*/ 381838 h 384696"/>
              <a:gd name="connsiteX6" fmla="*/ 2117 w 511441"/>
              <a:gd name="connsiteY6" fmla="*/ 333480 h 384696"/>
              <a:gd name="connsiteX7" fmla="*/ 106159 w 511441"/>
              <a:gd name="connsiteY7" fmla="*/ 116746 h 384696"/>
              <a:gd name="connsiteX0" fmla="*/ 106159 w 511441"/>
              <a:gd name="connsiteY0" fmla="*/ 148251 h 389197"/>
              <a:gd name="connsiteX1" fmla="*/ 265017 w 511441"/>
              <a:gd name="connsiteY1" fmla="*/ 4501 h 389197"/>
              <a:gd name="connsiteX2" fmla="*/ 397610 w 511441"/>
              <a:gd name="connsiteY2" fmla="*/ 121247 h 389197"/>
              <a:gd name="connsiteX3" fmla="*/ 487376 w 511441"/>
              <a:gd name="connsiteY3" fmla="*/ 364985 h 389197"/>
              <a:gd name="connsiteX4" fmla="*/ 398255 w 511441"/>
              <a:gd name="connsiteY4" fmla="*/ 386339 h 389197"/>
              <a:gd name="connsiteX5" fmla="*/ 118863 w 511441"/>
              <a:gd name="connsiteY5" fmla="*/ 386339 h 389197"/>
              <a:gd name="connsiteX6" fmla="*/ 2117 w 511441"/>
              <a:gd name="connsiteY6" fmla="*/ 337981 h 389197"/>
              <a:gd name="connsiteX7" fmla="*/ 106159 w 511441"/>
              <a:gd name="connsiteY7" fmla="*/ 148251 h 389197"/>
              <a:gd name="connsiteX0" fmla="*/ 106159 w 511441"/>
              <a:gd name="connsiteY0" fmla="*/ 143750 h 384696"/>
              <a:gd name="connsiteX1" fmla="*/ 265017 w 511441"/>
              <a:gd name="connsiteY1" fmla="*/ 0 h 384696"/>
              <a:gd name="connsiteX2" fmla="*/ 397610 w 511441"/>
              <a:gd name="connsiteY2" fmla="*/ 143750 h 384696"/>
              <a:gd name="connsiteX3" fmla="*/ 487376 w 511441"/>
              <a:gd name="connsiteY3" fmla="*/ 360484 h 384696"/>
              <a:gd name="connsiteX4" fmla="*/ 398255 w 511441"/>
              <a:gd name="connsiteY4" fmla="*/ 381838 h 384696"/>
              <a:gd name="connsiteX5" fmla="*/ 118863 w 511441"/>
              <a:gd name="connsiteY5" fmla="*/ 381838 h 384696"/>
              <a:gd name="connsiteX6" fmla="*/ 2117 w 511441"/>
              <a:gd name="connsiteY6" fmla="*/ 333480 h 384696"/>
              <a:gd name="connsiteX7" fmla="*/ 106159 w 511441"/>
              <a:gd name="connsiteY7" fmla="*/ 143750 h 384696"/>
              <a:gd name="connsiteX0" fmla="*/ 106159 w 511441"/>
              <a:gd name="connsiteY0" fmla="*/ 143750 h 384696"/>
              <a:gd name="connsiteX1" fmla="*/ 265017 w 511441"/>
              <a:gd name="connsiteY1" fmla="*/ 0 h 384696"/>
              <a:gd name="connsiteX2" fmla="*/ 397610 w 511441"/>
              <a:gd name="connsiteY2" fmla="*/ 143750 h 384696"/>
              <a:gd name="connsiteX3" fmla="*/ 487376 w 511441"/>
              <a:gd name="connsiteY3" fmla="*/ 360484 h 384696"/>
              <a:gd name="connsiteX4" fmla="*/ 370630 w 511441"/>
              <a:gd name="connsiteY4" fmla="*/ 381838 h 384696"/>
              <a:gd name="connsiteX5" fmla="*/ 118863 w 511441"/>
              <a:gd name="connsiteY5" fmla="*/ 381838 h 384696"/>
              <a:gd name="connsiteX6" fmla="*/ 2117 w 511441"/>
              <a:gd name="connsiteY6" fmla="*/ 333480 h 384696"/>
              <a:gd name="connsiteX7" fmla="*/ 106159 w 511441"/>
              <a:gd name="connsiteY7" fmla="*/ 143750 h 384696"/>
              <a:gd name="connsiteX0" fmla="*/ 106159 w 511441"/>
              <a:gd name="connsiteY0" fmla="*/ 143750 h 384696"/>
              <a:gd name="connsiteX1" fmla="*/ 265017 w 511441"/>
              <a:gd name="connsiteY1" fmla="*/ 0 h 384696"/>
              <a:gd name="connsiteX2" fmla="*/ 397610 w 511441"/>
              <a:gd name="connsiteY2" fmla="*/ 143750 h 384696"/>
              <a:gd name="connsiteX3" fmla="*/ 487376 w 511441"/>
              <a:gd name="connsiteY3" fmla="*/ 360484 h 384696"/>
              <a:gd name="connsiteX4" fmla="*/ 370630 w 511441"/>
              <a:gd name="connsiteY4" fmla="*/ 381838 h 384696"/>
              <a:gd name="connsiteX5" fmla="*/ 118863 w 511441"/>
              <a:gd name="connsiteY5" fmla="*/ 381838 h 384696"/>
              <a:gd name="connsiteX6" fmla="*/ 2117 w 511441"/>
              <a:gd name="connsiteY6" fmla="*/ 333480 h 384696"/>
              <a:gd name="connsiteX7" fmla="*/ 106159 w 511441"/>
              <a:gd name="connsiteY7" fmla="*/ 143750 h 384696"/>
              <a:gd name="connsiteX0" fmla="*/ 106159 w 511441"/>
              <a:gd name="connsiteY0" fmla="*/ 143750 h 384696"/>
              <a:gd name="connsiteX1" fmla="*/ 265017 w 511441"/>
              <a:gd name="connsiteY1" fmla="*/ 0 h 384696"/>
              <a:gd name="connsiteX2" fmla="*/ 397610 w 511441"/>
              <a:gd name="connsiteY2" fmla="*/ 143750 h 384696"/>
              <a:gd name="connsiteX3" fmla="*/ 487376 w 511441"/>
              <a:gd name="connsiteY3" fmla="*/ 360484 h 384696"/>
              <a:gd name="connsiteX4" fmla="*/ 370630 w 511441"/>
              <a:gd name="connsiteY4" fmla="*/ 381838 h 384696"/>
              <a:gd name="connsiteX5" fmla="*/ 118863 w 511441"/>
              <a:gd name="connsiteY5" fmla="*/ 381838 h 384696"/>
              <a:gd name="connsiteX6" fmla="*/ 2117 w 511441"/>
              <a:gd name="connsiteY6" fmla="*/ 333480 h 384696"/>
              <a:gd name="connsiteX7" fmla="*/ 106159 w 511441"/>
              <a:gd name="connsiteY7" fmla="*/ 143750 h 384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1441" h="384696">
                <a:moveTo>
                  <a:pt x="106159" y="143750"/>
                </a:moveTo>
                <a:cubicBezTo>
                  <a:pt x="149976" y="88170"/>
                  <a:pt x="216442" y="0"/>
                  <a:pt x="265017" y="0"/>
                </a:cubicBezTo>
                <a:cubicBezTo>
                  <a:pt x="313592" y="0"/>
                  <a:pt x="360550" y="83669"/>
                  <a:pt x="397610" y="143750"/>
                </a:cubicBezTo>
                <a:cubicBezTo>
                  <a:pt x="434670" y="203831"/>
                  <a:pt x="511441" y="310676"/>
                  <a:pt x="487376" y="360484"/>
                </a:cubicBezTo>
                <a:cubicBezTo>
                  <a:pt x="482887" y="384696"/>
                  <a:pt x="414418" y="381838"/>
                  <a:pt x="370630" y="381838"/>
                </a:cubicBezTo>
                <a:lnTo>
                  <a:pt x="118863" y="381838"/>
                </a:lnTo>
                <a:cubicBezTo>
                  <a:pt x="42846" y="381838"/>
                  <a:pt x="4234" y="373161"/>
                  <a:pt x="2117" y="333480"/>
                </a:cubicBezTo>
                <a:cubicBezTo>
                  <a:pt x="0" y="293799"/>
                  <a:pt x="62342" y="199330"/>
                  <a:pt x="106159" y="143750"/>
                </a:cubicBezTo>
                <a:close/>
              </a:path>
            </a:pathLst>
          </a:custGeom>
          <a:solidFill>
            <a:srgbClr val="800000"/>
          </a:solidFill>
          <a:ln w="12700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9728" tIns="54864" rIns="109728" bIns="54864" rtlCol="0" anchor="ctr">
            <a:normAutofit fontScale="25000" lnSpcReduction="20000"/>
          </a:bodyPr>
          <a:lstStyle/>
          <a:p>
            <a:pPr algn="ctr"/>
            <a:endParaRPr lang="en-US" i="0"/>
          </a:p>
        </p:txBody>
      </p:sp>
      <p:sp>
        <p:nvSpPr>
          <p:cNvPr id="1480" name="Freeform 1479"/>
          <p:cNvSpPr/>
          <p:nvPr/>
        </p:nvSpPr>
        <p:spPr>
          <a:xfrm rot="20390435">
            <a:off x="4709435" y="2051225"/>
            <a:ext cx="131233" cy="72895"/>
          </a:xfrm>
          <a:custGeom>
            <a:avLst/>
            <a:gdLst>
              <a:gd name="connsiteX0" fmla="*/ 0 w 609600"/>
              <a:gd name="connsiteY0" fmla="*/ 165104 h 457200"/>
              <a:gd name="connsiteX1" fmla="*/ 48358 w 609600"/>
              <a:gd name="connsiteY1" fmla="*/ 48358 h 457200"/>
              <a:gd name="connsiteX2" fmla="*/ 165104 w 609600"/>
              <a:gd name="connsiteY2" fmla="*/ 0 h 457200"/>
              <a:gd name="connsiteX3" fmla="*/ 444496 w 609600"/>
              <a:gd name="connsiteY3" fmla="*/ 0 h 457200"/>
              <a:gd name="connsiteX4" fmla="*/ 561242 w 609600"/>
              <a:gd name="connsiteY4" fmla="*/ 48358 h 457200"/>
              <a:gd name="connsiteX5" fmla="*/ 609600 w 609600"/>
              <a:gd name="connsiteY5" fmla="*/ 165104 h 457200"/>
              <a:gd name="connsiteX6" fmla="*/ 609600 w 609600"/>
              <a:gd name="connsiteY6" fmla="*/ 292096 h 457200"/>
              <a:gd name="connsiteX7" fmla="*/ 561242 w 609600"/>
              <a:gd name="connsiteY7" fmla="*/ 408842 h 457200"/>
              <a:gd name="connsiteX8" fmla="*/ 444496 w 609600"/>
              <a:gd name="connsiteY8" fmla="*/ 457200 h 457200"/>
              <a:gd name="connsiteX9" fmla="*/ 165104 w 609600"/>
              <a:gd name="connsiteY9" fmla="*/ 457200 h 457200"/>
              <a:gd name="connsiteX10" fmla="*/ 48358 w 609600"/>
              <a:gd name="connsiteY10" fmla="*/ 408842 h 457200"/>
              <a:gd name="connsiteX11" fmla="*/ 0 w 609600"/>
              <a:gd name="connsiteY11" fmla="*/ 292096 h 457200"/>
              <a:gd name="connsiteX12" fmla="*/ 0 w 609600"/>
              <a:gd name="connsiteY12" fmla="*/ 165104 h 457200"/>
              <a:gd name="connsiteX0" fmla="*/ 0 w 609600"/>
              <a:gd name="connsiteY0" fmla="*/ 167485 h 459581"/>
              <a:gd name="connsiteX1" fmla="*/ 48358 w 609600"/>
              <a:gd name="connsiteY1" fmla="*/ 50739 h 459581"/>
              <a:gd name="connsiteX2" fmla="*/ 165104 w 609600"/>
              <a:gd name="connsiteY2" fmla="*/ 2381 h 459581"/>
              <a:gd name="connsiteX3" fmla="*/ 302419 w 609600"/>
              <a:gd name="connsiteY3" fmla="*/ 0 h 459581"/>
              <a:gd name="connsiteX4" fmla="*/ 444496 w 609600"/>
              <a:gd name="connsiteY4" fmla="*/ 2381 h 459581"/>
              <a:gd name="connsiteX5" fmla="*/ 561242 w 609600"/>
              <a:gd name="connsiteY5" fmla="*/ 50739 h 459581"/>
              <a:gd name="connsiteX6" fmla="*/ 609600 w 609600"/>
              <a:gd name="connsiteY6" fmla="*/ 167485 h 459581"/>
              <a:gd name="connsiteX7" fmla="*/ 609600 w 609600"/>
              <a:gd name="connsiteY7" fmla="*/ 294477 h 459581"/>
              <a:gd name="connsiteX8" fmla="*/ 561242 w 609600"/>
              <a:gd name="connsiteY8" fmla="*/ 411223 h 459581"/>
              <a:gd name="connsiteX9" fmla="*/ 444496 w 609600"/>
              <a:gd name="connsiteY9" fmla="*/ 459581 h 459581"/>
              <a:gd name="connsiteX10" fmla="*/ 165104 w 609600"/>
              <a:gd name="connsiteY10" fmla="*/ 459581 h 459581"/>
              <a:gd name="connsiteX11" fmla="*/ 48358 w 609600"/>
              <a:gd name="connsiteY11" fmla="*/ 411223 h 459581"/>
              <a:gd name="connsiteX12" fmla="*/ 0 w 609600"/>
              <a:gd name="connsiteY12" fmla="*/ 294477 h 459581"/>
              <a:gd name="connsiteX13" fmla="*/ 0 w 609600"/>
              <a:gd name="connsiteY13" fmla="*/ 167485 h 459581"/>
              <a:gd name="connsiteX0" fmla="*/ 2045 w 611645"/>
              <a:gd name="connsiteY0" fmla="*/ 167485 h 459581"/>
              <a:gd name="connsiteX1" fmla="*/ 50403 w 611645"/>
              <a:gd name="connsiteY1" fmla="*/ 50739 h 459581"/>
              <a:gd name="connsiteX2" fmla="*/ 304464 w 611645"/>
              <a:gd name="connsiteY2" fmla="*/ 0 h 459581"/>
              <a:gd name="connsiteX3" fmla="*/ 446541 w 611645"/>
              <a:gd name="connsiteY3" fmla="*/ 2381 h 459581"/>
              <a:gd name="connsiteX4" fmla="*/ 563287 w 611645"/>
              <a:gd name="connsiteY4" fmla="*/ 50739 h 459581"/>
              <a:gd name="connsiteX5" fmla="*/ 611645 w 611645"/>
              <a:gd name="connsiteY5" fmla="*/ 167485 h 459581"/>
              <a:gd name="connsiteX6" fmla="*/ 611645 w 611645"/>
              <a:gd name="connsiteY6" fmla="*/ 294477 h 459581"/>
              <a:gd name="connsiteX7" fmla="*/ 563287 w 611645"/>
              <a:gd name="connsiteY7" fmla="*/ 411223 h 459581"/>
              <a:gd name="connsiteX8" fmla="*/ 446541 w 611645"/>
              <a:gd name="connsiteY8" fmla="*/ 459581 h 459581"/>
              <a:gd name="connsiteX9" fmla="*/ 167149 w 611645"/>
              <a:gd name="connsiteY9" fmla="*/ 459581 h 459581"/>
              <a:gd name="connsiteX10" fmla="*/ 50403 w 611645"/>
              <a:gd name="connsiteY10" fmla="*/ 411223 h 459581"/>
              <a:gd name="connsiteX11" fmla="*/ 2045 w 611645"/>
              <a:gd name="connsiteY11" fmla="*/ 294477 h 459581"/>
              <a:gd name="connsiteX12" fmla="*/ 2045 w 611645"/>
              <a:gd name="connsiteY12" fmla="*/ 167485 h 459581"/>
              <a:gd name="connsiteX0" fmla="*/ 2045 w 611645"/>
              <a:gd name="connsiteY0" fmla="*/ 167485 h 459581"/>
              <a:gd name="connsiteX1" fmla="*/ 50403 w 611645"/>
              <a:gd name="connsiteY1" fmla="*/ 50739 h 459581"/>
              <a:gd name="connsiteX2" fmla="*/ 304464 w 611645"/>
              <a:gd name="connsiteY2" fmla="*/ 0 h 459581"/>
              <a:gd name="connsiteX3" fmla="*/ 563287 w 611645"/>
              <a:gd name="connsiteY3" fmla="*/ 50739 h 459581"/>
              <a:gd name="connsiteX4" fmla="*/ 611645 w 611645"/>
              <a:gd name="connsiteY4" fmla="*/ 167485 h 459581"/>
              <a:gd name="connsiteX5" fmla="*/ 611645 w 611645"/>
              <a:gd name="connsiteY5" fmla="*/ 294477 h 459581"/>
              <a:gd name="connsiteX6" fmla="*/ 563287 w 611645"/>
              <a:gd name="connsiteY6" fmla="*/ 411223 h 459581"/>
              <a:gd name="connsiteX7" fmla="*/ 446541 w 611645"/>
              <a:gd name="connsiteY7" fmla="*/ 459581 h 459581"/>
              <a:gd name="connsiteX8" fmla="*/ 167149 w 611645"/>
              <a:gd name="connsiteY8" fmla="*/ 459581 h 459581"/>
              <a:gd name="connsiteX9" fmla="*/ 50403 w 611645"/>
              <a:gd name="connsiteY9" fmla="*/ 411223 h 459581"/>
              <a:gd name="connsiteX10" fmla="*/ 2045 w 611645"/>
              <a:gd name="connsiteY10" fmla="*/ 294477 h 459581"/>
              <a:gd name="connsiteX11" fmla="*/ 2045 w 611645"/>
              <a:gd name="connsiteY11" fmla="*/ 167485 h 459581"/>
              <a:gd name="connsiteX0" fmla="*/ 2045 w 611645"/>
              <a:gd name="connsiteY0" fmla="*/ 167485 h 459906"/>
              <a:gd name="connsiteX1" fmla="*/ 50403 w 611645"/>
              <a:gd name="connsiteY1" fmla="*/ 50739 h 459906"/>
              <a:gd name="connsiteX2" fmla="*/ 304464 w 611645"/>
              <a:gd name="connsiteY2" fmla="*/ 0 h 459906"/>
              <a:gd name="connsiteX3" fmla="*/ 563287 w 611645"/>
              <a:gd name="connsiteY3" fmla="*/ 50739 h 459906"/>
              <a:gd name="connsiteX4" fmla="*/ 611645 w 611645"/>
              <a:gd name="connsiteY4" fmla="*/ 167485 h 459906"/>
              <a:gd name="connsiteX5" fmla="*/ 611645 w 611645"/>
              <a:gd name="connsiteY5" fmla="*/ 294477 h 459906"/>
              <a:gd name="connsiteX6" fmla="*/ 563287 w 611645"/>
              <a:gd name="connsiteY6" fmla="*/ 411223 h 459906"/>
              <a:gd name="connsiteX7" fmla="*/ 446541 w 611645"/>
              <a:gd name="connsiteY7" fmla="*/ 459581 h 459906"/>
              <a:gd name="connsiteX8" fmla="*/ 167149 w 611645"/>
              <a:gd name="connsiteY8" fmla="*/ 459581 h 459906"/>
              <a:gd name="connsiteX9" fmla="*/ 50403 w 611645"/>
              <a:gd name="connsiteY9" fmla="*/ 411223 h 459906"/>
              <a:gd name="connsiteX10" fmla="*/ 2045 w 611645"/>
              <a:gd name="connsiteY10" fmla="*/ 167485 h 459906"/>
              <a:gd name="connsiteX0" fmla="*/ 2045 w 611645"/>
              <a:gd name="connsiteY0" fmla="*/ 167485 h 459906"/>
              <a:gd name="connsiteX1" fmla="*/ 50403 w 611645"/>
              <a:gd name="connsiteY1" fmla="*/ 50739 h 459906"/>
              <a:gd name="connsiteX2" fmla="*/ 304464 w 611645"/>
              <a:gd name="connsiteY2" fmla="*/ 0 h 459906"/>
              <a:gd name="connsiteX3" fmla="*/ 563287 w 611645"/>
              <a:gd name="connsiteY3" fmla="*/ 50739 h 459906"/>
              <a:gd name="connsiteX4" fmla="*/ 611645 w 611645"/>
              <a:gd name="connsiteY4" fmla="*/ 167485 h 459906"/>
              <a:gd name="connsiteX5" fmla="*/ 563287 w 611645"/>
              <a:gd name="connsiteY5" fmla="*/ 411223 h 459906"/>
              <a:gd name="connsiteX6" fmla="*/ 446541 w 611645"/>
              <a:gd name="connsiteY6" fmla="*/ 459581 h 459906"/>
              <a:gd name="connsiteX7" fmla="*/ 167149 w 611645"/>
              <a:gd name="connsiteY7" fmla="*/ 459581 h 459906"/>
              <a:gd name="connsiteX8" fmla="*/ 50403 w 611645"/>
              <a:gd name="connsiteY8" fmla="*/ 411223 h 459906"/>
              <a:gd name="connsiteX9" fmla="*/ 2045 w 611645"/>
              <a:gd name="connsiteY9" fmla="*/ 167485 h 459906"/>
              <a:gd name="connsiteX0" fmla="*/ 192545 w 573545"/>
              <a:gd name="connsiteY0" fmla="*/ 167485 h 459906"/>
              <a:gd name="connsiteX1" fmla="*/ 12303 w 573545"/>
              <a:gd name="connsiteY1" fmla="*/ 50739 h 459906"/>
              <a:gd name="connsiteX2" fmla="*/ 266364 w 573545"/>
              <a:gd name="connsiteY2" fmla="*/ 0 h 459906"/>
              <a:gd name="connsiteX3" fmla="*/ 525187 w 573545"/>
              <a:gd name="connsiteY3" fmla="*/ 50739 h 459906"/>
              <a:gd name="connsiteX4" fmla="*/ 573545 w 573545"/>
              <a:gd name="connsiteY4" fmla="*/ 167485 h 459906"/>
              <a:gd name="connsiteX5" fmla="*/ 525187 w 573545"/>
              <a:gd name="connsiteY5" fmla="*/ 411223 h 459906"/>
              <a:gd name="connsiteX6" fmla="*/ 408441 w 573545"/>
              <a:gd name="connsiteY6" fmla="*/ 459581 h 459906"/>
              <a:gd name="connsiteX7" fmla="*/ 129049 w 573545"/>
              <a:gd name="connsiteY7" fmla="*/ 459581 h 459906"/>
              <a:gd name="connsiteX8" fmla="*/ 12303 w 573545"/>
              <a:gd name="connsiteY8" fmla="*/ 411223 h 459906"/>
              <a:gd name="connsiteX9" fmla="*/ 192545 w 573545"/>
              <a:gd name="connsiteY9" fmla="*/ 167485 h 459906"/>
              <a:gd name="connsiteX0" fmla="*/ 129045 w 586245"/>
              <a:gd name="connsiteY0" fmla="*/ 167485 h 459906"/>
              <a:gd name="connsiteX1" fmla="*/ 25003 w 586245"/>
              <a:gd name="connsiteY1" fmla="*/ 50739 h 459906"/>
              <a:gd name="connsiteX2" fmla="*/ 279064 w 586245"/>
              <a:gd name="connsiteY2" fmla="*/ 0 h 459906"/>
              <a:gd name="connsiteX3" fmla="*/ 537887 w 586245"/>
              <a:gd name="connsiteY3" fmla="*/ 50739 h 459906"/>
              <a:gd name="connsiteX4" fmla="*/ 586245 w 586245"/>
              <a:gd name="connsiteY4" fmla="*/ 167485 h 459906"/>
              <a:gd name="connsiteX5" fmla="*/ 537887 w 586245"/>
              <a:gd name="connsiteY5" fmla="*/ 411223 h 459906"/>
              <a:gd name="connsiteX6" fmla="*/ 421141 w 586245"/>
              <a:gd name="connsiteY6" fmla="*/ 459581 h 459906"/>
              <a:gd name="connsiteX7" fmla="*/ 141749 w 586245"/>
              <a:gd name="connsiteY7" fmla="*/ 459581 h 459906"/>
              <a:gd name="connsiteX8" fmla="*/ 25003 w 586245"/>
              <a:gd name="connsiteY8" fmla="*/ 411223 h 459906"/>
              <a:gd name="connsiteX9" fmla="*/ 129045 w 586245"/>
              <a:gd name="connsiteY9" fmla="*/ 167485 h 459906"/>
              <a:gd name="connsiteX0" fmla="*/ 106159 w 563359"/>
              <a:gd name="connsiteY0" fmla="*/ 167485 h 459906"/>
              <a:gd name="connsiteX1" fmla="*/ 154517 w 563359"/>
              <a:gd name="connsiteY1" fmla="*/ 50739 h 459906"/>
              <a:gd name="connsiteX2" fmla="*/ 256178 w 563359"/>
              <a:gd name="connsiteY2" fmla="*/ 0 h 459906"/>
              <a:gd name="connsiteX3" fmla="*/ 515001 w 563359"/>
              <a:gd name="connsiteY3" fmla="*/ 50739 h 459906"/>
              <a:gd name="connsiteX4" fmla="*/ 563359 w 563359"/>
              <a:gd name="connsiteY4" fmla="*/ 167485 h 459906"/>
              <a:gd name="connsiteX5" fmla="*/ 515001 w 563359"/>
              <a:gd name="connsiteY5" fmla="*/ 411223 h 459906"/>
              <a:gd name="connsiteX6" fmla="*/ 398255 w 563359"/>
              <a:gd name="connsiteY6" fmla="*/ 459581 h 459906"/>
              <a:gd name="connsiteX7" fmla="*/ 118863 w 563359"/>
              <a:gd name="connsiteY7" fmla="*/ 459581 h 459906"/>
              <a:gd name="connsiteX8" fmla="*/ 2117 w 563359"/>
              <a:gd name="connsiteY8" fmla="*/ 411223 h 459906"/>
              <a:gd name="connsiteX9" fmla="*/ 106159 w 563359"/>
              <a:gd name="connsiteY9" fmla="*/ 167485 h 459906"/>
              <a:gd name="connsiteX0" fmla="*/ 106159 w 563359"/>
              <a:gd name="connsiteY0" fmla="*/ 167485 h 459906"/>
              <a:gd name="connsiteX1" fmla="*/ 154517 w 563359"/>
              <a:gd name="connsiteY1" fmla="*/ 50739 h 459906"/>
              <a:gd name="connsiteX2" fmla="*/ 256178 w 563359"/>
              <a:gd name="connsiteY2" fmla="*/ 0 h 459906"/>
              <a:gd name="connsiteX3" fmla="*/ 515001 w 563359"/>
              <a:gd name="connsiteY3" fmla="*/ 50739 h 459906"/>
              <a:gd name="connsiteX4" fmla="*/ 563359 w 563359"/>
              <a:gd name="connsiteY4" fmla="*/ 167485 h 459906"/>
              <a:gd name="connsiteX5" fmla="*/ 515001 w 563359"/>
              <a:gd name="connsiteY5" fmla="*/ 411223 h 459906"/>
              <a:gd name="connsiteX6" fmla="*/ 398255 w 563359"/>
              <a:gd name="connsiteY6" fmla="*/ 459581 h 459906"/>
              <a:gd name="connsiteX7" fmla="*/ 118863 w 563359"/>
              <a:gd name="connsiteY7" fmla="*/ 459581 h 459906"/>
              <a:gd name="connsiteX8" fmla="*/ 2117 w 563359"/>
              <a:gd name="connsiteY8" fmla="*/ 411223 h 459906"/>
              <a:gd name="connsiteX9" fmla="*/ 106159 w 563359"/>
              <a:gd name="connsiteY9" fmla="*/ 167485 h 459906"/>
              <a:gd name="connsiteX0" fmla="*/ 83139 w 567964"/>
              <a:gd name="connsiteY0" fmla="*/ 167485 h 459906"/>
              <a:gd name="connsiteX1" fmla="*/ 159122 w 567964"/>
              <a:gd name="connsiteY1" fmla="*/ 50739 h 459906"/>
              <a:gd name="connsiteX2" fmla="*/ 260783 w 567964"/>
              <a:gd name="connsiteY2" fmla="*/ 0 h 459906"/>
              <a:gd name="connsiteX3" fmla="*/ 519606 w 567964"/>
              <a:gd name="connsiteY3" fmla="*/ 50739 h 459906"/>
              <a:gd name="connsiteX4" fmla="*/ 567964 w 567964"/>
              <a:gd name="connsiteY4" fmla="*/ 167485 h 459906"/>
              <a:gd name="connsiteX5" fmla="*/ 519606 w 567964"/>
              <a:gd name="connsiteY5" fmla="*/ 411223 h 459906"/>
              <a:gd name="connsiteX6" fmla="*/ 402860 w 567964"/>
              <a:gd name="connsiteY6" fmla="*/ 459581 h 459906"/>
              <a:gd name="connsiteX7" fmla="*/ 123468 w 567964"/>
              <a:gd name="connsiteY7" fmla="*/ 459581 h 459906"/>
              <a:gd name="connsiteX8" fmla="*/ 6722 w 567964"/>
              <a:gd name="connsiteY8" fmla="*/ 411223 h 459906"/>
              <a:gd name="connsiteX9" fmla="*/ 83139 w 567964"/>
              <a:gd name="connsiteY9" fmla="*/ 167485 h 459906"/>
              <a:gd name="connsiteX0" fmla="*/ 83139 w 550569"/>
              <a:gd name="connsiteY0" fmla="*/ 167485 h 459906"/>
              <a:gd name="connsiteX1" fmla="*/ 159122 w 550569"/>
              <a:gd name="connsiteY1" fmla="*/ 50739 h 459906"/>
              <a:gd name="connsiteX2" fmla="*/ 260783 w 550569"/>
              <a:gd name="connsiteY2" fmla="*/ 0 h 459906"/>
              <a:gd name="connsiteX3" fmla="*/ 519606 w 550569"/>
              <a:gd name="connsiteY3" fmla="*/ 50739 h 459906"/>
              <a:gd name="connsiteX4" fmla="*/ 429840 w 550569"/>
              <a:gd name="connsiteY4" fmla="*/ 167485 h 459906"/>
              <a:gd name="connsiteX5" fmla="*/ 519606 w 550569"/>
              <a:gd name="connsiteY5" fmla="*/ 411223 h 459906"/>
              <a:gd name="connsiteX6" fmla="*/ 402860 w 550569"/>
              <a:gd name="connsiteY6" fmla="*/ 459581 h 459906"/>
              <a:gd name="connsiteX7" fmla="*/ 123468 w 550569"/>
              <a:gd name="connsiteY7" fmla="*/ 459581 h 459906"/>
              <a:gd name="connsiteX8" fmla="*/ 6722 w 550569"/>
              <a:gd name="connsiteY8" fmla="*/ 411223 h 459906"/>
              <a:gd name="connsiteX9" fmla="*/ 83139 w 550569"/>
              <a:gd name="connsiteY9" fmla="*/ 167485 h 459906"/>
              <a:gd name="connsiteX0" fmla="*/ 83139 w 519606"/>
              <a:gd name="connsiteY0" fmla="*/ 167485 h 459906"/>
              <a:gd name="connsiteX1" fmla="*/ 159122 w 519606"/>
              <a:gd name="connsiteY1" fmla="*/ 50739 h 459906"/>
              <a:gd name="connsiteX2" fmla="*/ 260783 w 519606"/>
              <a:gd name="connsiteY2" fmla="*/ 0 h 459906"/>
              <a:gd name="connsiteX3" fmla="*/ 353857 w 519606"/>
              <a:gd name="connsiteY3" fmla="*/ 77743 h 459906"/>
              <a:gd name="connsiteX4" fmla="*/ 429840 w 519606"/>
              <a:gd name="connsiteY4" fmla="*/ 167485 h 459906"/>
              <a:gd name="connsiteX5" fmla="*/ 519606 w 519606"/>
              <a:gd name="connsiteY5" fmla="*/ 411223 h 459906"/>
              <a:gd name="connsiteX6" fmla="*/ 402860 w 519606"/>
              <a:gd name="connsiteY6" fmla="*/ 459581 h 459906"/>
              <a:gd name="connsiteX7" fmla="*/ 123468 w 519606"/>
              <a:gd name="connsiteY7" fmla="*/ 459581 h 459906"/>
              <a:gd name="connsiteX8" fmla="*/ 6722 w 519606"/>
              <a:gd name="connsiteY8" fmla="*/ 411223 h 459906"/>
              <a:gd name="connsiteX9" fmla="*/ 83139 w 519606"/>
              <a:gd name="connsiteY9" fmla="*/ 167485 h 459906"/>
              <a:gd name="connsiteX0" fmla="*/ 83139 w 519606"/>
              <a:gd name="connsiteY0" fmla="*/ 131703 h 424124"/>
              <a:gd name="connsiteX1" fmla="*/ 159122 w 519606"/>
              <a:gd name="connsiteY1" fmla="*/ 14957 h 424124"/>
              <a:gd name="connsiteX2" fmla="*/ 353857 w 519606"/>
              <a:gd name="connsiteY2" fmla="*/ 41961 h 424124"/>
              <a:gd name="connsiteX3" fmla="*/ 429840 w 519606"/>
              <a:gd name="connsiteY3" fmla="*/ 131703 h 424124"/>
              <a:gd name="connsiteX4" fmla="*/ 519606 w 519606"/>
              <a:gd name="connsiteY4" fmla="*/ 375441 h 424124"/>
              <a:gd name="connsiteX5" fmla="*/ 402860 w 519606"/>
              <a:gd name="connsiteY5" fmla="*/ 423799 h 424124"/>
              <a:gd name="connsiteX6" fmla="*/ 123468 w 519606"/>
              <a:gd name="connsiteY6" fmla="*/ 423799 h 424124"/>
              <a:gd name="connsiteX7" fmla="*/ 6722 w 519606"/>
              <a:gd name="connsiteY7" fmla="*/ 375441 h 424124"/>
              <a:gd name="connsiteX8" fmla="*/ 83139 w 519606"/>
              <a:gd name="connsiteY8" fmla="*/ 131703 h 424124"/>
              <a:gd name="connsiteX0" fmla="*/ 83139 w 519606"/>
              <a:gd name="connsiteY0" fmla="*/ 116746 h 409167"/>
              <a:gd name="connsiteX1" fmla="*/ 159122 w 519606"/>
              <a:gd name="connsiteY1" fmla="*/ 0 h 409167"/>
              <a:gd name="connsiteX2" fmla="*/ 429840 w 519606"/>
              <a:gd name="connsiteY2" fmla="*/ 116746 h 409167"/>
              <a:gd name="connsiteX3" fmla="*/ 519606 w 519606"/>
              <a:gd name="connsiteY3" fmla="*/ 360484 h 409167"/>
              <a:gd name="connsiteX4" fmla="*/ 402860 w 519606"/>
              <a:gd name="connsiteY4" fmla="*/ 408842 h 409167"/>
              <a:gd name="connsiteX5" fmla="*/ 123468 w 519606"/>
              <a:gd name="connsiteY5" fmla="*/ 408842 h 409167"/>
              <a:gd name="connsiteX6" fmla="*/ 6722 w 519606"/>
              <a:gd name="connsiteY6" fmla="*/ 360484 h 409167"/>
              <a:gd name="connsiteX7" fmla="*/ 83139 w 519606"/>
              <a:gd name="connsiteY7" fmla="*/ 116746 h 409167"/>
              <a:gd name="connsiteX0" fmla="*/ 83139 w 519606"/>
              <a:gd name="connsiteY0" fmla="*/ 116746 h 409167"/>
              <a:gd name="connsiteX1" fmla="*/ 186747 w 519606"/>
              <a:gd name="connsiteY1" fmla="*/ 0 h 409167"/>
              <a:gd name="connsiteX2" fmla="*/ 429840 w 519606"/>
              <a:gd name="connsiteY2" fmla="*/ 116746 h 409167"/>
              <a:gd name="connsiteX3" fmla="*/ 519606 w 519606"/>
              <a:gd name="connsiteY3" fmla="*/ 360484 h 409167"/>
              <a:gd name="connsiteX4" fmla="*/ 402860 w 519606"/>
              <a:gd name="connsiteY4" fmla="*/ 408842 h 409167"/>
              <a:gd name="connsiteX5" fmla="*/ 123468 w 519606"/>
              <a:gd name="connsiteY5" fmla="*/ 408842 h 409167"/>
              <a:gd name="connsiteX6" fmla="*/ 6722 w 519606"/>
              <a:gd name="connsiteY6" fmla="*/ 360484 h 409167"/>
              <a:gd name="connsiteX7" fmla="*/ 83139 w 519606"/>
              <a:gd name="connsiteY7" fmla="*/ 116746 h 409167"/>
              <a:gd name="connsiteX0" fmla="*/ 83139 w 519606"/>
              <a:gd name="connsiteY0" fmla="*/ 116746 h 409167"/>
              <a:gd name="connsiteX1" fmla="*/ 241997 w 519606"/>
              <a:gd name="connsiteY1" fmla="*/ 0 h 409167"/>
              <a:gd name="connsiteX2" fmla="*/ 429840 w 519606"/>
              <a:gd name="connsiteY2" fmla="*/ 116746 h 409167"/>
              <a:gd name="connsiteX3" fmla="*/ 519606 w 519606"/>
              <a:gd name="connsiteY3" fmla="*/ 360484 h 409167"/>
              <a:gd name="connsiteX4" fmla="*/ 402860 w 519606"/>
              <a:gd name="connsiteY4" fmla="*/ 408842 h 409167"/>
              <a:gd name="connsiteX5" fmla="*/ 123468 w 519606"/>
              <a:gd name="connsiteY5" fmla="*/ 408842 h 409167"/>
              <a:gd name="connsiteX6" fmla="*/ 6722 w 519606"/>
              <a:gd name="connsiteY6" fmla="*/ 360484 h 409167"/>
              <a:gd name="connsiteX7" fmla="*/ 83139 w 519606"/>
              <a:gd name="connsiteY7" fmla="*/ 116746 h 409167"/>
              <a:gd name="connsiteX0" fmla="*/ 106159 w 515001"/>
              <a:gd name="connsiteY0" fmla="*/ 148251 h 413343"/>
              <a:gd name="connsiteX1" fmla="*/ 237392 w 515001"/>
              <a:gd name="connsiteY1" fmla="*/ 4501 h 413343"/>
              <a:gd name="connsiteX2" fmla="*/ 425235 w 515001"/>
              <a:gd name="connsiteY2" fmla="*/ 121247 h 413343"/>
              <a:gd name="connsiteX3" fmla="*/ 515001 w 515001"/>
              <a:gd name="connsiteY3" fmla="*/ 364985 h 413343"/>
              <a:gd name="connsiteX4" fmla="*/ 398255 w 515001"/>
              <a:gd name="connsiteY4" fmla="*/ 413343 h 413343"/>
              <a:gd name="connsiteX5" fmla="*/ 118863 w 515001"/>
              <a:gd name="connsiteY5" fmla="*/ 413343 h 413343"/>
              <a:gd name="connsiteX6" fmla="*/ 2117 w 515001"/>
              <a:gd name="connsiteY6" fmla="*/ 364985 h 413343"/>
              <a:gd name="connsiteX7" fmla="*/ 106159 w 515001"/>
              <a:gd name="connsiteY7" fmla="*/ 148251 h 413343"/>
              <a:gd name="connsiteX0" fmla="*/ 106159 w 519498"/>
              <a:gd name="connsiteY0" fmla="*/ 148251 h 413343"/>
              <a:gd name="connsiteX1" fmla="*/ 237392 w 519498"/>
              <a:gd name="connsiteY1" fmla="*/ 4501 h 413343"/>
              <a:gd name="connsiteX2" fmla="*/ 425235 w 519498"/>
              <a:gd name="connsiteY2" fmla="*/ 121247 h 413343"/>
              <a:gd name="connsiteX3" fmla="*/ 515001 w 519498"/>
              <a:gd name="connsiteY3" fmla="*/ 364985 h 413343"/>
              <a:gd name="connsiteX4" fmla="*/ 398255 w 519498"/>
              <a:gd name="connsiteY4" fmla="*/ 413343 h 413343"/>
              <a:gd name="connsiteX5" fmla="*/ 118863 w 519498"/>
              <a:gd name="connsiteY5" fmla="*/ 413343 h 413343"/>
              <a:gd name="connsiteX6" fmla="*/ 2117 w 519498"/>
              <a:gd name="connsiteY6" fmla="*/ 364985 h 413343"/>
              <a:gd name="connsiteX7" fmla="*/ 106159 w 519498"/>
              <a:gd name="connsiteY7" fmla="*/ 148251 h 413343"/>
              <a:gd name="connsiteX0" fmla="*/ 106159 w 519498"/>
              <a:gd name="connsiteY0" fmla="*/ 143750 h 408842"/>
              <a:gd name="connsiteX1" fmla="*/ 237392 w 519498"/>
              <a:gd name="connsiteY1" fmla="*/ 0 h 408842"/>
              <a:gd name="connsiteX2" fmla="*/ 369985 w 519498"/>
              <a:gd name="connsiteY2" fmla="*/ 143750 h 408842"/>
              <a:gd name="connsiteX3" fmla="*/ 515001 w 519498"/>
              <a:gd name="connsiteY3" fmla="*/ 360484 h 408842"/>
              <a:gd name="connsiteX4" fmla="*/ 398255 w 519498"/>
              <a:gd name="connsiteY4" fmla="*/ 408842 h 408842"/>
              <a:gd name="connsiteX5" fmla="*/ 118863 w 519498"/>
              <a:gd name="connsiteY5" fmla="*/ 408842 h 408842"/>
              <a:gd name="connsiteX6" fmla="*/ 2117 w 519498"/>
              <a:gd name="connsiteY6" fmla="*/ 360484 h 408842"/>
              <a:gd name="connsiteX7" fmla="*/ 106159 w 519498"/>
              <a:gd name="connsiteY7" fmla="*/ 143750 h 408842"/>
              <a:gd name="connsiteX0" fmla="*/ 106159 w 535613"/>
              <a:gd name="connsiteY0" fmla="*/ 143750 h 408842"/>
              <a:gd name="connsiteX1" fmla="*/ 237392 w 535613"/>
              <a:gd name="connsiteY1" fmla="*/ 0 h 408842"/>
              <a:gd name="connsiteX2" fmla="*/ 369985 w 535613"/>
              <a:gd name="connsiteY2" fmla="*/ 143750 h 408842"/>
              <a:gd name="connsiteX3" fmla="*/ 515001 w 535613"/>
              <a:gd name="connsiteY3" fmla="*/ 360484 h 408842"/>
              <a:gd name="connsiteX4" fmla="*/ 398255 w 535613"/>
              <a:gd name="connsiteY4" fmla="*/ 408842 h 408842"/>
              <a:gd name="connsiteX5" fmla="*/ 118863 w 535613"/>
              <a:gd name="connsiteY5" fmla="*/ 408842 h 408842"/>
              <a:gd name="connsiteX6" fmla="*/ 2117 w 535613"/>
              <a:gd name="connsiteY6" fmla="*/ 360484 h 408842"/>
              <a:gd name="connsiteX7" fmla="*/ 106159 w 535613"/>
              <a:gd name="connsiteY7" fmla="*/ 143750 h 408842"/>
              <a:gd name="connsiteX0" fmla="*/ 106159 w 542519"/>
              <a:gd name="connsiteY0" fmla="*/ 143750 h 408842"/>
              <a:gd name="connsiteX1" fmla="*/ 237392 w 542519"/>
              <a:gd name="connsiteY1" fmla="*/ 0 h 408842"/>
              <a:gd name="connsiteX2" fmla="*/ 369985 w 542519"/>
              <a:gd name="connsiteY2" fmla="*/ 143750 h 408842"/>
              <a:gd name="connsiteX3" fmla="*/ 515001 w 542519"/>
              <a:gd name="connsiteY3" fmla="*/ 360484 h 408842"/>
              <a:gd name="connsiteX4" fmla="*/ 398255 w 542519"/>
              <a:gd name="connsiteY4" fmla="*/ 408842 h 408842"/>
              <a:gd name="connsiteX5" fmla="*/ 118863 w 542519"/>
              <a:gd name="connsiteY5" fmla="*/ 408842 h 408842"/>
              <a:gd name="connsiteX6" fmla="*/ 2117 w 542519"/>
              <a:gd name="connsiteY6" fmla="*/ 360484 h 408842"/>
              <a:gd name="connsiteX7" fmla="*/ 106159 w 542519"/>
              <a:gd name="connsiteY7" fmla="*/ 143750 h 408842"/>
              <a:gd name="connsiteX0" fmla="*/ 106159 w 542519"/>
              <a:gd name="connsiteY0" fmla="*/ 143750 h 412825"/>
              <a:gd name="connsiteX1" fmla="*/ 237392 w 542519"/>
              <a:gd name="connsiteY1" fmla="*/ 0 h 412825"/>
              <a:gd name="connsiteX2" fmla="*/ 369985 w 542519"/>
              <a:gd name="connsiteY2" fmla="*/ 143750 h 412825"/>
              <a:gd name="connsiteX3" fmla="*/ 515001 w 542519"/>
              <a:gd name="connsiteY3" fmla="*/ 360484 h 412825"/>
              <a:gd name="connsiteX4" fmla="*/ 398255 w 542519"/>
              <a:gd name="connsiteY4" fmla="*/ 408842 h 412825"/>
              <a:gd name="connsiteX5" fmla="*/ 118863 w 542519"/>
              <a:gd name="connsiteY5" fmla="*/ 408842 h 412825"/>
              <a:gd name="connsiteX6" fmla="*/ 2117 w 542519"/>
              <a:gd name="connsiteY6" fmla="*/ 360484 h 412825"/>
              <a:gd name="connsiteX7" fmla="*/ 106159 w 542519"/>
              <a:gd name="connsiteY7" fmla="*/ 143750 h 412825"/>
              <a:gd name="connsiteX0" fmla="*/ 106159 w 514894"/>
              <a:gd name="connsiteY0" fmla="*/ 143750 h 412825"/>
              <a:gd name="connsiteX1" fmla="*/ 237392 w 514894"/>
              <a:gd name="connsiteY1" fmla="*/ 0 h 412825"/>
              <a:gd name="connsiteX2" fmla="*/ 369985 w 514894"/>
              <a:gd name="connsiteY2" fmla="*/ 143750 h 412825"/>
              <a:gd name="connsiteX3" fmla="*/ 487376 w 514894"/>
              <a:gd name="connsiteY3" fmla="*/ 360484 h 412825"/>
              <a:gd name="connsiteX4" fmla="*/ 398255 w 514894"/>
              <a:gd name="connsiteY4" fmla="*/ 408842 h 412825"/>
              <a:gd name="connsiteX5" fmla="*/ 118863 w 514894"/>
              <a:gd name="connsiteY5" fmla="*/ 408842 h 412825"/>
              <a:gd name="connsiteX6" fmla="*/ 2117 w 514894"/>
              <a:gd name="connsiteY6" fmla="*/ 360484 h 412825"/>
              <a:gd name="connsiteX7" fmla="*/ 106159 w 514894"/>
              <a:gd name="connsiteY7" fmla="*/ 143750 h 412825"/>
              <a:gd name="connsiteX0" fmla="*/ 106159 w 514894"/>
              <a:gd name="connsiteY0" fmla="*/ 143750 h 439829"/>
              <a:gd name="connsiteX1" fmla="*/ 237392 w 514894"/>
              <a:gd name="connsiteY1" fmla="*/ 0 h 439829"/>
              <a:gd name="connsiteX2" fmla="*/ 369985 w 514894"/>
              <a:gd name="connsiteY2" fmla="*/ 143750 h 439829"/>
              <a:gd name="connsiteX3" fmla="*/ 487376 w 514894"/>
              <a:gd name="connsiteY3" fmla="*/ 387488 h 439829"/>
              <a:gd name="connsiteX4" fmla="*/ 398255 w 514894"/>
              <a:gd name="connsiteY4" fmla="*/ 408842 h 439829"/>
              <a:gd name="connsiteX5" fmla="*/ 118863 w 514894"/>
              <a:gd name="connsiteY5" fmla="*/ 408842 h 439829"/>
              <a:gd name="connsiteX6" fmla="*/ 2117 w 514894"/>
              <a:gd name="connsiteY6" fmla="*/ 360484 h 439829"/>
              <a:gd name="connsiteX7" fmla="*/ 106159 w 514894"/>
              <a:gd name="connsiteY7" fmla="*/ 143750 h 439829"/>
              <a:gd name="connsiteX0" fmla="*/ 106159 w 514894"/>
              <a:gd name="connsiteY0" fmla="*/ 143750 h 416201"/>
              <a:gd name="connsiteX1" fmla="*/ 237392 w 514894"/>
              <a:gd name="connsiteY1" fmla="*/ 0 h 416201"/>
              <a:gd name="connsiteX2" fmla="*/ 369985 w 514894"/>
              <a:gd name="connsiteY2" fmla="*/ 143750 h 416201"/>
              <a:gd name="connsiteX3" fmla="*/ 487376 w 514894"/>
              <a:gd name="connsiteY3" fmla="*/ 387488 h 416201"/>
              <a:gd name="connsiteX4" fmla="*/ 398255 w 514894"/>
              <a:gd name="connsiteY4" fmla="*/ 408842 h 416201"/>
              <a:gd name="connsiteX5" fmla="*/ 118863 w 514894"/>
              <a:gd name="connsiteY5" fmla="*/ 408842 h 416201"/>
              <a:gd name="connsiteX6" fmla="*/ 2117 w 514894"/>
              <a:gd name="connsiteY6" fmla="*/ 360484 h 416201"/>
              <a:gd name="connsiteX7" fmla="*/ 106159 w 514894"/>
              <a:gd name="connsiteY7" fmla="*/ 143750 h 416201"/>
              <a:gd name="connsiteX0" fmla="*/ 106159 w 514894"/>
              <a:gd name="connsiteY0" fmla="*/ 143750 h 411700"/>
              <a:gd name="connsiteX1" fmla="*/ 237392 w 514894"/>
              <a:gd name="connsiteY1" fmla="*/ 0 h 411700"/>
              <a:gd name="connsiteX2" fmla="*/ 369985 w 514894"/>
              <a:gd name="connsiteY2" fmla="*/ 143750 h 411700"/>
              <a:gd name="connsiteX3" fmla="*/ 487376 w 514894"/>
              <a:gd name="connsiteY3" fmla="*/ 387488 h 411700"/>
              <a:gd name="connsiteX4" fmla="*/ 398255 w 514894"/>
              <a:gd name="connsiteY4" fmla="*/ 408842 h 411700"/>
              <a:gd name="connsiteX5" fmla="*/ 118863 w 514894"/>
              <a:gd name="connsiteY5" fmla="*/ 408842 h 411700"/>
              <a:gd name="connsiteX6" fmla="*/ 2117 w 514894"/>
              <a:gd name="connsiteY6" fmla="*/ 360484 h 411700"/>
              <a:gd name="connsiteX7" fmla="*/ 106159 w 514894"/>
              <a:gd name="connsiteY7" fmla="*/ 143750 h 411700"/>
              <a:gd name="connsiteX0" fmla="*/ 106159 w 511441"/>
              <a:gd name="connsiteY0" fmla="*/ 143750 h 411700"/>
              <a:gd name="connsiteX1" fmla="*/ 237392 w 511441"/>
              <a:gd name="connsiteY1" fmla="*/ 0 h 411700"/>
              <a:gd name="connsiteX2" fmla="*/ 369985 w 511441"/>
              <a:gd name="connsiteY2" fmla="*/ 143750 h 411700"/>
              <a:gd name="connsiteX3" fmla="*/ 487376 w 511441"/>
              <a:gd name="connsiteY3" fmla="*/ 387488 h 411700"/>
              <a:gd name="connsiteX4" fmla="*/ 398255 w 511441"/>
              <a:gd name="connsiteY4" fmla="*/ 408842 h 411700"/>
              <a:gd name="connsiteX5" fmla="*/ 118863 w 511441"/>
              <a:gd name="connsiteY5" fmla="*/ 408842 h 411700"/>
              <a:gd name="connsiteX6" fmla="*/ 2117 w 511441"/>
              <a:gd name="connsiteY6" fmla="*/ 360484 h 411700"/>
              <a:gd name="connsiteX7" fmla="*/ 106159 w 511441"/>
              <a:gd name="connsiteY7" fmla="*/ 143750 h 411700"/>
              <a:gd name="connsiteX0" fmla="*/ 106159 w 511441"/>
              <a:gd name="connsiteY0" fmla="*/ 143750 h 411700"/>
              <a:gd name="connsiteX1" fmla="*/ 237392 w 511441"/>
              <a:gd name="connsiteY1" fmla="*/ 0 h 411700"/>
              <a:gd name="connsiteX2" fmla="*/ 397610 w 511441"/>
              <a:gd name="connsiteY2" fmla="*/ 143750 h 411700"/>
              <a:gd name="connsiteX3" fmla="*/ 487376 w 511441"/>
              <a:gd name="connsiteY3" fmla="*/ 387488 h 411700"/>
              <a:gd name="connsiteX4" fmla="*/ 398255 w 511441"/>
              <a:gd name="connsiteY4" fmla="*/ 408842 h 411700"/>
              <a:gd name="connsiteX5" fmla="*/ 118863 w 511441"/>
              <a:gd name="connsiteY5" fmla="*/ 408842 h 411700"/>
              <a:gd name="connsiteX6" fmla="*/ 2117 w 511441"/>
              <a:gd name="connsiteY6" fmla="*/ 360484 h 411700"/>
              <a:gd name="connsiteX7" fmla="*/ 106159 w 511441"/>
              <a:gd name="connsiteY7" fmla="*/ 143750 h 411700"/>
              <a:gd name="connsiteX0" fmla="*/ 106159 w 511441"/>
              <a:gd name="connsiteY0" fmla="*/ 116746 h 384696"/>
              <a:gd name="connsiteX1" fmla="*/ 265017 w 511441"/>
              <a:gd name="connsiteY1" fmla="*/ 0 h 384696"/>
              <a:gd name="connsiteX2" fmla="*/ 397610 w 511441"/>
              <a:gd name="connsiteY2" fmla="*/ 116746 h 384696"/>
              <a:gd name="connsiteX3" fmla="*/ 487376 w 511441"/>
              <a:gd name="connsiteY3" fmla="*/ 360484 h 384696"/>
              <a:gd name="connsiteX4" fmla="*/ 398255 w 511441"/>
              <a:gd name="connsiteY4" fmla="*/ 381838 h 384696"/>
              <a:gd name="connsiteX5" fmla="*/ 118863 w 511441"/>
              <a:gd name="connsiteY5" fmla="*/ 381838 h 384696"/>
              <a:gd name="connsiteX6" fmla="*/ 2117 w 511441"/>
              <a:gd name="connsiteY6" fmla="*/ 333480 h 384696"/>
              <a:gd name="connsiteX7" fmla="*/ 106159 w 511441"/>
              <a:gd name="connsiteY7" fmla="*/ 116746 h 384696"/>
              <a:gd name="connsiteX0" fmla="*/ 106159 w 511441"/>
              <a:gd name="connsiteY0" fmla="*/ 148251 h 389197"/>
              <a:gd name="connsiteX1" fmla="*/ 265017 w 511441"/>
              <a:gd name="connsiteY1" fmla="*/ 4501 h 389197"/>
              <a:gd name="connsiteX2" fmla="*/ 397610 w 511441"/>
              <a:gd name="connsiteY2" fmla="*/ 121247 h 389197"/>
              <a:gd name="connsiteX3" fmla="*/ 487376 w 511441"/>
              <a:gd name="connsiteY3" fmla="*/ 364985 h 389197"/>
              <a:gd name="connsiteX4" fmla="*/ 398255 w 511441"/>
              <a:gd name="connsiteY4" fmla="*/ 386339 h 389197"/>
              <a:gd name="connsiteX5" fmla="*/ 118863 w 511441"/>
              <a:gd name="connsiteY5" fmla="*/ 386339 h 389197"/>
              <a:gd name="connsiteX6" fmla="*/ 2117 w 511441"/>
              <a:gd name="connsiteY6" fmla="*/ 337981 h 389197"/>
              <a:gd name="connsiteX7" fmla="*/ 106159 w 511441"/>
              <a:gd name="connsiteY7" fmla="*/ 148251 h 389197"/>
              <a:gd name="connsiteX0" fmla="*/ 106159 w 511441"/>
              <a:gd name="connsiteY0" fmla="*/ 143750 h 384696"/>
              <a:gd name="connsiteX1" fmla="*/ 265017 w 511441"/>
              <a:gd name="connsiteY1" fmla="*/ 0 h 384696"/>
              <a:gd name="connsiteX2" fmla="*/ 397610 w 511441"/>
              <a:gd name="connsiteY2" fmla="*/ 143750 h 384696"/>
              <a:gd name="connsiteX3" fmla="*/ 487376 w 511441"/>
              <a:gd name="connsiteY3" fmla="*/ 360484 h 384696"/>
              <a:gd name="connsiteX4" fmla="*/ 398255 w 511441"/>
              <a:gd name="connsiteY4" fmla="*/ 381838 h 384696"/>
              <a:gd name="connsiteX5" fmla="*/ 118863 w 511441"/>
              <a:gd name="connsiteY5" fmla="*/ 381838 h 384696"/>
              <a:gd name="connsiteX6" fmla="*/ 2117 w 511441"/>
              <a:gd name="connsiteY6" fmla="*/ 333480 h 384696"/>
              <a:gd name="connsiteX7" fmla="*/ 106159 w 511441"/>
              <a:gd name="connsiteY7" fmla="*/ 143750 h 384696"/>
              <a:gd name="connsiteX0" fmla="*/ 106159 w 511441"/>
              <a:gd name="connsiteY0" fmla="*/ 143750 h 384696"/>
              <a:gd name="connsiteX1" fmla="*/ 265017 w 511441"/>
              <a:gd name="connsiteY1" fmla="*/ 0 h 384696"/>
              <a:gd name="connsiteX2" fmla="*/ 397610 w 511441"/>
              <a:gd name="connsiteY2" fmla="*/ 143750 h 384696"/>
              <a:gd name="connsiteX3" fmla="*/ 487376 w 511441"/>
              <a:gd name="connsiteY3" fmla="*/ 360484 h 384696"/>
              <a:gd name="connsiteX4" fmla="*/ 370630 w 511441"/>
              <a:gd name="connsiteY4" fmla="*/ 381838 h 384696"/>
              <a:gd name="connsiteX5" fmla="*/ 118863 w 511441"/>
              <a:gd name="connsiteY5" fmla="*/ 381838 h 384696"/>
              <a:gd name="connsiteX6" fmla="*/ 2117 w 511441"/>
              <a:gd name="connsiteY6" fmla="*/ 333480 h 384696"/>
              <a:gd name="connsiteX7" fmla="*/ 106159 w 511441"/>
              <a:gd name="connsiteY7" fmla="*/ 143750 h 384696"/>
              <a:gd name="connsiteX0" fmla="*/ 106159 w 511441"/>
              <a:gd name="connsiteY0" fmla="*/ 143750 h 384696"/>
              <a:gd name="connsiteX1" fmla="*/ 265017 w 511441"/>
              <a:gd name="connsiteY1" fmla="*/ 0 h 384696"/>
              <a:gd name="connsiteX2" fmla="*/ 397610 w 511441"/>
              <a:gd name="connsiteY2" fmla="*/ 143750 h 384696"/>
              <a:gd name="connsiteX3" fmla="*/ 487376 w 511441"/>
              <a:gd name="connsiteY3" fmla="*/ 360484 h 384696"/>
              <a:gd name="connsiteX4" fmla="*/ 370630 w 511441"/>
              <a:gd name="connsiteY4" fmla="*/ 381838 h 384696"/>
              <a:gd name="connsiteX5" fmla="*/ 118863 w 511441"/>
              <a:gd name="connsiteY5" fmla="*/ 381838 h 384696"/>
              <a:gd name="connsiteX6" fmla="*/ 2117 w 511441"/>
              <a:gd name="connsiteY6" fmla="*/ 333480 h 384696"/>
              <a:gd name="connsiteX7" fmla="*/ 106159 w 511441"/>
              <a:gd name="connsiteY7" fmla="*/ 143750 h 384696"/>
              <a:gd name="connsiteX0" fmla="*/ 106159 w 511441"/>
              <a:gd name="connsiteY0" fmla="*/ 143750 h 384696"/>
              <a:gd name="connsiteX1" fmla="*/ 265017 w 511441"/>
              <a:gd name="connsiteY1" fmla="*/ 0 h 384696"/>
              <a:gd name="connsiteX2" fmla="*/ 397610 w 511441"/>
              <a:gd name="connsiteY2" fmla="*/ 143750 h 384696"/>
              <a:gd name="connsiteX3" fmla="*/ 487376 w 511441"/>
              <a:gd name="connsiteY3" fmla="*/ 360484 h 384696"/>
              <a:gd name="connsiteX4" fmla="*/ 370630 w 511441"/>
              <a:gd name="connsiteY4" fmla="*/ 381838 h 384696"/>
              <a:gd name="connsiteX5" fmla="*/ 118863 w 511441"/>
              <a:gd name="connsiteY5" fmla="*/ 381838 h 384696"/>
              <a:gd name="connsiteX6" fmla="*/ 2117 w 511441"/>
              <a:gd name="connsiteY6" fmla="*/ 333480 h 384696"/>
              <a:gd name="connsiteX7" fmla="*/ 106159 w 511441"/>
              <a:gd name="connsiteY7" fmla="*/ 143750 h 384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1441" h="384696">
                <a:moveTo>
                  <a:pt x="106159" y="143750"/>
                </a:moveTo>
                <a:cubicBezTo>
                  <a:pt x="149976" y="88170"/>
                  <a:pt x="216442" y="0"/>
                  <a:pt x="265017" y="0"/>
                </a:cubicBezTo>
                <a:cubicBezTo>
                  <a:pt x="313592" y="0"/>
                  <a:pt x="360550" y="83669"/>
                  <a:pt x="397610" y="143750"/>
                </a:cubicBezTo>
                <a:cubicBezTo>
                  <a:pt x="434670" y="203831"/>
                  <a:pt x="511441" y="310676"/>
                  <a:pt x="487376" y="360484"/>
                </a:cubicBezTo>
                <a:cubicBezTo>
                  <a:pt x="482887" y="384696"/>
                  <a:pt x="414418" y="381838"/>
                  <a:pt x="370630" y="381838"/>
                </a:cubicBezTo>
                <a:lnTo>
                  <a:pt x="118863" y="381838"/>
                </a:lnTo>
                <a:cubicBezTo>
                  <a:pt x="42846" y="381838"/>
                  <a:pt x="4234" y="373161"/>
                  <a:pt x="2117" y="333480"/>
                </a:cubicBezTo>
                <a:cubicBezTo>
                  <a:pt x="0" y="293799"/>
                  <a:pt x="62342" y="199330"/>
                  <a:pt x="106159" y="143750"/>
                </a:cubicBezTo>
                <a:close/>
              </a:path>
            </a:pathLst>
          </a:custGeom>
          <a:solidFill>
            <a:srgbClr val="800000"/>
          </a:solidFill>
          <a:ln w="12700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9728" tIns="54864" rIns="109728" bIns="54864" rtlCol="0" anchor="ctr">
            <a:normAutofit fontScale="25000" lnSpcReduction="20000"/>
          </a:bodyPr>
          <a:lstStyle/>
          <a:p>
            <a:pPr algn="ctr"/>
            <a:endParaRPr lang="en-US" i="0"/>
          </a:p>
        </p:txBody>
      </p:sp>
      <p:grpSp>
        <p:nvGrpSpPr>
          <p:cNvPr id="11" name="Group 1278"/>
          <p:cNvGrpSpPr/>
          <p:nvPr/>
        </p:nvGrpSpPr>
        <p:grpSpPr>
          <a:xfrm rot="5400000">
            <a:off x="833524" y="2687800"/>
            <a:ext cx="656952" cy="889615"/>
            <a:chOff x="12626389" y="6942616"/>
            <a:chExt cx="1599698" cy="1859981"/>
          </a:xfrm>
        </p:grpSpPr>
        <p:pic>
          <p:nvPicPr>
            <p:cNvPr id="2019" name="Picture 140" descr="mountain5"/>
            <p:cNvPicPr>
              <a:picLocks noChangeAspect="1" noChangeArrowheads="1"/>
            </p:cNvPicPr>
            <p:nvPr/>
          </p:nvPicPr>
          <p:blipFill>
            <a:blip r:embed="rId15" cstate="print">
              <a:lum contrast="-42000"/>
            </a:blip>
            <a:srcRect r="85715" b="80000"/>
            <a:stretch>
              <a:fillRect/>
            </a:stretch>
          </p:blipFill>
          <p:spPr bwMode="auto">
            <a:xfrm>
              <a:off x="12862561" y="7228626"/>
              <a:ext cx="195580" cy="177142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2020" name="Picture 141" descr="mountain5"/>
            <p:cNvPicPr>
              <a:picLocks noChangeAspect="1" noChangeArrowheads="1"/>
            </p:cNvPicPr>
            <p:nvPr/>
          </p:nvPicPr>
          <p:blipFill>
            <a:blip r:embed="rId15" cstate="print">
              <a:lum contrast="-42000"/>
            </a:blip>
            <a:srcRect t="20000" r="85715" b="60001"/>
            <a:stretch>
              <a:fillRect/>
            </a:stretch>
          </p:blipFill>
          <p:spPr bwMode="auto">
            <a:xfrm>
              <a:off x="13227889" y="7361481"/>
              <a:ext cx="195580" cy="177142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2021" name="Picture 142" descr="mountain5"/>
            <p:cNvPicPr>
              <a:picLocks noChangeAspect="1" noChangeArrowheads="1"/>
            </p:cNvPicPr>
            <p:nvPr/>
          </p:nvPicPr>
          <p:blipFill>
            <a:blip r:embed="rId15" cstate="print">
              <a:lum contrast="-42000"/>
            </a:blip>
            <a:srcRect t="39999" r="85715" b="40001"/>
            <a:stretch>
              <a:fillRect/>
            </a:stretch>
          </p:blipFill>
          <p:spPr bwMode="auto">
            <a:xfrm>
              <a:off x="13611669" y="7152971"/>
              <a:ext cx="195580" cy="177142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2022" name="Picture 143" descr="mountain5"/>
            <p:cNvPicPr>
              <a:picLocks noChangeAspect="1" noChangeArrowheads="1"/>
            </p:cNvPicPr>
            <p:nvPr/>
          </p:nvPicPr>
          <p:blipFill>
            <a:blip r:embed="rId15" cstate="print">
              <a:lum contrast="-42000"/>
            </a:blip>
            <a:srcRect t="60001" r="85715" b="20000"/>
            <a:stretch>
              <a:fillRect/>
            </a:stretch>
          </p:blipFill>
          <p:spPr bwMode="auto">
            <a:xfrm>
              <a:off x="12906843" y="7031186"/>
              <a:ext cx="195580" cy="177142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2023" name="Picture 144" descr="mountain5"/>
            <p:cNvPicPr>
              <a:picLocks noChangeAspect="1" noChangeArrowheads="1"/>
            </p:cNvPicPr>
            <p:nvPr/>
          </p:nvPicPr>
          <p:blipFill>
            <a:blip r:embed="rId15" cstate="print">
              <a:lum contrast="-42000"/>
            </a:blip>
            <a:srcRect t="80000" r="85715"/>
            <a:stretch>
              <a:fillRect/>
            </a:stretch>
          </p:blipFill>
          <p:spPr bwMode="auto">
            <a:xfrm>
              <a:off x="12626389" y="8208436"/>
              <a:ext cx="195580" cy="177142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2024" name="Picture 145" descr="mountain5"/>
            <p:cNvPicPr>
              <a:picLocks noChangeAspect="1" noChangeArrowheads="1"/>
            </p:cNvPicPr>
            <p:nvPr/>
          </p:nvPicPr>
          <p:blipFill>
            <a:blip r:embed="rId15" cstate="print">
              <a:lum contrast="-42000"/>
            </a:blip>
            <a:srcRect l="14287" r="71428" b="80000"/>
            <a:stretch>
              <a:fillRect/>
            </a:stretch>
          </p:blipFill>
          <p:spPr bwMode="auto">
            <a:xfrm>
              <a:off x="13154086" y="7405767"/>
              <a:ext cx="195580" cy="177142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2025" name="Picture 146" descr="mountain5"/>
            <p:cNvPicPr>
              <a:picLocks noChangeAspect="1" noChangeArrowheads="1"/>
            </p:cNvPicPr>
            <p:nvPr/>
          </p:nvPicPr>
          <p:blipFill>
            <a:blip r:embed="rId15" cstate="print">
              <a:lum contrast="-42000"/>
            </a:blip>
            <a:srcRect l="14287" t="20000" r="71428" b="60001"/>
            <a:stretch>
              <a:fillRect/>
            </a:stretch>
          </p:blipFill>
          <p:spPr bwMode="auto">
            <a:xfrm>
              <a:off x="12989873" y="7507252"/>
              <a:ext cx="195580" cy="177142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2026" name="Picture 147" descr="mountain5"/>
            <p:cNvPicPr>
              <a:picLocks noChangeAspect="1" noChangeArrowheads="1"/>
            </p:cNvPicPr>
            <p:nvPr/>
          </p:nvPicPr>
          <p:blipFill>
            <a:blip r:embed="rId15" cstate="print">
              <a:lum contrast="-42000"/>
            </a:blip>
            <a:srcRect l="14287" t="39999" r="71428" b="40001"/>
            <a:stretch>
              <a:fillRect/>
            </a:stretch>
          </p:blipFill>
          <p:spPr bwMode="auto">
            <a:xfrm>
              <a:off x="12877321" y="8058973"/>
              <a:ext cx="193736" cy="177142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2027" name="Picture 148" descr="mountain5"/>
            <p:cNvPicPr>
              <a:picLocks noChangeAspect="1" noChangeArrowheads="1"/>
            </p:cNvPicPr>
            <p:nvPr/>
          </p:nvPicPr>
          <p:blipFill>
            <a:blip r:embed="rId15" cstate="print">
              <a:lum contrast="-42000"/>
            </a:blip>
            <a:srcRect l="14287" t="60001" r="71428" b="20000"/>
            <a:stretch>
              <a:fillRect/>
            </a:stretch>
          </p:blipFill>
          <p:spPr bwMode="auto">
            <a:xfrm>
              <a:off x="13524950" y="7562610"/>
              <a:ext cx="193734" cy="177142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2028" name="Picture 149" descr="mountain5"/>
            <p:cNvPicPr>
              <a:picLocks noChangeAspect="1" noChangeArrowheads="1"/>
            </p:cNvPicPr>
            <p:nvPr/>
          </p:nvPicPr>
          <p:blipFill>
            <a:blip r:embed="rId15" cstate="print">
              <a:lum contrast="-42000"/>
            </a:blip>
            <a:srcRect l="14287" t="80000" r="71428"/>
            <a:stretch>
              <a:fillRect/>
            </a:stretch>
          </p:blipFill>
          <p:spPr bwMode="auto">
            <a:xfrm>
              <a:off x="13960393" y="7571836"/>
              <a:ext cx="195580" cy="177142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2029" name="Picture 150" descr="mountain5"/>
            <p:cNvPicPr>
              <a:picLocks noChangeAspect="1" noChangeArrowheads="1"/>
            </p:cNvPicPr>
            <p:nvPr/>
          </p:nvPicPr>
          <p:blipFill>
            <a:blip r:embed="rId15" cstate="print">
              <a:lum contrast="-42000"/>
            </a:blip>
            <a:srcRect l="28572" t="3" r="57143" b="79997"/>
            <a:stretch>
              <a:fillRect/>
            </a:stretch>
          </p:blipFill>
          <p:spPr bwMode="auto">
            <a:xfrm>
              <a:off x="13198368" y="6990592"/>
              <a:ext cx="193736" cy="177142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2030" name="Picture 151" descr="mountain5"/>
            <p:cNvPicPr>
              <a:picLocks noChangeAspect="1" noChangeArrowheads="1"/>
            </p:cNvPicPr>
            <p:nvPr/>
          </p:nvPicPr>
          <p:blipFill>
            <a:blip r:embed="rId15" cstate="print">
              <a:lum contrast="-42000"/>
            </a:blip>
            <a:srcRect l="28572" t="20003" r="57143" b="59998"/>
            <a:stretch>
              <a:fillRect/>
            </a:stretch>
          </p:blipFill>
          <p:spPr bwMode="auto">
            <a:xfrm>
              <a:off x="13058141" y="8468612"/>
              <a:ext cx="193736" cy="177142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2031" name="Picture 152" descr="mountain5"/>
            <p:cNvPicPr>
              <a:picLocks noChangeAspect="1" noChangeArrowheads="1"/>
            </p:cNvPicPr>
            <p:nvPr/>
          </p:nvPicPr>
          <p:blipFill>
            <a:blip r:embed="rId15" cstate="print">
              <a:lum contrast="-42000"/>
            </a:blip>
            <a:srcRect l="28572" t="40002" r="57143" b="39998"/>
            <a:stretch>
              <a:fillRect/>
            </a:stretch>
          </p:blipFill>
          <p:spPr bwMode="auto">
            <a:xfrm>
              <a:off x="13958547" y="8164151"/>
              <a:ext cx="195580" cy="177142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2032" name="Picture 153" descr="mountain5"/>
            <p:cNvPicPr>
              <a:picLocks noChangeAspect="1" noChangeArrowheads="1"/>
            </p:cNvPicPr>
            <p:nvPr/>
          </p:nvPicPr>
          <p:blipFill>
            <a:blip r:embed="rId15" cstate="print">
              <a:lum contrast="-42000"/>
            </a:blip>
            <a:srcRect l="28572" t="60001" r="57143" b="20000"/>
            <a:stretch>
              <a:fillRect/>
            </a:stretch>
          </p:blipFill>
          <p:spPr bwMode="auto">
            <a:xfrm>
              <a:off x="13934561" y="7208328"/>
              <a:ext cx="193734" cy="177142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2033" name="Picture 154" descr="mountain5"/>
            <p:cNvPicPr>
              <a:picLocks noChangeAspect="1" noChangeArrowheads="1"/>
            </p:cNvPicPr>
            <p:nvPr/>
          </p:nvPicPr>
          <p:blipFill>
            <a:blip r:embed="rId15" cstate="print">
              <a:lum contrast="-42000"/>
            </a:blip>
            <a:srcRect l="28572" t="80000" r="57143"/>
            <a:stretch>
              <a:fillRect/>
            </a:stretch>
          </p:blipFill>
          <p:spPr bwMode="auto">
            <a:xfrm>
              <a:off x="13213129" y="8134626"/>
              <a:ext cx="195580" cy="177142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2034" name="Picture 155" descr="mountain5"/>
            <p:cNvPicPr>
              <a:picLocks noChangeAspect="1" noChangeArrowheads="1"/>
            </p:cNvPicPr>
            <p:nvPr/>
          </p:nvPicPr>
          <p:blipFill>
            <a:blip r:embed="rId15" cstate="print">
              <a:lum contrast="-42000"/>
            </a:blip>
            <a:srcRect l="42857" t="3" r="42857" b="79997"/>
            <a:stretch>
              <a:fillRect/>
            </a:stretch>
          </p:blipFill>
          <p:spPr bwMode="auto">
            <a:xfrm>
              <a:off x="13349666" y="7562610"/>
              <a:ext cx="195580" cy="177142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2035" name="Picture 156" descr="mountain5"/>
            <p:cNvPicPr>
              <a:picLocks noChangeAspect="1" noChangeArrowheads="1"/>
            </p:cNvPicPr>
            <p:nvPr/>
          </p:nvPicPr>
          <p:blipFill>
            <a:blip r:embed="rId15" cstate="print">
              <a:lum contrast="-42000"/>
            </a:blip>
            <a:srcRect l="42857" t="20003" r="42857" b="59998"/>
            <a:stretch>
              <a:fillRect/>
            </a:stretch>
          </p:blipFill>
          <p:spPr bwMode="auto">
            <a:xfrm>
              <a:off x="13154086" y="8536885"/>
              <a:ext cx="195580" cy="177142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2036" name="Picture 157" descr="mountain5"/>
            <p:cNvPicPr>
              <a:picLocks noChangeAspect="1" noChangeArrowheads="1"/>
            </p:cNvPicPr>
            <p:nvPr/>
          </p:nvPicPr>
          <p:blipFill>
            <a:blip r:embed="rId15" cstate="print">
              <a:lum contrast="-42000"/>
            </a:blip>
            <a:srcRect l="42857" t="50002" r="42857" b="29999"/>
            <a:stretch>
              <a:fillRect/>
            </a:stretch>
          </p:blipFill>
          <p:spPr bwMode="auto">
            <a:xfrm>
              <a:off x="13058141" y="8291470"/>
              <a:ext cx="193736" cy="177142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2037" name="Picture 158" descr="mountain5"/>
            <p:cNvPicPr>
              <a:picLocks noChangeAspect="1" noChangeArrowheads="1"/>
            </p:cNvPicPr>
            <p:nvPr/>
          </p:nvPicPr>
          <p:blipFill>
            <a:blip r:embed="rId15" cstate="print">
              <a:lum contrast="-42000"/>
            </a:blip>
            <a:srcRect l="42857" t="60001" r="42857" b="20000"/>
            <a:stretch>
              <a:fillRect/>
            </a:stretch>
          </p:blipFill>
          <p:spPr bwMode="auto">
            <a:xfrm>
              <a:off x="12666981" y="7494337"/>
              <a:ext cx="195580" cy="177142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2038" name="Picture 159" descr="mountain5"/>
            <p:cNvPicPr>
              <a:picLocks noChangeAspect="1" noChangeArrowheads="1"/>
            </p:cNvPicPr>
            <p:nvPr/>
          </p:nvPicPr>
          <p:blipFill>
            <a:blip r:embed="rId15" cstate="print">
              <a:lum contrast="-42000"/>
            </a:blip>
            <a:srcRect l="42857" t="80000" r="42857"/>
            <a:stretch>
              <a:fillRect/>
            </a:stretch>
          </p:blipFill>
          <p:spPr bwMode="auto">
            <a:xfrm>
              <a:off x="13641191" y="8625455"/>
              <a:ext cx="195580" cy="177142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2039" name="Picture 160" descr="mountain5"/>
            <p:cNvPicPr>
              <a:picLocks noChangeAspect="1" noChangeArrowheads="1"/>
            </p:cNvPicPr>
            <p:nvPr/>
          </p:nvPicPr>
          <p:blipFill>
            <a:blip r:embed="rId15" cstate="print">
              <a:lum contrast="-42000"/>
            </a:blip>
            <a:srcRect l="28572" t="3" r="57143" b="79997"/>
            <a:stretch>
              <a:fillRect/>
            </a:stretch>
          </p:blipFill>
          <p:spPr bwMode="auto">
            <a:xfrm>
              <a:off x="12862561" y="7760048"/>
              <a:ext cx="195580" cy="177142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2040" name="Picture 161" descr="mountain5"/>
            <p:cNvPicPr>
              <a:picLocks noChangeAspect="1" noChangeArrowheads="1"/>
            </p:cNvPicPr>
            <p:nvPr/>
          </p:nvPicPr>
          <p:blipFill>
            <a:blip r:embed="rId15" cstate="print">
              <a:lum contrast="-42000"/>
            </a:blip>
            <a:srcRect l="28572" t="20003" r="57143" b="59998"/>
            <a:stretch>
              <a:fillRect/>
            </a:stretch>
          </p:blipFill>
          <p:spPr bwMode="auto">
            <a:xfrm>
              <a:off x="13738981" y="8359743"/>
              <a:ext cx="195580" cy="177142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2041" name="Picture 162" descr="mountain5"/>
            <p:cNvPicPr>
              <a:picLocks noChangeAspect="1" noChangeArrowheads="1"/>
            </p:cNvPicPr>
            <p:nvPr/>
          </p:nvPicPr>
          <p:blipFill>
            <a:blip r:embed="rId15" cstate="print">
              <a:lum contrast="-42000"/>
            </a:blip>
            <a:srcRect l="28572" t="40002" r="57143" b="39998"/>
            <a:stretch>
              <a:fillRect/>
            </a:stretch>
          </p:blipFill>
          <p:spPr bwMode="auto">
            <a:xfrm>
              <a:off x="13349666" y="8359743"/>
              <a:ext cx="195580" cy="177142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2042" name="Picture 163" descr="mountain5"/>
            <p:cNvPicPr>
              <a:picLocks noChangeAspect="1" noChangeArrowheads="1"/>
            </p:cNvPicPr>
            <p:nvPr/>
          </p:nvPicPr>
          <p:blipFill>
            <a:blip r:embed="rId15" cstate="print">
              <a:lum contrast="-42000"/>
            </a:blip>
            <a:srcRect l="28572" t="60001" r="57143" b="20000"/>
            <a:stretch>
              <a:fillRect/>
            </a:stretch>
          </p:blipFill>
          <p:spPr bwMode="auto">
            <a:xfrm>
              <a:off x="13738981" y="8094032"/>
              <a:ext cx="195580" cy="177142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2043" name="Picture 164" descr="mountain5"/>
            <p:cNvPicPr>
              <a:picLocks noChangeAspect="1" noChangeArrowheads="1"/>
            </p:cNvPicPr>
            <p:nvPr/>
          </p:nvPicPr>
          <p:blipFill>
            <a:blip r:embed="rId15" cstate="print">
              <a:lum contrast="-42000"/>
            </a:blip>
            <a:srcRect l="28572" t="80000" r="57143"/>
            <a:stretch>
              <a:fillRect/>
            </a:stretch>
          </p:blipFill>
          <p:spPr bwMode="auto">
            <a:xfrm>
              <a:off x="12666981" y="7937189"/>
              <a:ext cx="195580" cy="177142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2044" name="Picture 165" descr="mountain5"/>
            <p:cNvPicPr>
              <a:picLocks noChangeAspect="1" noChangeArrowheads="1"/>
            </p:cNvPicPr>
            <p:nvPr/>
          </p:nvPicPr>
          <p:blipFill>
            <a:blip r:embed="rId15" cstate="print">
              <a:lum contrast="-42000"/>
            </a:blip>
            <a:srcRect l="42857" t="3" r="42857" b="79997"/>
            <a:stretch>
              <a:fillRect/>
            </a:stretch>
          </p:blipFill>
          <p:spPr bwMode="auto">
            <a:xfrm>
              <a:off x="13447456" y="8005461"/>
              <a:ext cx="193734" cy="177142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2045" name="Picture 166" descr="mountain5"/>
            <p:cNvPicPr>
              <a:picLocks noChangeAspect="1" noChangeArrowheads="1"/>
            </p:cNvPicPr>
            <p:nvPr/>
          </p:nvPicPr>
          <p:blipFill>
            <a:blip r:embed="rId15" cstate="print">
              <a:lum contrast="-42000"/>
            </a:blip>
            <a:srcRect l="42857" t="20003" r="42857" b="59998"/>
            <a:stretch>
              <a:fillRect/>
            </a:stretch>
          </p:blipFill>
          <p:spPr bwMode="auto">
            <a:xfrm>
              <a:off x="13154086" y="7760048"/>
              <a:ext cx="195580" cy="177142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2046" name="Picture 167" descr="mountain5"/>
            <p:cNvPicPr>
              <a:picLocks noChangeAspect="1" noChangeArrowheads="1"/>
            </p:cNvPicPr>
            <p:nvPr/>
          </p:nvPicPr>
          <p:blipFill>
            <a:blip r:embed="rId15" cstate="print">
              <a:lum contrast="-42000"/>
            </a:blip>
            <a:srcRect l="42857" t="50002" r="42857" b="29999"/>
            <a:stretch>
              <a:fillRect/>
            </a:stretch>
          </p:blipFill>
          <p:spPr bwMode="auto">
            <a:xfrm>
              <a:off x="13447456" y="8359743"/>
              <a:ext cx="193734" cy="177142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2047" name="Picture 168" descr="mountain5"/>
            <p:cNvPicPr>
              <a:picLocks noChangeAspect="1" noChangeArrowheads="1"/>
            </p:cNvPicPr>
            <p:nvPr/>
          </p:nvPicPr>
          <p:blipFill>
            <a:blip r:embed="rId15" cstate="print">
              <a:lum contrast="-42000"/>
            </a:blip>
            <a:srcRect l="42857" t="60001" r="42857" b="20000"/>
            <a:stretch>
              <a:fillRect/>
            </a:stretch>
          </p:blipFill>
          <p:spPr bwMode="auto">
            <a:xfrm>
              <a:off x="13934561" y="8359743"/>
              <a:ext cx="193734" cy="177142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2048" name="Picture 169" descr="mountain5"/>
            <p:cNvPicPr>
              <a:picLocks noChangeAspect="1" noChangeArrowheads="1"/>
            </p:cNvPicPr>
            <p:nvPr/>
          </p:nvPicPr>
          <p:blipFill>
            <a:blip r:embed="rId15" cstate="print">
              <a:lum contrast="-42000"/>
            </a:blip>
            <a:srcRect l="42857" t="80000" r="42857"/>
            <a:stretch>
              <a:fillRect/>
            </a:stretch>
          </p:blipFill>
          <p:spPr bwMode="auto">
            <a:xfrm>
              <a:off x="13154086" y="7140056"/>
              <a:ext cx="195580" cy="177142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2049" name="Picture 170" descr="mountain5"/>
            <p:cNvPicPr>
              <a:picLocks noChangeAspect="1" noChangeArrowheads="1"/>
            </p:cNvPicPr>
            <p:nvPr/>
          </p:nvPicPr>
          <p:blipFill>
            <a:blip r:embed="rId15" cstate="print">
              <a:lum contrast="-42000"/>
            </a:blip>
            <a:srcRect l="42857" t="3" r="42857" b="79997"/>
            <a:stretch>
              <a:fillRect/>
            </a:stretch>
          </p:blipFill>
          <p:spPr bwMode="auto">
            <a:xfrm>
              <a:off x="13447456" y="7296898"/>
              <a:ext cx="193734" cy="177142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2050" name="Picture 171" descr="mountain5"/>
            <p:cNvPicPr>
              <a:picLocks noChangeAspect="1" noChangeArrowheads="1"/>
            </p:cNvPicPr>
            <p:nvPr/>
          </p:nvPicPr>
          <p:blipFill>
            <a:blip r:embed="rId15" cstate="print">
              <a:lum contrast="-42000"/>
            </a:blip>
            <a:srcRect l="42857" t="20003" r="42857" b="59998"/>
            <a:stretch>
              <a:fillRect/>
            </a:stretch>
          </p:blipFill>
          <p:spPr bwMode="auto">
            <a:xfrm>
              <a:off x="13641191" y="7739750"/>
              <a:ext cx="195580" cy="177142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2051" name="Picture 172" descr="mountain5"/>
            <p:cNvPicPr>
              <a:picLocks noChangeAspect="1" noChangeArrowheads="1"/>
            </p:cNvPicPr>
            <p:nvPr/>
          </p:nvPicPr>
          <p:blipFill>
            <a:blip r:embed="rId15" cstate="print">
              <a:lum contrast="-42000"/>
            </a:blip>
            <a:srcRect l="42857" t="50002" r="42857" b="29999"/>
            <a:stretch>
              <a:fillRect/>
            </a:stretch>
          </p:blipFill>
          <p:spPr bwMode="auto">
            <a:xfrm>
              <a:off x="13447456" y="6942616"/>
              <a:ext cx="193734" cy="177142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2052" name="Picture 173" descr="mountain5"/>
            <p:cNvPicPr>
              <a:picLocks noChangeAspect="1" noChangeArrowheads="1"/>
            </p:cNvPicPr>
            <p:nvPr/>
          </p:nvPicPr>
          <p:blipFill>
            <a:blip r:embed="rId15" cstate="print">
              <a:lum contrast="-42000"/>
            </a:blip>
            <a:srcRect l="42857" t="60001" r="42857" b="20000"/>
            <a:stretch>
              <a:fillRect/>
            </a:stretch>
          </p:blipFill>
          <p:spPr bwMode="auto">
            <a:xfrm>
              <a:off x="13738981" y="7474038"/>
              <a:ext cx="195580" cy="177142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2053" name="Picture 174" descr="mountain5"/>
            <p:cNvPicPr>
              <a:picLocks noChangeAspect="1" noChangeArrowheads="1"/>
            </p:cNvPicPr>
            <p:nvPr/>
          </p:nvPicPr>
          <p:blipFill>
            <a:blip r:embed="rId15" cstate="print">
              <a:lum contrast="-42000"/>
            </a:blip>
            <a:srcRect l="42857" t="80000" r="42857"/>
            <a:stretch>
              <a:fillRect/>
            </a:stretch>
          </p:blipFill>
          <p:spPr bwMode="auto">
            <a:xfrm>
              <a:off x="14032351" y="7739750"/>
              <a:ext cx="193736" cy="177142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</p:grpSp>
      <p:sp>
        <p:nvSpPr>
          <p:cNvPr id="1482" name="Line 138"/>
          <p:cNvSpPr>
            <a:spLocks noChangeShapeType="1"/>
          </p:cNvSpPr>
          <p:nvPr/>
        </p:nvSpPr>
        <p:spPr bwMode="auto">
          <a:xfrm>
            <a:off x="1161937" y="2542928"/>
            <a:ext cx="0" cy="214801"/>
          </a:xfrm>
          <a:prstGeom prst="line">
            <a:avLst/>
          </a:prstGeom>
          <a:noFill/>
          <a:ln w="12700">
            <a:solidFill>
              <a:srgbClr val="990000"/>
            </a:solidFill>
            <a:round/>
            <a:headEnd/>
            <a:tailEnd type="triangle" w="sm" len="sm"/>
          </a:ln>
        </p:spPr>
        <p:txBody>
          <a:bodyPr>
            <a:normAutofit fontScale="25000" lnSpcReduction="20000"/>
          </a:bodyPr>
          <a:lstStyle/>
          <a:p>
            <a:endParaRPr lang="en-US" i="0"/>
          </a:p>
        </p:txBody>
      </p:sp>
      <p:pic>
        <p:nvPicPr>
          <p:cNvPr id="2005" name="Picture 176" descr="mountain5"/>
          <p:cNvPicPr>
            <a:picLocks noChangeAspect="1" noChangeArrowheads="1"/>
          </p:cNvPicPr>
          <p:nvPr/>
        </p:nvPicPr>
        <p:blipFill>
          <a:blip r:embed="rId15" cstate="print">
            <a:lum/>
          </a:blip>
          <a:srcRect/>
          <a:stretch>
            <a:fillRect/>
          </a:stretch>
        </p:blipFill>
        <p:spPr bwMode="auto">
          <a:xfrm>
            <a:off x="769355" y="1961946"/>
            <a:ext cx="792470" cy="571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84" name="Text Box 229"/>
          <p:cNvSpPr txBox="1">
            <a:spLocks noChangeArrowheads="1"/>
          </p:cNvSpPr>
          <p:nvPr/>
        </p:nvSpPr>
        <p:spPr bwMode="auto">
          <a:xfrm>
            <a:off x="690089" y="1555267"/>
            <a:ext cx="991283" cy="35932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normAutofit fontScale="32500" lnSpcReduction="20000"/>
          </a:bodyPr>
          <a:lstStyle/>
          <a:p>
            <a:pPr algn="ctr"/>
            <a:r>
              <a:rPr lang="en-US" sz="3200" b="1" i="0" dirty="0" smtClean="0">
                <a:solidFill>
                  <a:srgbClr val="990000"/>
                </a:solidFill>
              </a:rPr>
              <a:t>Training / Query </a:t>
            </a:r>
            <a:r>
              <a:rPr lang="en-US" sz="3200" b="1" i="0" dirty="0">
                <a:solidFill>
                  <a:srgbClr val="990000"/>
                </a:solidFill>
              </a:rPr>
              <a:t>Image</a:t>
            </a:r>
          </a:p>
        </p:txBody>
      </p:sp>
      <p:sp>
        <p:nvSpPr>
          <p:cNvPr id="1485" name="Text Box 230"/>
          <p:cNvSpPr txBox="1">
            <a:spLocks noChangeArrowheads="1"/>
          </p:cNvSpPr>
          <p:nvPr/>
        </p:nvSpPr>
        <p:spPr bwMode="auto">
          <a:xfrm>
            <a:off x="607940" y="3504042"/>
            <a:ext cx="1155581" cy="36548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109728" tIns="54864" rIns="109728" bIns="54864">
            <a:noAutofit/>
          </a:bodyPr>
          <a:lstStyle/>
          <a:p>
            <a:pPr algn="ctr"/>
            <a:r>
              <a:rPr lang="en-US" sz="900" b="1" i="0" dirty="0">
                <a:solidFill>
                  <a:srgbClr val="990000"/>
                </a:solidFill>
              </a:rPr>
              <a:t>Bag of features</a:t>
            </a:r>
          </a:p>
        </p:txBody>
      </p:sp>
      <p:sp>
        <p:nvSpPr>
          <p:cNvPr id="1552" name="Rounded Rectangle 1551"/>
          <p:cNvSpPr/>
          <p:nvPr/>
        </p:nvSpPr>
        <p:spPr bwMode="auto">
          <a:xfrm>
            <a:off x="534440" y="1021236"/>
            <a:ext cx="7981106" cy="3169764"/>
          </a:xfrm>
          <a:prstGeom prst="roundRect">
            <a:avLst>
              <a:gd name="adj" fmla="val 6236"/>
            </a:avLst>
          </a:prstGeom>
          <a:noFill/>
          <a:ln w="25400" cap="sq" cmpd="sng" algn="ctr">
            <a:solidFill>
              <a:srgbClr val="99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109728" tIns="54864" rIns="109728" bIns="54864" numCol="1" rtlCol="0" anchor="ctr" anchorCtr="0" compatLnSpc="1">
            <a:prstTxWarp prst="textNoShape">
              <a:avLst/>
            </a:prstTxWarp>
            <a:normAutofit/>
          </a:bodyPr>
          <a:lstStyle/>
          <a:p>
            <a:pPr defTabSz="1419226"/>
            <a:endParaRPr lang="en-US" sz="2900" i="0" dirty="0" smtClean="0"/>
          </a:p>
        </p:txBody>
      </p:sp>
      <p:grpSp>
        <p:nvGrpSpPr>
          <p:cNvPr id="650" name="Group 649"/>
          <p:cNvGrpSpPr/>
          <p:nvPr/>
        </p:nvGrpSpPr>
        <p:grpSpPr>
          <a:xfrm>
            <a:off x="2739449" y="5271268"/>
            <a:ext cx="832506" cy="851008"/>
            <a:chOff x="3379566" y="4200525"/>
            <a:chExt cx="428624" cy="438150"/>
          </a:xfrm>
          <a:noFill/>
        </p:grpSpPr>
        <p:sp>
          <p:nvSpPr>
            <p:cNvPr id="651" name="Oval 650"/>
            <p:cNvSpPr/>
            <p:nvPr/>
          </p:nvSpPr>
          <p:spPr bwMode="auto">
            <a:xfrm>
              <a:off x="3379566" y="4200525"/>
              <a:ext cx="428624" cy="438150"/>
            </a:xfrm>
            <a:prstGeom prst="ellipse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652" name="Picture 651" descr="txp_fig.pn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3531394" y="4357116"/>
              <a:ext cx="124968" cy="124968"/>
            </a:xfrm>
            <a:prstGeom prst="rect">
              <a:avLst/>
            </a:prstGeom>
            <a:grpFill/>
          </p:spPr>
        </p:pic>
      </p:grpSp>
      <p:grpSp>
        <p:nvGrpSpPr>
          <p:cNvPr id="653" name="Group 652"/>
          <p:cNvGrpSpPr/>
          <p:nvPr/>
        </p:nvGrpSpPr>
        <p:grpSpPr>
          <a:xfrm>
            <a:off x="4832817" y="5271268"/>
            <a:ext cx="832506" cy="851008"/>
            <a:chOff x="3012282" y="3890962"/>
            <a:chExt cx="428624" cy="438150"/>
          </a:xfrm>
          <a:noFill/>
        </p:grpSpPr>
        <p:sp>
          <p:nvSpPr>
            <p:cNvPr id="654" name="Oval 653"/>
            <p:cNvSpPr/>
            <p:nvPr/>
          </p:nvSpPr>
          <p:spPr bwMode="auto">
            <a:xfrm>
              <a:off x="3012282" y="3890962"/>
              <a:ext cx="428624" cy="438150"/>
            </a:xfrm>
            <a:prstGeom prst="ellipse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655" name="Picture 654" descr="txp_fig.pn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3150394" y="4053649"/>
              <a:ext cx="152400" cy="112776"/>
            </a:xfrm>
            <a:prstGeom prst="rect">
              <a:avLst/>
            </a:prstGeom>
            <a:grpFill/>
          </p:spPr>
        </p:pic>
      </p:grpSp>
      <p:grpSp>
        <p:nvGrpSpPr>
          <p:cNvPr id="656" name="Group 655"/>
          <p:cNvGrpSpPr/>
          <p:nvPr/>
        </p:nvGrpSpPr>
        <p:grpSpPr>
          <a:xfrm>
            <a:off x="6383981" y="5271268"/>
            <a:ext cx="832506" cy="851008"/>
            <a:chOff x="6074155" y="3355466"/>
            <a:chExt cx="428624" cy="438150"/>
          </a:xfrm>
          <a:noFill/>
        </p:grpSpPr>
        <p:sp>
          <p:nvSpPr>
            <p:cNvPr id="657" name="Oval 656"/>
            <p:cNvSpPr/>
            <p:nvPr/>
          </p:nvSpPr>
          <p:spPr bwMode="auto">
            <a:xfrm>
              <a:off x="6074155" y="3355466"/>
              <a:ext cx="428624" cy="438150"/>
            </a:xfrm>
            <a:prstGeom prst="ellipse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658" name="Picture 657" descr="txp_fig.pn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6193979" y="3512057"/>
              <a:ext cx="188976" cy="124968"/>
            </a:xfrm>
            <a:prstGeom prst="rect">
              <a:avLst/>
            </a:prstGeom>
            <a:grpFill/>
          </p:spPr>
        </p:pic>
      </p:grpSp>
      <p:cxnSp>
        <p:nvCxnSpPr>
          <p:cNvPr id="659" name="Straight Arrow Connector 658"/>
          <p:cNvCxnSpPr>
            <a:stCxn id="657" idx="2"/>
            <a:endCxn id="654" idx="6"/>
          </p:cNvCxnSpPr>
          <p:nvPr/>
        </p:nvCxnSpPr>
        <p:spPr bwMode="auto">
          <a:xfrm flipH="1">
            <a:off x="5665323" y="5696772"/>
            <a:ext cx="718658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0" name="Straight Arrow Connector 659"/>
          <p:cNvCxnSpPr>
            <a:stCxn id="654" idx="2"/>
            <a:endCxn id="651" idx="6"/>
          </p:cNvCxnSpPr>
          <p:nvPr/>
        </p:nvCxnSpPr>
        <p:spPr bwMode="auto">
          <a:xfrm flipH="1">
            <a:off x="3571955" y="5696772"/>
            <a:ext cx="1260862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1" name="Straight Arrow Connector 660"/>
          <p:cNvCxnSpPr>
            <a:stCxn id="651" idx="2"/>
            <a:endCxn id="663" idx="6"/>
          </p:cNvCxnSpPr>
          <p:nvPr/>
        </p:nvCxnSpPr>
        <p:spPr bwMode="auto">
          <a:xfrm flipH="1">
            <a:off x="2091941" y="5696772"/>
            <a:ext cx="647508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662" name="Group 661"/>
          <p:cNvGrpSpPr/>
          <p:nvPr/>
        </p:nvGrpSpPr>
        <p:grpSpPr>
          <a:xfrm>
            <a:off x="1259435" y="5271268"/>
            <a:ext cx="832506" cy="851008"/>
            <a:chOff x="5861557" y="4388357"/>
            <a:chExt cx="428624" cy="438150"/>
          </a:xfrm>
          <a:solidFill>
            <a:schemeClr val="bg1">
              <a:lumMod val="65000"/>
            </a:schemeClr>
          </a:solidFill>
        </p:grpSpPr>
        <p:sp>
          <p:nvSpPr>
            <p:cNvPr id="663" name="Oval 662"/>
            <p:cNvSpPr/>
            <p:nvPr/>
          </p:nvSpPr>
          <p:spPr bwMode="auto">
            <a:xfrm>
              <a:off x="5861557" y="4388357"/>
              <a:ext cx="428624" cy="438150"/>
            </a:xfrm>
            <a:prstGeom prst="ellipse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664" name="Picture 663" descr="txp_fig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6013385" y="4544948"/>
              <a:ext cx="124968" cy="124968"/>
            </a:xfrm>
            <a:prstGeom prst="rect">
              <a:avLst/>
            </a:prstGeom>
            <a:grpFill/>
          </p:spPr>
        </p:pic>
      </p:grpSp>
      <p:sp>
        <p:nvSpPr>
          <p:cNvPr id="665" name="Rectangle 664"/>
          <p:cNvSpPr/>
          <p:nvPr/>
        </p:nvSpPr>
        <p:spPr bwMode="auto">
          <a:xfrm>
            <a:off x="838200" y="5104766"/>
            <a:ext cx="3233261" cy="1184011"/>
          </a:xfrm>
          <a:prstGeom prst="rect">
            <a:avLst/>
          </a:prstGeom>
          <a:noFill/>
          <a:ln w="2540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74" name="Picture 673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929278" y="5924467"/>
            <a:ext cx="344488" cy="266403"/>
          </a:xfrm>
          <a:prstGeom prst="rect">
            <a:avLst/>
          </a:prstGeom>
          <a:noFill/>
        </p:spPr>
      </p:pic>
      <p:pic>
        <p:nvPicPr>
          <p:cNvPr id="692" name="Picture 691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7049987" y="4958462"/>
            <a:ext cx="1169044" cy="294305"/>
          </a:xfrm>
          <a:prstGeom prst="rect">
            <a:avLst/>
          </a:prstGeom>
          <a:noFill/>
        </p:spPr>
      </p:pic>
      <p:pic>
        <p:nvPicPr>
          <p:cNvPr id="693" name="Picture 692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1795938" y="4586761"/>
            <a:ext cx="1298435" cy="370004"/>
          </a:xfrm>
          <a:prstGeom prst="rect">
            <a:avLst/>
          </a:prstGeom>
          <a:noFill/>
        </p:spPr>
      </p:pic>
      <p:pic>
        <p:nvPicPr>
          <p:cNvPr id="695" name="Picture 694" descr="txp_fig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5347971" y="4660762"/>
            <a:ext cx="1469733" cy="370004"/>
          </a:xfrm>
          <a:prstGeom prst="rect">
            <a:avLst/>
          </a:prstGeom>
          <a:noFill/>
        </p:spPr>
      </p:pic>
      <p:sp>
        <p:nvSpPr>
          <p:cNvPr id="697" name="Line Callout 2 (Accent Bar) 696"/>
          <p:cNvSpPr/>
          <p:nvPr/>
        </p:nvSpPr>
        <p:spPr bwMode="auto">
          <a:xfrm rot="16200000" flipH="1">
            <a:off x="2067001" y="4389699"/>
            <a:ext cx="789887" cy="1184011"/>
          </a:xfrm>
          <a:prstGeom prst="accentCallout2">
            <a:avLst>
              <a:gd name="adj1" fmla="val 43649"/>
              <a:gd name="adj2" fmla="val -8333"/>
              <a:gd name="adj3" fmla="val 44244"/>
              <a:gd name="adj4" fmla="val -40958"/>
              <a:gd name="adj5" fmla="val 68413"/>
              <a:gd name="adj6" fmla="val -97621"/>
            </a:avLst>
          </a:prstGeom>
          <a:noFill/>
          <a:ln w="22225" cap="sq" cmpd="sng" algn="ctr">
            <a:solidFill>
              <a:srgbClr val="990000"/>
            </a:solidFill>
            <a:prstDash val="sysDot"/>
            <a:round/>
            <a:headEnd type="triangle" w="med" len="lg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l" defTabSz="11826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699" name="Line Callout 2 (Accent Bar) 698"/>
          <p:cNvSpPr/>
          <p:nvPr/>
        </p:nvSpPr>
        <p:spPr bwMode="auto">
          <a:xfrm rot="16200000" flipH="1">
            <a:off x="5693035" y="4463700"/>
            <a:ext cx="789887" cy="1184011"/>
          </a:xfrm>
          <a:prstGeom prst="accentCallout2">
            <a:avLst>
              <a:gd name="adj1" fmla="val 43649"/>
              <a:gd name="adj2" fmla="val -8333"/>
              <a:gd name="adj3" fmla="val 44244"/>
              <a:gd name="adj4" fmla="val -40958"/>
              <a:gd name="adj5" fmla="val -48841"/>
              <a:gd name="adj6" fmla="val -97621"/>
            </a:avLst>
          </a:prstGeom>
          <a:noFill/>
          <a:ln w="22225" cap="sq" cmpd="sng" algn="ctr">
            <a:solidFill>
              <a:srgbClr val="0070C0"/>
            </a:solidFill>
            <a:prstDash val="sysDot"/>
            <a:round/>
            <a:headEnd type="triangle" w="med" len="lg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l" defTabSz="11826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700" name="Line Callout 2 (Accent Bar) 699"/>
          <p:cNvSpPr/>
          <p:nvPr/>
        </p:nvSpPr>
        <p:spPr bwMode="auto">
          <a:xfrm rot="16200000" flipH="1">
            <a:off x="4842027" y="5684711"/>
            <a:ext cx="789887" cy="518005"/>
          </a:xfrm>
          <a:prstGeom prst="accentCallout2">
            <a:avLst>
              <a:gd name="adj1" fmla="val 43649"/>
              <a:gd name="adj2" fmla="val -8333"/>
              <a:gd name="adj3" fmla="val 44244"/>
              <a:gd name="adj4" fmla="val -40958"/>
              <a:gd name="adj5" fmla="val -231805"/>
              <a:gd name="adj6" fmla="val -243295"/>
            </a:avLst>
          </a:prstGeom>
          <a:noFill/>
          <a:ln w="22225" cap="sq" cmpd="sng" algn="ctr">
            <a:solidFill>
              <a:srgbClr val="800000"/>
            </a:solidFill>
            <a:prstDash val="sysDot"/>
            <a:round/>
            <a:headEnd type="triangle" w="med" len="lg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l" defTabSz="11826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701" name="Line Callout 2 (Accent Bar) 700"/>
          <p:cNvSpPr/>
          <p:nvPr/>
        </p:nvSpPr>
        <p:spPr bwMode="auto">
          <a:xfrm rot="16200000" flipH="1">
            <a:off x="7247050" y="4759703"/>
            <a:ext cx="789887" cy="1184011"/>
          </a:xfrm>
          <a:prstGeom prst="accentCallout2">
            <a:avLst>
              <a:gd name="adj1" fmla="val 43649"/>
              <a:gd name="adj2" fmla="val -8333"/>
              <a:gd name="adj3" fmla="val 44244"/>
              <a:gd name="adj4" fmla="val -40958"/>
              <a:gd name="adj5" fmla="val -81588"/>
              <a:gd name="adj6" fmla="val -181542"/>
            </a:avLst>
          </a:prstGeom>
          <a:noFill/>
          <a:ln w="22225" cap="sq" cmpd="sng" algn="ctr">
            <a:solidFill>
              <a:srgbClr val="0070C0"/>
            </a:solidFill>
            <a:prstDash val="sysDot"/>
            <a:round/>
            <a:headEnd type="triangle" w="med" len="lg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l" defTabSz="11826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702" name="TextBox 701"/>
          <p:cNvSpPr txBox="1"/>
          <p:nvPr/>
        </p:nvSpPr>
        <p:spPr>
          <a:xfrm>
            <a:off x="7271990" y="5252767"/>
            <a:ext cx="1110010" cy="627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0" dirty="0" smtClean="0">
                <a:solidFill>
                  <a:srgbClr val="0070C0"/>
                </a:solidFill>
              </a:rPr>
              <a:t>Class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i="0" dirty="0" smtClean="0">
                <a:solidFill>
                  <a:srgbClr val="0070C0"/>
                </a:solidFill>
              </a:rPr>
              <a:t>Posterior</a:t>
            </a:r>
            <a:endParaRPr lang="en-US" i="0" dirty="0">
              <a:solidFill>
                <a:srgbClr val="0070C0"/>
              </a:solidFill>
            </a:endParaRPr>
          </a:p>
        </p:txBody>
      </p:sp>
      <p:sp>
        <p:nvSpPr>
          <p:cNvPr id="703" name="Rounded Rectangle 702"/>
          <p:cNvSpPr/>
          <p:nvPr/>
        </p:nvSpPr>
        <p:spPr bwMode="auto">
          <a:xfrm>
            <a:off x="533400" y="4327525"/>
            <a:ext cx="7981106" cy="2133600"/>
          </a:xfrm>
          <a:prstGeom prst="roundRect">
            <a:avLst>
              <a:gd name="adj" fmla="val 6236"/>
            </a:avLst>
          </a:prstGeom>
          <a:noFill/>
          <a:ln w="25400" cap="sq" cmpd="sng" algn="ctr">
            <a:solidFill>
              <a:srgbClr val="99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109728" tIns="54864" rIns="109728" bIns="54864" numCol="1" rtlCol="0" anchor="ctr" anchorCtr="0" compatLnSpc="1">
            <a:prstTxWarp prst="textNoShape">
              <a:avLst/>
            </a:prstTxWarp>
            <a:normAutofit/>
          </a:bodyPr>
          <a:lstStyle/>
          <a:p>
            <a:pPr defTabSz="1419226"/>
            <a:endParaRPr lang="en-US" sz="2900" i="0" dirty="0" smtClean="0"/>
          </a:p>
        </p:txBody>
      </p:sp>
      <p:sp>
        <p:nvSpPr>
          <p:cNvPr id="70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algn="ctr"/>
            <a:r>
              <a:rPr lang="en-US" sz="2800" dirty="0" smtClean="0"/>
              <a:t>Holistic Models and </a:t>
            </a:r>
            <a:r>
              <a:rPr lang="en-US" sz="2800" dirty="0" err="1" smtClean="0"/>
              <a:t>cLDA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7" grpId="0" animBg="1"/>
      <p:bldP spid="699" grpId="0" animBg="1"/>
      <p:bldP spid="700" grpId="0" animBg="1"/>
      <p:bldP spid="701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Holistic Context Models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cLDA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7924800" cy="5105400"/>
          </a:xfrm>
        </p:spPr>
        <p:txBody>
          <a:bodyPr/>
          <a:lstStyle/>
          <a:p>
            <a:r>
              <a:rPr lang="en-US" dirty="0" smtClean="0"/>
              <a:t>There is </a:t>
            </a:r>
            <a:r>
              <a:rPr lang="en-US" dirty="0" smtClean="0">
                <a:solidFill>
                  <a:srgbClr val="990000"/>
                </a:solidFill>
              </a:rPr>
              <a:t>structural similarity</a:t>
            </a:r>
          </a:p>
          <a:p>
            <a:endParaRPr lang="en-US" dirty="0" smtClean="0"/>
          </a:p>
          <a:p>
            <a:r>
              <a:rPr lang="en-US" dirty="0" smtClean="0"/>
              <a:t>However, holistic context models performs </a:t>
            </a:r>
            <a:r>
              <a:rPr lang="en-US" dirty="0" smtClean="0">
                <a:solidFill>
                  <a:srgbClr val="990000"/>
                </a:solidFill>
              </a:rPr>
              <a:t>significantly superior</a:t>
            </a:r>
          </a:p>
          <a:p>
            <a:pPr lvl="1"/>
            <a:r>
              <a:rPr lang="en-US" dirty="0" smtClean="0">
                <a:solidFill>
                  <a:srgbClr val="990000"/>
                </a:solidFill>
              </a:rPr>
              <a:t>Scene classification accuracies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990000"/>
                </a:solidFill>
              </a:rPr>
              <a:t>This puzzled us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/>
              <a:t>What are the exact differences? </a:t>
            </a:r>
          </a:p>
          <a:p>
            <a:pPr lvl="1"/>
            <a:r>
              <a:rPr lang="en-US" dirty="0" smtClean="0"/>
              <a:t>Which is the one that </a:t>
            </a:r>
            <a:r>
              <a:rPr lang="en-US" dirty="0" smtClean="0"/>
              <a:t>matters!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88C6E73-AA6B-460F-89BB-F2ED49019A8D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1752600" y="3429000"/>
          <a:ext cx="5486398" cy="1447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4903"/>
                <a:gridCol w="795130"/>
                <a:gridCol w="795130"/>
                <a:gridCol w="715617"/>
                <a:gridCol w="715618"/>
              </a:tblGrid>
              <a:tr h="479146">
                <a:tc>
                  <a:txBody>
                    <a:bodyPr/>
                    <a:lstStyle/>
                    <a:p>
                      <a:r>
                        <a:rPr lang="en-US" dirty="0" smtClean="0"/>
                        <a:t>Method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C43</a:t>
                      </a:r>
                      <a:endParaRPr lang="en-US" dirty="0"/>
                    </a:p>
                  </a:txBody>
                  <a:tcPr/>
                </a:tc>
              </a:tr>
              <a:tr h="489507">
                <a:tc>
                  <a:txBody>
                    <a:bodyPr/>
                    <a:lstStyle/>
                    <a:p>
                      <a:r>
                        <a:rPr lang="en-US" dirty="0" smtClean="0"/>
                        <a:t>Contextual Models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~77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~80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~57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~42</a:t>
                      </a:r>
                      <a:endParaRPr lang="en-US" b="1" dirty="0"/>
                    </a:p>
                  </a:txBody>
                  <a:tcPr/>
                </a:tc>
              </a:tr>
              <a:tr h="47914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cLDA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~25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>
                <a:solidFill>
                  <a:srgbClr val="990000"/>
                </a:solidFill>
              </a:rPr>
              <a:t>Theoretical analysis</a:t>
            </a:r>
            <a:r>
              <a:rPr lang="en-US" sz="1800" dirty="0" smtClean="0"/>
              <a:t>: Impact of class labels on topics is very weak.</a:t>
            </a:r>
          </a:p>
          <a:p>
            <a:pPr lvl="1"/>
            <a:endParaRPr lang="en-US" sz="1400" dirty="0" smtClean="0"/>
          </a:p>
          <a:p>
            <a:pPr lvl="1"/>
            <a:endParaRPr lang="en-US" sz="1400" dirty="0" smtClean="0"/>
          </a:p>
          <a:p>
            <a:pPr lvl="1"/>
            <a:endParaRPr lang="en-US" sz="1400" dirty="0" smtClean="0"/>
          </a:p>
          <a:p>
            <a:pPr lvl="1"/>
            <a:endParaRPr lang="en-US" sz="1400" dirty="0" smtClean="0"/>
          </a:p>
          <a:p>
            <a:pPr lvl="1"/>
            <a:endParaRPr lang="en-US" sz="1400" dirty="0" smtClean="0"/>
          </a:p>
          <a:p>
            <a:pPr lvl="1"/>
            <a:endParaRPr lang="en-US" sz="1400" dirty="0" smtClean="0"/>
          </a:p>
          <a:p>
            <a:pPr lvl="1"/>
            <a:endParaRPr lang="en-US" sz="1400" dirty="0" smtClean="0"/>
          </a:p>
          <a:p>
            <a:pPr lvl="1"/>
            <a:endParaRPr lang="en-US" sz="1400" dirty="0" smtClean="0"/>
          </a:p>
          <a:p>
            <a:r>
              <a:rPr lang="en-US" sz="1800" dirty="0" smtClean="0">
                <a:solidFill>
                  <a:srgbClr val="990000"/>
                </a:solidFill>
              </a:rPr>
              <a:t>Experimental analysis</a:t>
            </a:r>
            <a:r>
              <a:rPr lang="en-US" sz="1800" dirty="0" smtClean="0"/>
              <a:t>: Severing connection to class label during learning does not deteriorate the performance. </a:t>
            </a:r>
          </a:p>
          <a:p>
            <a:pPr lvl="1"/>
            <a:endParaRPr lang="en-US" sz="14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838200" y="1600200"/>
            <a:ext cx="7315200" cy="1941288"/>
            <a:chOff x="914400" y="3352800"/>
            <a:chExt cx="7465596" cy="1981200"/>
          </a:xfrm>
        </p:grpSpPr>
        <p:sp>
          <p:nvSpPr>
            <p:cNvPr id="12" name="Rectangle 4"/>
            <p:cNvSpPr>
              <a:spLocks noChangeArrowheads="1"/>
            </p:cNvSpPr>
            <p:nvPr/>
          </p:nvSpPr>
          <p:spPr bwMode="auto">
            <a:xfrm>
              <a:off x="4711337" y="4724400"/>
              <a:ext cx="533400" cy="533400"/>
            </a:xfrm>
            <a:prstGeom prst="rect">
              <a:avLst/>
            </a:prstGeom>
            <a:solidFill>
              <a:srgbClr val="E4E4E4"/>
            </a:solidFill>
            <a:ln w="19050">
              <a:solidFill>
                <a:srgbClr val="800000"/>
              </a:solidFill>
              <a:prstDash val="lg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4"/>
            <p:cNvSpPr>
              <a:spLocks noChangeArrowheads="1"/>
            </p:cNvSpPr>
            <p:nvPr/>
          </p:nvSpPr>
          <p:spPr bwMode="auto">
            <a:xfrm>
              <a:off x="3886200" y="3352800"/>
              <a:ext cx="533400" cy="457200"/>
            </a:xfrm>
            <a:prstGeom prst="rect">
              <a:avLst/>
            </a:prstGeom>
            <a:solidFill>
              <a:srgbClr val="E4E4E4"/>
            </a:solidFill>
            <a:ln w="19050">
              <a:solidFill>
                <a:srgbClr val="800000"/>
              </a:solidFill>
              <a:prstDash val="lg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0" name="Picture 19" descr="txp_fig.png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914400" y="3352800"/>
              <a:ext cx="7465596" cy="1981200"/>
            </a:xfrm>
            <a:prstGeom prst="rect">
              <a:avLst/>
            </a:prstGeom>
            <a:noFill/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Unsupervised Discovery of Topic Distributions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F00A7D-EED9-415A-BBAE-CC95195CB6AF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5" cstate="print">
            <a:lum bright="-30000" contrast="20000"/>
          </a:blip>
          <a:srcRect/>
          <a:stretch>
            <a:fillRect/>
          </a:stretch>
        </p:blipFill>
        <p:spPr bwMode="auto">
          <a:xfrm>
            <a:off x="1480708" y="4267200"/>
            <a:ext cx="2857995" cy="2237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6" cstate="print">
            <a:lum bright="-30000" contrast="20000"/>
          </a:blip>
          <a:srcRect/>
          <a:stretch>
            <a:fillRect/>
          </a:stretch>
        </p:blipFill>
        <p:spPr bwMode="auto">
          <a:xfrm>
            <a:off x="4527674" y="4267200"/>
            <a:ext cx="2768216" cy="2184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Unsupervised Topic Discovery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happens in </a:t>
            </a:r>
            <a:r>
              <a:rPr lang="en-US" dirty="0" smtClean="0">
                <a:solidFill>
                  <a:srgbClr val="990000"/>
                </a:solidFill>
              </a:rPr>
              <a:t>unsupervised topic discovery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F00A7D-EED9-415A-BBAE-CC95195CB6AF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pic>
        <p:nvPicPr>
          <p:cNvPr id="5048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05000"/>
            <a:ext cx="4294487" cy="1857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48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760456"/>
            <a:ext cx="4295775" cy="1568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48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1" y="5316047"/>
            <a:ext cx="4295774" cy="798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2362200"/>
            <a:ext cx="3611834" cy="139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7119" y="4166992"/>
            <a:ext cx="3662076" cy="139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239000" y="1994263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0" dirty="0" smtClean="0">
                <a:solidFill>
                  <a:srgbClr val="990000"/>
                </a:solidFill>
              </a:rPr>
              <a:t>Sailing</a:t>
            </a:r>
            <a:endParaRPr lang="en-US" i="0" dirty="0">
              <a:solidFill>
                <a:srgbClr val="99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52063" y="3733800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0" dirty="0" smtClean="0">
                <a:solidFill>
                  <a:srgbClr val="990000"/>
                </a:solidFill>
              </a:rPr>
              <a:t>Rowing</a:t>
            </a:r>
            <a:endParaRPr lang="en-US" i="0" dirty="0">
              <a:solidFill>
                <a:srgbClr val="99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477000"/>
            <a:ext cx="2133600" cy="244475"/>
          </a:xfrm>
        </p:spPr>
        <p:txBody>
          <a:bodyPr/>
          <a:lstStyle/>
          <a:p>
            <a:pPr>
              <a:defRPr/>
            </a:pPr>
            <a:fld id="{B88C6E73-AA6B-460F-89BB-F2ED49019A8D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  <p:sp>
        <p:nvSpPr>
          <p:cNvPr id="1440" name="Rounded Rectangle 1439"/>
          <p:cNvSpPr/>
          <p:nvPr/>
        </p:nvSpPr>
        <p:spPr bwMode="auto">
          <a:xfrm>
            <a:off x="4349028" y="1123169"/>
            <a:ext cx="2298327" cy="2945294"/>
          </a:xfrm>
          <a:prstGeom prst="roundRect">
            <a:avLst>
              <a:gd name="adj" fmla="val 5953"/>
            </a:avLst>
          </a:prstGeom>
          <a:solidFill>
            <a:srgbClr val="99CCFF">
              <a:alpha val="34000"/>
            </a:srgb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l" defTabSz="11826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441" name="Rounded Rectangle 1440"/>
          <p:cNvSpPr/>
          <p:nvPr/>
        </p:nvSpPr>
        <p:spPr bwMode="auto">
          <a:xfrm>
            <a:off x="1919694" y="1123168"/>
            <a:ext cx="2287577" cy="2952104"/>
          </a:xfrm>
          <a:prstGeom prst="roundRect">
            <a:avLst>
              <a:gd name="adj" fmla="val 5953"/>
            </a:avLst>
          </a:prstGeom>
          <a:solidFill>
            <a:srgbClr val="C00000">
              <a:alpha val="9000"/>
            </a:srgb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l" defTabSz="11826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aphicFrame>
        <p:nvGraphicFramePr>
          <p:cNvPr id="1442" name="Object 103"/>
          <p:cNvGraphicFramePr>
            <a:graphicFrameLocks noChangeAspect="1"/>
          </p:cNvGraphicFramePr>
          <p:nvPr/>
        </p:nvGraphicFramePr>
        <p:xfrm>
          <a:off x="3181974" y="1846651"/>
          <a:ext cx="811102" cy="1782897"/>
        </p:xfrm>
        <a:graphic>
          <a:graphicData uri="http://schemas.openxmlformats.org/presentationml/2006/ole">
            <p:oleObj spid="_x0000_s650242" name="Equation" r:id="rId12" imgW="622080" imgH="1193760" progId="Equation.3">
              <p:embed/>
            </p:oleObj>
          </a:graphicData>
        </a:graphic>
      </p:graphicFrame>
      <p:sp>
        <p:nvSpPr>
          <p:cNvPr id="1443" name="Rectangle 232"/>
          <p:cNvSpPr>
            <a:spLocks noChangeArrowheads="1"/>
          </p:cNvSpPr>
          <p:nvPr/>
        </p:nvSpPr>
        <p:spPr bwMode="auto">
          <a:xfrm>
            <a:off x="2268052" y="1687164"/>
            <a:ext cx="748965" cy="2097246"/>
          </a:xfrm>
          <a:prstGeom prst="rect">
            <a:avLst/>
          </a:prstGeom>
          <a:solidFill>
            <a:srgbClr val="EAEAEA">
              <a:alpha val="61960"/>
            </a:srgbClr>
          </a:solidFill>
          <a:ln w="12700">
            <a:solidFill>
              <a:srgbClr val="800000"/>
            </a:solidFill>
            <a:prstDash val="dash"/>
            <a:miter lim="800000"/>
            <a:headEnd/>
            <a:tailEnd/>
          </a:ln>
        </p:spPr>
        <p:txBody>
          <a:bodyPr wrap="none" lIns="109728" tIns="54864" rIns="109728" bIns="54864" anchor="ctr">
            <a:normAutofit/>
          </a:bodyPr>
          <a:lstStyle/>
          <a:p>
            <a:endParaRPr lang="en-US" i="0"/>
          </a:p>
        </p:txBody>
      </p:sp>
      <p:sp>
        <p:nvSpPr>
          <p:cNvPr id="1444" name="Text Box 122"/>
          <p:cNvSpPr txBox="1">
            <a:spLocks noChangeArrowheads="1"/>
          </p:cNvSpPr>
          <p:nvPr/>
        </p:nvSpPr>
        <p:spPr bwMode="auto">
          <a:xfrm rot="5400000">
            <a:off x="2338148" y="2754189"/>
            <a:ext cx="676196" cy="1858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09728" tIns="54864" rIns="109728" bIns="54864">
            <a:noAutofit/>
          </a:bodyPr>
          <a:lstStyle/>
          <a:p>
            <a:pPr algn="l"/>
            <a:r>
              <a:rPr lang="en-US" sz="1200" b="1" i="0" dirty="0"/>
              <a:t>.  .  .  </a:t>
            </a:r>
          </a:p>
        </p:txBody>
      </p:sp>
      <p:sp>
        <p:nvSpPr>
          <p:cNvPr id="1445" name="Line 124"/>
          <p:cNvSpPr>
            <a:spLocks noChangeShapeType="1"/>
          </p:cNvSpPr>
          <p:nvPr/>
        </p:nvSpPr>
        <p:spPr bwMode="auto">
          <a:xfrm>
            <a:off x="2476098" y="2157381"/>
            <a:ext cx="437939" cy="1040"/>
          </a:xfrm>
          <a:prstGeom prst="line">
            <a:avLst/>
          </a:prstGeom>
          <a:noFill/>
          <a:ln w="12700">
            <a:solidFill>
              <a:srgbClr val="800000"/>
            </a:solidFill>
            <a:round/>
            <a:headEnd/>
            <a:tailEnd type="triangle" w="sm" len="sm"/>
          </a:ln>
        </p:spPr>
        <p:txBody>
          <a:bodyPr lIns="109728" tIns="54864" rIns="109728" bIns="54864">
            <a:normAutofit fontScale="25000" lnSpcReduction="20000"/>
          </a:bodyPr>
          <a:lstStyle/>
          <a:p>
            <a:endParaRPr lang="en-US" i="0"/>
          </a:p>
        </p:txBody>
      </p:sp>
      <p:sp>
        <p:nvSpPr>
          <p:cNvPr id="1446" name="Line 125"/>
          <p:cNvSpPr>
            <a:spLocks noChangeShapeType="1"/>
          </p:cNvSpPr>
          <p:nvPr/>
        </p:nvSpPr>
        <p:spPr bwMode="auto">
          <a:xfrm flipH="1">
            <a:off x="2348150" y="2157381"/>
            <a:ext cx="127948" cy="167489"/>
          </a:xfrm>
          <a:prstGeom prst="line">
            <a:avLst/>
          </a:prstGeom>
          <a:noFill/>
          <a:ln w="12700">
            <a:solidFill>
              <a:srgbClr val="800000"/>
            </a:solidFill>
            <a:round/>
            <a:headEnd/>
            <a:tailEnd type="triangle" w="sm" len="sm"/>
          </a:ln>
        </p:spPr>
        <p:txBody>
          <a:bodyPr lIns="109728" tIns="54864" rIns="109728" bIns="54864">
            <a:normAutofit fontScale="25000" lnSpcReduction="20000"/>
          </a:bodyPr>
          <a:lstStyle/>
          <a:p>
            <a:endParaRPr lang="en-US" i="0"/>
          </a:p>
        </p:txBody>
      </p:sp>
      <p:sp>
        <p:nvSpPr>
          <p:cNvPr id="1447" name="Line 126"/>
          <p:cNvSpPr>
            <a:spLocks noChangeShapeType="1"/>
          </p:cNvSpPr>
          <p:nvPr/>
        </p:nvSpPr>
        <p:spPr bwMode="auto">
          <a:xfrm flipV="1">
            <a:off x="2476098" y="1752703"/>
            <a:ext cx="1040" cy="404677"/>
          </a:xfrm>
          <a:prstGeom prst="line">
            <a:avLst/>
          </a:prstGeom>
          <a:noFill/>
          <a:ln w="12700">
            <a:solidFill>
              <a:srgbClr val="800000"/>
            </a:solidFill>
            <a:round/>
            <a:headEnd/>
            <a:tailEnd type="triangle" w="sm" len="sm"/>
          </a:ln>
        </p:spPr>
        <p:txBody>
          <a:bodyPr lIns="109728" tIns="54864" rIns="109728" bIns="54864">
            <a:normAutofit fontScale="25000" lnSpcReduction="20000"/>
          </a:bodyPr>
          <a:lstStyle/>
          <a:p>
            <a:endParaRPr lang="en-US" i="0"/>
          </a:p>
        </p:txBody>
      </p:sp>
      <p:sp>
        <p:nvSpPr>
          <p:cNvPr id="1448" name="Oval 127"/>
          <p:cNvSpPr>
            <a:spLocks noChangeArrowheads="1"/>
          </p:cNvSpPr>
          <p:nvPr/>
        </p:nvSpPr>
        <p:spPr bwMode="auto">
          <a:xfrm rot="19693145" flipV="1">
            <a:off x="2605087" y="2086639"/>
            <a:ext cx="214287" cy="122755"/>
          </a:xfrm>
          <a:prstGeom prst="ellipse">
            <a:avLst/>
          </a:prstGeom>
          <a:solidFill>
            <a:srgbClr val="99CCFF">
              <a:alpha val="39999"/>
            </a:srgbClr>
          </a:solidFill>
          <a:ln w="12700">
            <a:solidFill>
              <a:srgbClr val="990000"/>
            </a:solidFill>
            <a:round/>
            <a:headEnd/>
            <a:tailEnd/>
          </a:ln>
        </p:spPr>
        <p:txBody>
          <a:bodyPr wrap="none" lIns="109728" tIns="54864" rIns="109728" bIns="54864" anchor="ctr">
            <a:normAutofit fontScale="25000" lnSpcReduction="20000"/>
          </a:bodyPr>
          <a:lstStyle/>
          <a:p>
            <a:endParaRPr lang="en-US" i="0"/>
          </a:p>
        </p:txBody>
      </p:sp>
      <p:sp>
        <p:nvSpPr>
          <p:cNvPr id="1449" name="Oval 128"/>
          <p:cNvSpPr>
            <a:spLocks noChangeArrowheads="1"/>
          </p:cNvSpPr>
          <p:nvPr/>
        </p:nvSpPr>
        <p:spPr bwMode="auto">
          <a:xfrm>
            <a:off x="2374156" y="1829686"/>
            <a:ext cx="353677" cy="286082"/>
          </a:xfrm>
          <a:prstGeom prst="ellipse">
            <a:avLst/>
          </a:prstGeom>
          <a:solidFill>
            <a:srgbClr val="99CCFF">
              <a:alpha val="39999"/>
            </a:srgbClr>
          </a:solidFill>
          <a:ln w="12700">
            <a:solidFill>
              <a:srgbClr val="990000"/>
            </a:solidFill>
            <a:round/>
            <a:headEnd/>
            <a:tailEnd/>
          </a:ln>
        </p:spPr>
        <p:txBody>
          <a:bodyPr wrap="none" lIns="109728" tIns="54864" rIns="109728" bIns="54864" anchor="ctr">
            <a:normAutofit fontScale="40000" lnSpcReduction="20000"/>
          </a:bodyPr>
          <a:lstStyle/>
          <a:p>
            <a:endParaRPr lang="en-US" i="0"/>
          </a:p>
        </p:txBody>
      </p:sp>
      <p:graphicFrame>
        <p:nvGraphicFramePr>
          <p:cNvPr id="1450" name="Object 104"/>
          <p:cNvGraphicFramePr>
            <a:graphicFrameLocks noChangeAspect="1"/>
          </p:cNvGraphicFramePr>
          <p:nvPr/>
        </p:nvGraphicFramePr>
        <p:xfrm>
          <a:off x="2383518" y="3614842"/>
          <a:ext cx="553403" cy="134198"/>
        </p:xfrm>
        <a:graphic>
          <a:graphicData uri="http://schemas.openxmlformats.org/presentationml/2006/ole">
            <p:oleObj spid="_x0000_s650243" name="Equation" r:id="rId13" imgW="1015920" imgH="241200" progId="Equation.3">
              <p:embed/>
            </p:oleObj>
          </a:graphicData>
        </a:graphic>
      </p:graphicFrame>
      <p:sp>
        <p:nvSpPr>
          <p:cNvPr id="1451" name="Line 130"/>
          <p:cNvSpPr>
            <a:spLocks noChangeShapeType="1"/>
          </p:cNvSpPr>
          <p:nvPr/>
        </p:nvSpPr>
        <p:spPr bwMode="auto">
          <a:xfrm>
            <a:off x="2486500" y="3421347"/>
            <a:ext cx="389047" cy="1040"/>
          </a:xfrm>
          <a:prstGeom prst="line">
            <a:avLst/>
          </a:prstGeom>
          <a:noFill/>
          <a:ln w="12700">
            <a:solidFill>
              <a:srgbClr val="800000"/>
            </a:solidFill>
            <a:round/>
            <a:headEnd/>
            <a:tailEnd type="triangle" w="sm" len="sm"/>
          </a:ln>
        </p:spPr>
        <p:txBody>
          <a:bodyPr lIns="109728" tIns="54864" rIns="109728" bIns="54864">
            <a:normAutofit fontScale="25000" lnSpcReduction="20000"/>
          </a:bodyPr>
          <a:lstStyle/>
          <a:p>
            <a:endParaRPr lang="en-US" i="0"/>
          </a:p>
        </p:txBody>
      </p:sp>
      <p:sp>
        <p:nvSpPr>
          <p:cNvPr id="1452" name="Line 131"/>
          <p:cNvSpPr>
            <a:spLocks noChangeShapeType="1"/>
          </p:cNvSpPr>
          <p:nvPr/>
        </p:nvSpPr>
        <p:spPr bwMode="auto">
          <a:xfrm flipH="1">
            <a:off x="2373116" y="3421346"/>
            <a:ext cx="113384" cy="170609"/>
          </a:xfrm>
          <a:prstGeom prst="line">
            <a:avLst/>
          </a:prstGeom>
          <a:noFill/>
          <a:ln w="12700">
            <a:solidFill>
              <a:srgbClr val="800000"/>
            </a:solidFill>
            <a:round/>
            <a:headEnd/>
            <a:tailEnd type="triangle" w="sm" len="sm"/>
          </a:ln>
        </p:spPr>
        <p:txBody>
          <a:bodyPr lIns="109728" tIns="54864" rIns="109728" bIns="54864">
            <a:normAutofit fontScale="25000" lnSpcReduction="20000"/>
          </a:bodyPr>
          <a:lstStyle/>
          <a:p>
            <a:endParaRPr lang="en-US" i="0"/>
          </a:p>
        </p:txBody>
      </p:sp>
      <p:sp>
        <p:nvSpPr>
          <p:cNvPr id="1453" name="Line 132"/>
          <p:cNvSpPr>
            <a:spLocks noChangeShapeType="1"/>
          </p:cNvSpPr>
          <p:nvPr/>
        </p:nvSpPr>
        <p:spPr bwMode="auto">
          <a:xfrm flipV="1">
            <a:off x="2486500" y="3011467"/>
            <a:ext cx="2081" cy="409878"/>
          </a:xfrm>
          <a:prstGeom prst="line">
            <a:avLst/>
          </a:prstGeom>
          <a:noFill/>
          <a:ln w="12700">
            <a:solidFill>
              <a:srgbClr val="800000"/>
            </a:solidFill>
            <a:round/>
            <a:headEnd/>
            <a:tailEnd type="triangle" w="sm" len="sm"/>
          </a:ln>
        </p:spPr>
        <p:txBody>
          <a:bodyPr lIns="109728" tIns="54864" rIns="109728" bIns="54864">
            <a:normAutofit fontScale="25000" lnSpcReduction="20000"/>
          </a:bodyPr>
          <a:lstStyle/>
          <a:p>
            <a:endParaRPr lang="en-US" i="0"/>
          </a:p>
        </p:txBody>
      </p:sp>
      <p:sp>
        <p:nvSpPr>
          <p:cNvPr id="1454" name="Oval 133"/>
          <p:cNvSpPr>
            <a:spLocks noChangeArrowheads="1"/>
          </p:cNvSpPr>
          <p:nvPr/>
        </p:nvSpPr>
        <p:spPr bwMode="auto">
          <a:xfrm rot="19693145">
            <a:off x="2536431" y="3152950"/>
            <a:ext cx="188282" cy="373468"/>
          </a:xfrm>
          <a:prstGeom prst="ellipse">
            <a:avLst/>
          </a:prstGeom>
          <a:solidFill>
            <a:srgbClr val="99CCFF">
              <a:alpha val="39999"/>
            </a:srgbClr>
          </a:solidFill>
          <a:ln w="12700">
            <a:solidFill>
              <a:srgbClr val="990000"/>
            </a:solidFill>
            <a:round/>
            <a:headEnd/>
            <a:tailEnd/>
          </a:ln>
        </p:spPr>
        <p:txBody>
          <a:bodyPr wrap="none" lIns="109728" tIns="54864" rIns="109728" bIns="54864" anchor="ctr">
            <a:normAutofit fontScale="62500" lnSpcReduction="20000"/>
          </a:bodyPr>
          <a:lstStyle/>
          <a:p>
            <a:endParaRPr lang="en-US" i="0"/>
          </a:p>
        </p:txBody>
      </p:sp>
      <p:graphicFrame>
        <p:nvGraphicFramePr>
          <p:cNvPr id="1455" name="Object 105"/>
          <p:cNvGraphicFramePr>
            <a:graphicFrameLocks noChangeAspect="1"/>
          </p:cNvGraphicFramePr>
          <p:nvPr/>
        </p:nvGraphicFramePr>
        <p:xfrm>
          <a:off x="2385597" y="2307184"/>
          <a:ext cx="608535" cy="150844"/>
        </p:xfrm>
        <a:graphic>
          <a:graphicData uri="http://schemas.openxmlformats.org/presentationml/2006/ole">
            <p:oleObj spid="_x0000_s650244" name="Equation" r:id="rId14" imgW="990360" imgH="241200" progId="Equation.3">
              <p:embed/>
            </p:oleObj>
          </a:graphicData>
        </a:graphic>
      </p:graphicFrame>
      <p:sp>
        <p:nvSpPr>
          <p:cNvPr id="1456" name="Text Box 234"/>
          <p:cNvSpPr txBox="1">
            <a:spLocks noChangeArrowheads="1"/>
          </p:cNvSpPr>
          <p:nvPr/>
        </p:nvSpPr>
        <p:spPr bwMode="auto">
          <a:xfrm>
            <a:off x="1924936" y="1189195"/>
            <a:ext cx="1417534" cy="4098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109728" tIns="54864" rIns="109728" bIns="54864">
            <a:noAutofit/>
          </a:bodyPr>
          <a:lstStyle/>
          <a:p>
            <a:pPr algn="ctr"/>
            <a:r>
              <a:rPr lang="en-US" sz="1000" b="1" i="0" dirty="0" smtClean="0">
                <a:solidFill>
                  <a:srgbClr val="990000"/>
                </a:solidFill>
              </a:rPr>
              <a:t>Visual </a:t>
            </a:r>
          </a:p>
          <a:p>
            <a:pPr algn="ctr"/>
            <a:r>
              <a:rPr lang="en-US" sz="1000" b="1" i="0" dirty="0" smtClean="0">
                <a:solidFill>
                  <a:srgbClr val="990000"/>
                </a:solidFill>
              </a:rPr>
              <a:t>concept models</a:t>
            </a:r>
            <a:endParaRPr lang="en-US" sz="1000" b="1" i="0" dirty="0">
              <a:solidFill>
                <a:srgbClr val="990000"/>
              </a:solidFill>
            </a:endParaRPr>
          </a:p>
        </p:txBody>
      </p:sp>
      <p:sp>
        <p:nvSpPr>
          <p:cNvPr id="1457" name="Line 135"/>
          <p:cNvSpPr>
            <a:spLocks noChangeShapeType="1"/>
          </p:cNvSpPr>
          <p:nvPr/>
        </p:nvSpPr>
        <p:spPr bwMode="auto">
          <a:xfrm flipV="1">
            <a:off x="1589267" y="2030845"/>
            <a:ext cx="592865" cy="846133"/>
          </a:xfrm>
          <a:prstGeom prst="line">
            <a:avLst/>
          </a:prstGeom>
          <a:noFill/>
          <a:ln w="12700">
            <a:solidFill>
              <a:srgbClr val="990000"/>
            </a:solidFill>
            <a:round/>
            <a:headEnd/>
            <a:tailEnd type="triangle" w="sm" len="sm"/>
          </a:ln>
        </p:spPr>
        <p:txBody>
          <a:bodyPr lIns="109728" tIns="54864" rIns="109728" bIns="54864">
            <a:normAutofit fontScale="25000" lnSpcReduction="20000"/>
          </a:bodyPr>
          <a:lstStyle/>
          <a:p>
            <a:endParaRPr lang="en-US" i="0"/>
          </a:p>
        </p:txBody>
      </p:sp>
      <p:sp>
        <p:nvSpPr>
          <p:cNvPr id="1458" name="Line 136"/>
          <p:cNvSpPr>
            <a:spLocks noChangeShapeType="1"/>
          </p:cNvSpPr>
          <p:nvPr/>
        </p:nvSpPr>
        <p:spPr bwMode="auto">
          <a:xfrm>
            <a:off x="2961886" y="2186509"/>
            <a:ext cx="219488" cy="399476"/>
          </a:xfrm>
          <a:prstGeom prst="line">
            <a:avLst/>
          </a:prstGeom>
          <a:noFill/>
          <a:ln w="12700">
            <a:solidFill>
              <a:srgbClr val="990000"/>
            </a:solidFill>
            <a:round/>
            <a:headEnd/>
            <a:tailEnd type="triangle" w="sm" len="sm"/>
          </a:ln>
        </p:spPr>
        <p:txBody>
          <a:bodyPr lIns="109728" tIns="54864" rIns="109728" bIns="54864">
            <a:normAutofit fontScale="25000" lnSpcReduction="20000"/>
          </a:bodyPr>
          <a:lstStyle/>
          <a:p>
            <a:endParaRPr lang="en-US" i="0"/>
          </a:p>
        </p:txBody>
      </p:sp>
      <p:sp>
        <p:nvSpPr>
          <p:cNvPr id="1459" name="Line 139"/>
          <p:cNvSpPr>
            <a:spLocks noChangeShapeType="1"/>
          </p:cNvSpPr>
          <p:nvPr/>
        </p:nvSpPr>
        <p:spPr bwMode="auto">
          <a:xfrm flipV="1">
            <a:off x="2961886" y="2885591"/>
            <a:ext cx="219488" cy="449409"/>
          </a:xfrm>
          <a:prstGeom prst="line">
            <a:avLst/>
          </a:prstGeom>
          <a:noFill/>
          <a:ln w="12700">
            <a:solidFill>
              <a:srgbClr val="990000"/>
            </a:solidFill>
            <a:round/>
            <a:headEnd/>
            <a:tailEnd type="triangle" w="sm" len="sm"/>
          </a:ln>
        </p:spPr>
        <p:txBody>
          <a:bodyPr lIns="109728" tIns="54864" rIns="109728" bIns="54864">
            <a:normAutofit fontScale="25000" lnSpcReduction="20000"/>
          </a:bodyPr>
          <a:lstStyle/>
          <a:p>
            <a:endParaRPr lang="en-US" i="0"/>
          </a:p>
        </p:txBody>
      </p:sp>
      <p:sp>
        <p:nvSpPr>
          <p:cNvPr id="1460" name="Line 190"/>
          <p:cNvSpPr>
            <a:spLocks noChangeShapeType="1"/>
          </p:cNvSpPr>
          <p:nvPr/>
        </p:nvSpPr>
        <p:spPr bwMode="auto">
          <a:xfrm>
            <a:off x="1614685" y="3410748"/>
            <a:ext cx="567447" cy="252587"/>
          </a:xfrm>
          <a:prstGeom prst="line">
            <a:avLst/>
          </a:prstGeom>
          <a:noFill/>
          <a:ln w="12700">
            <a:solidFill>
              <a:srgbClr val="990000"/>
            </a:solidFill>
            <a:round/>
            <a:headEnd/>
            <a:tailEnd type="triangle" w="sm" len="sm"/>
          </a:ln>
        </p:spPr>
        <p:txBody>
          <a:bodyPr lIns="109728" tIns="54864" rIns="109728" bIns="54864">
            <a:normAutofit fontScale="25000" lnSpcReduction="20000"/>
          </a:bodyPr>
          <a:lstStyle/>
          <a:p>
            <a:endParaRPr lang="en-US" i="0"/>
          </a:p>
        </p:txBody>
      </p:sp>
      <p:grpSp>
        <p:nvGrpSpPr>
          <p:cNvPr id="2" name="Group 1306"/>
          <p:cNvGrpSpPr/>
          <p:nvPr/>
        </p:nvGrpSpPr>
        <p:grpSpPr>
          <a:xfrm>
            <a:off x="6215258" y="1682357"/>
            <a:ext cx="2126216" cy="2050018"/>
            <a:chOff x="22051706" y="7086619"/>
            <a:chExt cx="5311874" cy="5121506"/>
          </a:xfrm>
        </p:grpSpPr>
        <p:cxnSp>
          <p:nvCxnSpPr>
            <p:cNvPr id="2064" name="Straight Arrow Connector 2063"/>
            <p:cNvCxnSpPr/>
            <p:nvPr/>
          </p:nvCxnSpPr>
          <p:spPr bwMode="auto">
            <a:xfrm rot="10800000" flipV="1">
              <a:off x="22728125" y="10343809"/>
              <a:ext cx="1395243" cy="1287917"/>
            </a:xfrm>
            <a:prstGeom prst="straightConnector1">
              <a:avLst/>
            </a:prstGeom>
            <a:solidFill>
              <a:schemeClr val="accent1"/>
            </a:solidFill>
            <a:ln w="19050" cap="sq" cmpd="sng" algn="ctr">
              <a:solidFill>
                <a:srgbClr val="990000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2065" name="Straight Arrow Connector 2064"/>
            <p:cNvCxnSpPr/>
            <p:nvPr/>
          </p:nvCxnSpPr>
          <p:spPr bwMode="auto">
            <a:xfrm>
              <a:off x="24164590" y="10287001"/>
              <a:ext cx="2575833" cy="1917"/>
            </a:xfrm>
            <a:prstGeom prst="straightConnector1">
              <a:avLst/>
            </a:prstGeom>
            <a:solidFill>
              <a:schemeClr val="accent1"/>
            </a:solidFill>
            <a:ln w="19050" cap="sq" cmpd="sng" algn="ctr">
              <a:solidFill>
                <a:srgbClr val="990000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2066" name="Straight Arrow Connector 2065"/>
            <p:cNvCxnSpPr/>
            <p:nvPr/>
          </p:nvCxnSpPr>
          <p:spPr bwMode="auto">
            <a:xfrm rot="16200000" flipV="1">
              <a:off x="22908632" y="9020725"/>
              <a:ext cx="2553249" cy="20347"/>
            </a:xfrm>
            <a:prstGeom prst="straightConnector1">
              <a:avLst/>
            </a:prstGeom>
            <a:solidFill>
              <a:schemeClr val="accent1"/>
            </a:solidFill>
            <a:ln w="19050" cap="sq" cmpd="sng" algn="ctr">
              <a:solidFill>
                <a:srgbClr val="990000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grpSp>
          <p:nvGrpSpPr>
            <p:cNvPr id="3" name="Group 1289"/>
            <p:cNvGrpSpPr/>
            <p:nvPr/>
          </p:nvGrpSpPr>
          <p:grpSpPr>
            <a:xfrm>
              <a:off x="22051706" y="7086619"/>
              <a:ext cx="5311874" cy="5121506"/>
              <a:chOff x="20484764" y="10291824"/>
              <a:chExt cx="3045819" cy="2936658"/>
            </a:xfrm>
          </p:grpSpPr>
          <p:sp>
            <p:nvSpPr>
              <p:cNvPr id="2068" name="Text Box 198"/>
              <p:cNvSpPr txBox="1">
                <a:spLocks noChangeArrowheads="1"/>
              </p:cNvSpPr>
              <p:nvPr/>
            </p:nvSpPr>
            <p:spPr bwMode="auto">
              <a:xfrm>
                <a:off x="20484764" y="11369208"/>
                <a:ext cx="637725" cy="2205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normAutofit fontScale="25000" lnSpcReduction="20000"/>
              </a:bodyPr>
              <a:lstStyle/>
              <a:p>
                <a:pPr>
                  <a:spcBef>
                    <a:spcPct val="50000"/>
                  </a:spcBef>
                </a:pPr>
                <a:endParaRPr lang="en-US" i="0"/>
              </a:p>
            </p:txBody>
          </p:sp>
          <p:sp>
            <p:nvSpPr>
              <p:cNvPr id="2069" name="Freeform 203"/>
              <p:cNvSpPr>
                <a:spLocks/>
              </p:cNvSpPr>
              <p:nvPr/>
            </p:nvSpPr>
            <p:spPr bwMode="auto">
              <a:xfrm rot="155628">
                <a:off x="21233338" y="11138453"/>
                <a:ext cx="1574407" cy="1511205"/>
              </a:xfrm>
              <a:custGeom>
                <a:avLst/>
                <a:gdLst>
                  <a:gd name="T0" fmla="*/ 2147483647 w 960"/>
                  <a:gd name="T1" fmla="*/ 0 h 912"/>
                  <a:gd name="T2" fmla="*/ 0 w 960"/>
                  <a:gd name="T3" fmla="*/ 2147483647 h 912"/>
                  <a:gd name="T4" fmla="*/ 2147483647 w 960"/>
                  <a:gd name="T5" fmla="*/ 2147483647 h 912"/>
                  <a:gd name="T6" fmla="*/ 2147483647 w 960"/>
                  <a:gd name="T7" fmla="*/ 0 h 9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0"/>
                  <a:gd name="T13" fmla="*/ 0 h 912"/>
                  <a:gd name="T14" fmla="*/ 960 w 960"/>
                  <a:gd name="T15" fmla="*/ 912 h 9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0" h="912">
                    <a:moveTo>
                      <a:pt x="288" y="0"/>
                    </a:moveTo>
                    <a:lnTo>
                      <a:pt x="0" y="912"/>
                    </a:lnTo>
                    <a:lnTo>
                      <a:pt x="960" y="576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99CCFF">
                  <a:alpha val="59999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normAutofit/>
              </a:bodyPr>
              <a:lstStyle/>
              <a:p>
                <a:endParaRPr lang="en-US" i="0"/>
              </a:p>
            </p:txBody>
          </p:sp>
          <p:sp>
            <p:nvSpPr>
              <p:cNvPr id="2070" name="Text Box 204"/>
              <p:cNvSpPr txBox="1">
                <a:spLocks noChangeArrowheads="1"/>
              </p:cNvSpPr>
              <p:nvPr/>
            </p:nvSpPr>
            <p:spPr bwMode="auto">
              <a:xfrm>
                <a:off x="21929737" y="11750915"/>
                <a:ext cx="425824" cy="2205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normAutofit fontScale="25000" lnSpcReduction="20000"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i="0" dirty="0">
                    <a:solidFill>
                      <a:srgbClr val="800000"/>
                    </a:solidFill>
                  </a:rPr>
                  <a:t>x</a:t>
                </a:r>
              </a:p>
            </p:txBody>
          </p:sp>
          <p:sp>
            <p:nvSpPr>
              <p:cNvPr id="2071" name="Text Box 205"/>
              <p:cNvSpPr txBox="1">
                <a:spLocks noChangeArrowheads="1"/>
              </p:cNvSpPr>
              <p:nvPr/>
            </p:nvSpPr>
            <p:spPr bwMode="auto">
              <a:xfrm>
                <a:off x="20842116" y="10645417"/>
                <a:ext cx="910582" cy="383999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algn="ctr"/>
                <a:r>
                  <a:rPr lang="en-US" sz="700" b="1" i="0" dirty="0">
                    <a:solidFill>
                      <a:srgbClr val="990000"/>
                    </a:solidFill>
                  </a:rPr>
                  <a:t>Concept 1</a:t>
                </a:r>
              </a:p>
            </p:txBody>
          </p:sp>
          <p:sp>
            <p:nvSpPr>
              <p:cNvPr id="2072" name="Text Box 206"/>
              <p:cNvSpPr txBox="1">
                <a:spLocks noChangeArrowheads="1"/>
              </p:cNvSpPr>
              <p:nvPr/>
            </p:nvSpPr>
            <p:spPr bwMode="auto">
              <a:xfrm>
                <a:off x="20862942" y="12735823"/>
                <a:ext cx="925104" cy="39266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algn="ctr"/>
                <a:r>
                  <a:rPr lang="en-US" sz="700" b="1" i="0" dirty="0" smtClean="0">
                    <a:solidFill>
                      <a:srgbClr val="990000"/>
                    </a:solidFill>
                  </a:rPr>
                  <a:t>Concept  </a:t>
                </a:r>
                <a:r>
                  <a:rPr lang="en-US" sz="700" b="1" i="0" dirty="0">
                    <a:solidFill>
                      <a:srgbClr val="990000"/>
                    </a:solidFill>
                  </a:rPr>
                  <a:t>2</a:t>
                </a:r>
              </a:p>
            </p:txBody>
          </p:sp>
          <p:sp>
            <p:nvSpPr>
              <p:cNvPr id="2073" name="Text Box 207"/>
              <p:cNvSpPr txBox="1">
                <a:spLocks noChangeArrowheads="1"/>
              </p:cNvSpPr>
              <p:nvPr/>
            </p:nvSpPr>
            <p:spPr bwMode="auto">
              <a:xfrm>
                <a:off x="22497495" y="11709586"/>
                <a:ext cx="945930" cy="47296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pPr algn="ctr"/>
                <a:r>
                  <a:rPr lang="en-US" sz="700" b="1" i="0" dirty="0">
                    <a:solidFill>
                      <a:srgbClr val="990000"/>
                    </a:solidFill>
                  </a:rPr>
                  <a:t>Concept</a:t>
                </a:r>
                <a:r>
                  <a:rPr lang="en-US" sz="600" b="1" i="0" dirty="0">
                    <a:solidFill>
                      <a:srgbClr val="990000"/>
                    </a:solidFill>
                  </a:rPr>
                  <a:t> </a:t>
                </a:r>
                <a:r>
                  <a:rPr lang="en-US" sz="600" b="1" i="0" dirty="0" smtClean="0">
                    <a:solidFill>
                      <a:srgbClr val="990000"/>
                    </a:solidFill>
                  </a:rPr>
                  <a:t> </a:t>
                </a:r>
                <a:r>
                  <a:rPr lang="en-US" sz="700" b="1" i="0" dirty="0" smtClean="0">
                    <a:solidFill>
                      <a:srgbClr val="990000"/>
                    </a:solidFill>
                  </a:rPr>
                  <a:t>L</a:t>
                </a:r>
                <a:endParaRPr lang="en-US" sz="600" b="1" i="0" dirty="0">
                  <a:solidFill>
                    <a:srgbClr val="990000"/>
                  </a:solidFill>
                </a:endParaRPr>
              </a:p>
            </p:txBody>
          </p:sp>
          <p:sp>
            <p:nvSpPr>
              <p:cNvPr id="2074" name="Freeform 224"/>
              <p:cNvSpPr>
                <a:spLocks/>
              </p:cNvSpPr>
              <p:nvPr/>
            </p:nvSpPr>
            <p:spPr bwMode="auto">
              <a:xfrm>
                <a:off x="22107331" y="11082928"/>
                <a:ext cx="567092" cy="667987"/>
              </a:xfrm>
              <a:custGeom>
                <a:avLst/>
                <a:gdLst>
                  <a:gd name="T0" fmla="*/ 2147483647 w 400"/>
                  <a:gd name="T1" fmla="*/ 0 h 480"/>
                  <a:gd name="T2" fmla="*/ 2147483647 w 400"/>
                  <a:gd name="T3" fmla="*/ 2147483647 h 480"/>
                  <a:gd name="T4" fmla="*/ 2147483647 w 400"/>
                  <a:gd name="T5" fmla="*/ 2147483647 h 480"/>
                  <a:gd name="T6" fmla="*/ 0 60000 65536"/>
                  <a:gd name="T7" fmla="*/ 0 60000 65536"/>
                  <a:gd name="T8" fmla="*/ 0 60000 65536"/>
                  <a:gd name="T9" fmla="*/ 0 w 400"/>
                  <a:gd name="T10" fmla="*/ 0 h 480"/>
                  <a:gd name="T11" fmla="*/ 400 w 400"/>
                  <a:gd name="T12" fmla="*/ 480 h 4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0" h="480">
                    <a:moveTo>
                      <a:pt x="400" y="0"/>
                    </a:moveTo>
                    <a:cubicBezTo>
                      <a:pt x="264" y="80"/>
                      <a:pt x="128" y="160"/>
                      <a:pt x="64" y="240"/>
                    </a:cubicBezTo>
                    <a:cubicBezTo>
                      <a:pt x="0" y="320"/>
                      <a:pt x="16" y="440"/>
                      <a:pt x="16" y="480"/>
                    </a:cubicBezTo>
                  </a:path>
                </a:pathLst>
              </a:custGeom>
              <a:noFill/>
              <a:ln w="19050">
                <a:solidFill>
                  <a:srgbClr val="800000"/>
                </a:solidFill>
                <a:round/>
                <a:headEnd/>
                <a:tailEnd type="stealth" w="med" len="med"/>
              </a:ln>
            </p:spPr>
            <p:txBody>
              <a:bodyPr>
                <a:normAutofit/>
              </a:bodyPr>
              <a:lstStyle/>
              <a:p>
                <a:endParaRPr lang="en-US" i="0"/>
              </a:p>
            </p:txBody>
          </p:sp>
          <p:sp>
            <p:nvSpPr>
              <p:cNvPr id="2075" name="Text Box 225"/>
              <p:cNvSpPr txBox="1">
                <a:spLocks noChangeArrowheads="1"/>
              </p:cNvSpPr>
              <p:nvPr/>
            </p:nvSpPr>
            <p:spPr bwMode="auto">
              <a:xfrm>
                <a:off x="21433322" y="12537275"/>
                <a:ext cx="2097261" cy="69120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square">
                <a:normAutofit fontScale="32500" lnSpcReduction="20000"/>
              </a:bodyPr>
              <a:lstStyle/>
              <a:p>
                <a:pPr algn="r"/>
                <a:r>
                  <a:rPr lang="en-US" sz="4400" b="1" i="0" dirty="0" smtClean="0">
                    <a:solidFill>
                      <a:srgbClr val="990000"/>
                    </a:solidFill>
                  </a:rPr>
                  <a:t>Contextual </a:t>
                </a:r>
              </a:p>
              <a:p>
                <a:pPr algn="r"/>
                <a:r>
                  <a:rPr lang="en-US" sz="4400" b="1" i="0" dirty="0" smtClean="0">
                    <a:solidFill>
                      <a:srgbClr val="990000"/>
                    </a:solidFill>
                  </a:rPr>
                  <a:t>Space</a:t>
                </a:r>
                <a:endParaRPr lang="en-US" sz="4400" b="1" i="0" dirty="0">
                  <a:solidFill>
                    <a:srgbClr val="990000"/>
                  </a:solidFill>
                </a:endParaRPr>
              </a:p>
            </p:txBody>
          </p:sp>
          <p:pic>
            <p:nvPicPr>
              <p:cNvPr id="2076" name="Picture 209" descr="mountain5"/>
              <p:cNvPicPr>
                <a:picLocks noChangeAspect="1" noChangeArrowheads="1"/>
              </p:cNvPicPr>
              <p:nvPr/>
            </p:nvPicPr>
            <p:blipFill>
              <a:blip r:embed="rId15" cstate="print">
                <a:lum contrast="-6000"/>
              </a:blip>
              <a:srcRect/>
              <a:stretch>
                <a:fillRect/>
              </a:stretch>
            </p:blipFill>
            <p:spPr bwMode="auto">
              <a:xfrm>
                <a:off x="22145096" y="10291824"/>
                <a:ext cx="1170509" cy="7793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aphicFrame>
        <p:nvGraphicFramePr>
          <p:cNvPr id="1462" name="Object 106"/>
          <p:cNvGraphicFramePr>
            <a:graphicFrameLocks noChangeAspect="1"/>
          </p:cNvGraphicFramePr>
          <p:nvPr/>
        </p:nvGraphicFramePr>
        <p:xfrm>
          <a:off x="6444016" y="2470298"/>
          <a:ext cx="382294" cy="358666"/>
        </p:xfrm>
        <a:graphic>
          <a:graphicData uri="http://schemas.openxmlformats.org/presentationml/2006/ole">
            <p:oleObj spid="_x0000_s650245" name="Equation" r:id="rId16" imgW="126720" imgH="114120" progId="Equation.3">
              <p:embed/>
            </p:oleObj>
          </a:graphicData>
        </a:graphic>
      </p:graphicFrame>
      <p:sp>
        <p:nvSpPr>
          <p:cNvPr id="1463" name="Rectangle 232"/>
          <p:cNvSpPr>
            <a:spLocks noChangeArrowheads="1"/>
          </p:cNvSpPr>
          <p:nvPr/>
        </p:nvSpPr>
        <p:spPr bwMode="auto">
          <a:xfrm>
            <a:off x="4503455" y="1580684"/>
            <a:ext cx="819200" cy="2259594"/>
          </a:xfrm>
          <a:prstGeom prst="rect">
            <a:avLst/>
          </a:prstGeom>
          <a:solidFill>
            <a:srgbClr val="EAEAEA">
              <a:alpha val="61960"/>
            </a:srgbClr>
          </a:solidFill>
          <a:ln w="12700">
            <a:solidFill>
              <a:srgbClr val="800000"/>
            </a:solidFill>
            <a:prstDash val="dash"/>
            <a:miter lim="800000"/>
            <a:headEnd/>
            <a:tailEnd/>
          </a:ln>
        </p:spPr>
        <p:txBody>
          <a:bodyPr wrap="none" lIns="109728" tIns="54864" rIns="109728" bIns="54864" anchor="ctr">
            <a:normAutofit/>
          </a:bodyPr>
          <a:lstStyle/>
          <a:p>
            <a:endParaRPr lang="en-US" i="0"/>
          </a:p>
        </p:txBody>
      </p:sp>
      <p:sp>
        <p:nvSpPr>
          <p:cNvPr id="1464" name="Text Box 122"/>
          <p:cNvSpPr txBox="1">
            <a:spLocks noChangeArrowheads="1"/>
          </p:cNvSpPr>
          <p:nvPr/>
        </p:nvSpPr>
        <p:spPr bwMode="auto">
          <a:xfrm rot="5400000">
            <a:off x="4580887" y="2791299"/>
            <a:ext cx="836140" cy="1858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09728" tIns="54864" rIns="109728" bIns="54864">
            <a:noAutofit/>
          </a:bodyPr>
          <a:lstStyle/>
          <a:p>
            <a:pPr algn="l"/>
            <a:r>
              <a:rPr lang="en-US" sz="1200" b="1" i="0" dirty="0"/>
              <a:t>.  .  .  </a:t>
            </a:r>
          </a:p>
        </p:txBody>
      </p:sp>
      <p:graphicFrame>
        <p:nvGraphicFramePr>
          <p:cNvPr id="1465" name="Object 91"/>
          <p:cNvGraphicFramePr>
            <a:graphicFrameLocks noChangeAspect="1"/>
          </p:cNvGraphicFramePr>
          <p:nvPr/>
        </p:nvGraphicFramePr>
        <p:xfrm>
          <a:off x="4629749" y="3657584"/>
          <a:ext cx="605299" cy="144587"/>
        </p:xfrm>
        <a:graphic>
          <a:graphicData uri="http://schemas.openxmlformats.org/presentationml/2006/ole">
            <p:oleObj spid="_x0000_s650246" name="Equation" r:id="rId17" imgW="1015920" imgH="241200" progId="Equation.3">
              <p:embed/>
            </p:oleObj>
          </a:graphicData>
        </a:graphic>
      </p:graphicFrame>
      <p:graphicFrame>
        <p:nvGraphicFramePr>
          <p:cNvPr id="1466" name="Object 92"/>
          <p:cNvGraphicFramePr>
            <a:graphicFrameLocks noChangeAspect="1"/>
          </p:cNvGraphicFramePr>
          <p:nvPr/>
        </p:nvGraphicFramePr>
        <p:xfrm>
          <a:off x="4632024" y="2248700"/>
          <a:ext cx="665599" cy="162521"/>
        </p:xfrm>
        <a:graphic>
          <a:graphicData uri="http://schemas.openxmlformats.org/presentationml/2006/ole">
            <p:oleObj spid="_x0000_s650247" name="Equation" r:id="rId18" imgW="990360" imgH="241200" progId="Equation.3">
              <p:embed/>
            </p:oleObj>
          </a:graphicData>
        </a:graphic>
      </p:graphicFrame>
      <p:sp>
        <p:nvSpPr>
          <p:cNvPr id="1467" name="Text Box 231"/>
          <p:cNvSpPr txBox="1">
            <a:spLocks noChangeArrowheads="1"/>
          </p:cNvSpPr>
          <p:nvPr/>
        </p:nvSpPr>
        <p:spPr bwMode="auto">
          <a:xfrm>
            <a:off x="2750350" y="1433944"/>
            <a:ext cx="1892591" cy="46814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109728" tIns="54864" rIns="109728" bIns="54864">
            <a:noAutofit/>
          </a:bodyPr>
          <a:lstStyle/>
          <a:p>
            <a:pPr algn="ctr"/>
            <a:r>
              <a:rPr lang="en-US" sz="1100" b="1" i="0" dirty="0" smtClean="0">
                <a:solidFill>
                  <a:srgbClr val="990000"/>
                </a:solidFill>
              </a:rPr>
              <a:t>Semantic </a:t>
            </a:r>
          </a:p>
          <a:p>
            <a:pPr algn="ctr"/>
            <a:r>
              <a:rPr lang="en-US" sz="1100" b="1" i="0" dirty="0" smtClean="0">
                <a:solidFill>
                  <a:srgbClr val="990000"/>
                </a:solidFill>
              </a:rPr>
              <a:t>Multinomial</a:t>
            </a:r>
            <a:endParaRPr lang="en-US" sz="1100" b="1" i="0" dirty="0">
              <a:solidFill>
                <a:srgbClr val="990000"/>
              </a:solidFill>
            </a:endParaRPr>
          </a:p>
          <a:p>
            <a:pPr algn="ctr"/>
            <a:endParaRPr lang="en-US" sz="1100" b="1" i="0" dirty="0">
              <a:solidFill>
                <a:srgbClr val="990000"/>
              </a:solidFill>
            </a:endParaRPr>
          </a:p>
        </p:txBody>
      </p:sp>
      <p:sp>
        <p:nvSpPr>
          <p:cNvPr id="1468" name="Text Box 234"/>
          <p:cNvSpPr txBox="1">
            <a:spLocks noChangeArrowheads="1"/>
          </p:cNvSpPr>
          <p:nvPr/>
        </p:nvSpPr>
        <p:spPr bwMode="auto">
          <a:xfrm>
            <a:off x="3905931" y="1189195"/>
            <a:ext cx="1957853" cy="4098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109728" tIns="54864" rIns="109728" bIns="54864">
            <a:noAutofit/>
          </a:bodyPr>
          <a:lstStyle/>
          <a:p>
            <a:pPr algn="ctr"/>
            <a:r>
              <a:rPr lang="en-US" sz="1000" b="1" i="0" dirty="0" smtClean="0">
                <a:solidFill>
                  <a:srgbClr val="990000"/>
                </a:solidFill>
              </a:rPr>
              <a:t>Contextual </a:t>
            </a:r>
          </a:p>
          <a:p>
            <a:pPr algn="ctr"/>
            <a:r>
              <a:rPr lang="en-US" sz="1000" b="1" i="0" dirty="0" smtClean="0">
                <a:solidFill>
                  <a:srgbClr val="990000"/>
                </a:solidFill>
              </a:rPr>
              <a:t>Concept models</a:t>
            </a:r>
            <a:endParaRPr lang="en-US" sz="1000" b="1" i="0" dirty="0">
              <a:solidFill>
                <a:srgbClr val="990000"/>
              </a:solidFill>
            </a:endParaRPr>
          </a:p>
        </p:txBody>
      </p:sp>
      <p:sp>
        <p:nvSpPr>
          <p:cNvPr id="1469" name="Line 135"/>
          <p:cNvSpPr>
            <a:spLocks noChangeShapeType="1"/>
          </p:cNvSpPr>
          <p:nvPr/>
        </p:nvSpPr>
        <p:spPr bwMode="auto">
          <a:xfrm flipV="1">
            <a:off x="3997618" y="1961946"/>
            <a:ext cx="489248" cy="756262"/>
          </a:xfrm>
          <a:prstGeom prst="line">
            <a:avLst/>
          </a:prstGeom>
          <a:noFill/>
          <a:ln w="12700">
            <a:solidFill>
              <a:srgbClr val="990000"/>
            </a:solidFill>
            <a:round/>
            <a:headEnd/>
            <a:tailEnd type="triangle" w="sm" len="sm"/>
          </a:ln>
        </p:spPr>
        <p:txBody>
          <a:bodyPr lIns="109728" tIns="54864" rIns="109728" bIns="54864">
            <a:normAutofit fontScale="25000" lnSpcReduction="20000"/>
          </a:bodyPr>
          <a:lstStyle/>
          <a:p>
            <a:endParaRPr lang="en-US" i="0"/>
          </a:p>
        </p:txBody>
      </p:sp>
      <p:sp>
        <p:nvSpPr>
          <p:cNvPr id="1470" name="Line 136"/>
          <p:cNvSpPr>
            <a:spLocks noChangeShapeType="1"/>
          </p:cNvSpPr>
          <p:nvPr/>
        </p:nvSpPr>
        <p:spPr bwMode="auto">
          <a:xfrm>
            <a:off x="5262354" y="2118683"/>
            <a:ext cx="393718" cy="453285"/>
          </a:xfrm>
          <a:prstGeom prst="line">
            <a:avLst/>
          </a:prstGeom>
          <a:noFill/>
          <a:ln w="12700">
            <a:solidFill>
              <a:srgbClr val="990000"/>
            </a:solidFill>
            <a:round/>
            <a:headEnd/>
            <a:tailEnd type="triangle" w="sm" len="sm"/>
          </a:ln>
        </p:spPr>
        <p:txBody>
          <a:bodyPr lIns="109728" tIns="54864" rIns="109728" bIns="54864">
            <a:normAutofit fontScale="25000" lnSpcReduction="20000"/>
          </a:bodyPr>
          <a:lstStyle/>
          <a:p>
            <a:endParaRPr lang="en-US" i="0"/>
          </a:p>
        </p:txBody>
      </p:sp>
      <p:sp>
        <p:nvSpPr>
          <p:cNvPr id="1471" name="Line 139"/>
          <p:cNvSpPr>
            <a:spLocks noChangeShapeType="1"/>
          </p:cNvSpPr>
          <p:nvPr/>
        </p:nvSpPr>
        <p:spPr bwMode="auto">
          <a:xfrm flipV="1">
            <a:off x="5262354" y="2826144"/>
            <a:ext cx="393718" cy="529937"/>
          </a:xfrm>
          <a:prstGeom prst="line">
            <a:avLst/>
          </a:prstGeom>
          <a:noFill/>
          <a:ln w="12700">
            <a:solidFill>
              <a:srgbClr val="990000"/>
            </a:solidFill>
            <a:round/>
            <a:headEnd/>
            <a:tailEnd type="triangle" w="sm" len="sm"/>
          </a:ln>
        </p:spPr>
        <p:txBody>
          <a:bodyPr lIns="109728" tIns="54864" rIns="109728" bIns="54864">
            <a:normAutofit fontScale="25000" lnSpcReduction="20000"/>
          </a:bodyPr>
          <a:lstStyle/>
          <a:p>
            <a:endParaRPr lang="en-US" i="0"/>
          </a:p>
        </p:txBody>
      </p:sp>
      <p:sp>
        <p:nvSpPr>
          <p:cNvPr id="1472" name="Line 190"/>
          <p:cNvSpPr>
            <a:spLocks noChangeShapeType="1"/>
          </p:cNvSpPr>
          <p:nvPr/>
        </p:nvSpPr>
        <p:spPr bwMode="auto">
          <a:xfrm>
            <a:off x="3997618" y="2718208"/>
            <a:ext cx="489248" cy="794209"/>
          </a:xfrm>
          <a:prstGeom prst="line">
            <a:avLst/>
          </a:prstGeom>
          <a:noFill/>
          <a:ln w="12700">
            <a:solidFill>
              <a:srgbClr val="990000"/>
            </a:solidFill>
            <a:round/>
            <a:headEnd/>
            <a:tailEnd type="triangle" w="sm" len="sm"/>
          </a:ln>
        </p:spPr>
        <p:txBody>
          <a:bodyPr lIns="109728" tIns="54864" rIns="109728" bIns="54864">
            <a:normAutofit fontScale="25000" lnSpcReduction="20000"/>
          </a:bodyPr>
          <a:lstStyle/>
          <a:p>
            <a:endParaRPr lang="en-US" i="0"/>
          </a:p>
        </p:txBody>
      </p:sp>
      <p:grpSp>
        <p:nvGrpSpPr>
          <p:cNvPr id="4" name="Group 1071"/>
          <p:cNvGrpSpPr>
            <a:grpSpLocks/>
          </p:cNvGrpSpPr>
          <p:nvPr/>
        </p:nvGrpSpPr>
        <p:grpSpPr bwMode="auto">
          <a:xfrm>
            <a:off x="4607755" y="1609696"/>
            <a:ext cx="665976" cy="616426"/>
            <a:chOff x="5602287" y="8915400"/>
            <a:chExt cx="2262188" cy="2133600"/>
          </a:xfrm>
        </p:grpSpPr>
        <p:sp>
          <p:nvSpPr>
            <p:cNvPr id="2059" name="Line 193"/>
            <p:cNvSpPr>
              <a:spLocks noChangeShapeType="1"/>
            </p:cNvSpPr>
            <p:nvPr/>
          </p:nvSpPr>
          <p:spPr bwMode="auto">
            <a:xfrm>
              <a:off x="6370637" y="10294938"/>
              <a:ext cx="1493838" cy="3175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round/>
              <a:headEnd/>
              <a:tailEnd type="triangle" w="sm" len="sm"/>
            </a:ln>
          </p:spPr>
          <p:txBody>
            <a:bodyPr>
              <a:normAutofit fontScale="25000" lnSpcReduction="20000"/>
            </a:bodyPr>
            <a:lstStyle/>
            <a:p>
              <a:endParaRPr lang="en-US" i="0"/>
            </a:p>
          </p:txBody>
        </p:sp>
        <p:sp>
          <p:nvSpPr>
            <p:cNvPr id="2060" name="Line 194"/>
            <p:cNvSpPr>
              <a:spLocks noChangeShapeType="1"/>
            </p:cNvSpPr>
            <p:nvPr/>
          </p:nvSpPr>
          <p:spPr bwMode="auto">
            <a:xfrm flipH="1">
              <a:off x="5602287" y="10294938"/>
              <a:ext cx="768350" cy="754062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round/>
              <a:headEnd/>
              <a:tailEnd type="triangle" w="sm" len="sm"/>
            </a:ln>
          </p:spPr>
          <p:txBody>
            <a:bodyPr>
              <a:normAutofit fontScale="25000" lnSpcReduction="20000"/>
            </a:bodyPr>
            <a:lstStyle/>
            <a:p>
              <a:endParaRPr lang="en-US" i="0"/>
            </a:p>
          </p:txBody>
        </p:sp>
        <p:sp>
          <p:nvSpPr>
            <p:cNvPr id="2061" name="Line 195"/>
            <p:cNvSpPr>
              <a:spLocks noChangeShapeType="1"/>
            </p:cNvSpPr>
            <p:nvPr/>
          </p:nvSpPr>
          <p:spPr bwMode="auto">
            <a:xfrm flipH="1" flipV="1">
              <a:off x="6356350" y="8915400"/>
              <a:ext cx="14287" cy="1379538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round/>
              <a:headEnd/>
              <a:tailEnd type="triangle" w="sm" len="sm"/>
            </a:ln>
          </p:spPr>
          <p:txBody>
            <a:bodyPr>
              <a:normAutofit fontScale="25000" lnSpcReduction="20000"/>
            </a:bodyPr>
            <a:lstStyle/>
            <a:p>
              <a:endParaRPr lang="en-US" i="0"/>
            </a:p>
          </p:txBody>
        </p:sp>
        <p:sp>
          <p:nvSpPr>
            <p:cNvPr id="2063" name="Freeform 203"/>
            <p:cNvSpPr>
              <a:spLocks/>
            </p:cNvSpPr>
            <p:nvPr/>
          </p:nvSpPr>
          <p:spPr bwMode="auto">
            <a:xfrm>
              <a:off x="5853112" y="9372600"/>
              <a:ext cx="1676400" cy="1447800"/>
            </a:xfrm>
            <a:custGeom>
              <a:avLst/>
              <a:gdLst>
                <a:gd name="T0" fmla="*/ 2147483647 w 960"/>
                <a:gd name="T1" fmla="*/ 0 h 912"/>
                <a:gd name="T2" fmla="*/ 0 w 960"/>
                <a:gd name="T3" fmla="*/ 2147483647 h 912"/>
                <a:gd name="T4" fmla="*/ 2147483647 w 960"/>
                <a:gd name="T5" fmla="*/ 2147483647 h 912"/>
                <a:gd name="T6" fmla="*/ 2147483647 w 960"/>
                <a:gd name="T7" fmla="*/ 0 h 9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0"/>
                <a:gd name="T13" fmla="*/ 0 h 912"/>
                <a:gd name="T14" fmla="*/ 960 w 960"/>
                <a:gd name="T15" fmla="*/ 912 h 9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0" h="912">
                  <a:moveTo>
                    <a:pt x="288" y="0"/>
                  </a:moveTo>
                  <a:lnTo>
                    <a:pt x="0" y="912"/>
                  </a:lnTo>
                  <a:lnTo>
                    <a:pt x="960" y="576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99CCFF">
                <a:alpha val="59999"/>
              </a:srgb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normAutofit/>
            </a:bodyPr>
            <a:lstStyle/>
            <a:p>
              <a:endParaRPr lang="en-US" i="0"/>
            </a:p>
          </p:txBody>
        </p:sp>
      </p:grpSp>
      <p:grpSp>
        <p:nvGrpSpPr>
          <p:cNvPr id="5" name="Group 1080"/>
          <p:cNvGrpSpPr>
            <a:grpSpLocks/>
          </p:cNvGrpSpPr>
          <p:nvPr/>
        </p:nvGrpSpPr>
        <p:grpSpPr bwMode="auto">
          <a:xfrm>
            <a:off x="4607755" y="3032217"/>
            <a:ext cx="665976" cy="591544"/>
            <a:chOff x="5602287" y="8915400"/>
            <a:chExt cx="2262188" cy="2133600"/>
          </a:xfrm>
        </p:grpSpPr>
        <p:sp>
          <p:nvSpPr>
            <p:cNvPr id="2054" name="Line 193"/>
            <p:cNvSpPr>
              <a:spLocks noChangeShapeType="1"/>
            </p:cNvSpPr>
            <p:nvPr/>
          </p:nvSpPr>
          <p:spPr bwMode="auto">
            <a:xfrm>
              <a:off x="6370637" y="10294938"/>
              <a:ext cx="1493838" cy="3175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round/>
              <a:headEnd/>
              <a:tailEnd type="triangle" w="sm" len="sm"/>
            </a:ln>
          </p:spPr>
          <p:txBody>
            <a:bodyPr>
              <a:normAutofit fontScale="25000" lnSpcReduction="20000"/>
            </a:bodyPr>
            <a:lstStyle/>
            <a:p>
              <a:endParaRPr lang="en-US" i="0"/>
            </a:p>
          </p:txBody>
        </p:sp>
        <p:sp>
          <p:nvSpPr>
            <p:cNvPr id="2055" name="Line 194"/>
            <p:cNvSpPr>
              <a:spLocks noChangeShapeType="1"/>
            </p:cNvSpPr>
            <p:nvPr/>
          </p:nvSpPr>
          <p:spPr bwMode="auto">
            <a:xfrm flipH="1">
              <a:off x="5602287" y="10294938"/>
              <a:ext cx="768350" cy="754062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round/>
              <a:headEnd/>
              <a:tailEnd type="triangle" w="sm" len="sm"/>
            </a:ln>
          </p:spPr>
          <p:txBody>
            <a:bodyPr>
              <a:normAutofit fontScale="25000" lnSpcReduction="20000"/>
            </a:bodyPr>
            <a:lstStyle/>
            <a:p>
              <a:endParaRPr lang="en-US" i="0"/>
            </a:p>
          </p:txBody>
        </p:sp>
        <p:sp>
          <p:nvSpPr>
            <p:cNvPr id="2056" name="Line 195"/>
            <p:cNvSpPr>
              <a:spLocks noChangeShapeType="1"/>
            </p:cNvSpPr>
            <p:nvPr/>
          </p:nvSpPr>
          <p:spPr bwMode="auto">
            <a:xfrm flipH="1" flipV="1">
              <a:off x="6356350" y="8915400"/>
              <a:ext cx="14287" cy="1379538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round/>
              <a:headEnd/>
              <a:tailEnd type="triangle" w="sm" len="sm"/>
            </a:ln>
          </p:spPr>
          <p:txBody>
            <a:bodyPr>
              <a:normAutofit fontScale="25000" lnSpcReduction="20000"/>
            </a:bodyPr>
            <a:lstStyle/>
            <a:p>
              <a:endParaRPr lang="en-US" i="0"/>
            </a:p>
          </p:txBody>
        </p:sp>
        <p:sp>
          <p:nvSpPr>
            <p:cNvPr id="2058" name="Freeform 203"/>
            <p:cNvSpPr>
              <a:spLocks/>
            </p:cNvSpPr>
            <p:nvPr/>
          </p:nvSpPr>
          <p:spPr bwMode="auto">
            <a:xfrm>
              <a:off x="5853112" y="9372600"/>
              <a:ext cx="1676400" cy="1447800"/>
            </a:xfrm>
            <a:custGeom>
              <a:avLst/>
              <a:gdLst>
                <a:gd name="T0" fmla="*/ 2147483647 w 960"/>
                <a:gd name="T1" fmla="*/ 0 h 912"/>
                <a:gd name="T2" fmla="*/ 0 w 960"/>
                <a:gd name="T3" fmla="*/ 2147483647 h 912"/>
                <a:gd name="T4" fmla="*/ 2147483647 w 960"/>
                <a:gd name="T5" fmla="*/ 2147483647 h 912"/>
                <a:gd name="T6" fmla="*/ 2147483647 w 960"/>
                <a:gd name="T7" fmla="*/ 0 h 9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0"/>
                <a:gd name="T13" fmla="*/ 0 h 912"/>
                <a:gd name="T14" fmla="*/ 960 w 960"/>
                <a:gd name="T15" fmla="*/ 912 h 9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0" h="912">
                  <a:moveTo>
                    <a:pt x="288" y="0"/>
                  </a:moveTo>
                  <a:lnTo>
                    <a:pt x="0" y="912"/>
                  </a:lnTo>
                  <a:lnTo>
                    <a:pt x="960" y="576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99CCFF">
                <a:alpha val="59999"/>
              </a:srgb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normAutofit/>
            </a:bodyPr>
            <a:lstStyle/>
            <a:p>
              <a:endParaRPr lang="en-US" i="0"/>
            </a:p>
          </p:txBody>
        </p:sp>
      </p:grpSp>
      <p:graphicFrame>
        <p:nvGraphicFramePr>
          <p:cNvPr id="1475" name="Object 110"/>
          <p:cNvGraphicFramePr>
            <a:graphicFrameLocks noChangeAspect="1"/>
          </p:cNvGraphicFramePr>
          <p:nvPr/>
        </p:nvGraphicFramePr>
        <p:xfrm>
          <a:off x="5616005" y="1846651"/>
          <a:ext cx="727384" cy="1782897"/>
        </p:xfrm>
        <a:graphic>
          <a:graphicData uri="http://schemas.openxmlformats.org/presentationml/2006/ole">
            <p:oleObj spid="_x0000_s650248" name="Equation" r:id="rId19" imgW="609480" imgH="1193760" progId="Equation.3">
              <p:embed/>
            </p:oleObj>
          </a:graphicData>
        </a:graphic>
      </p:graphicFrame>
      <p:sp>
        <p:nvSpPr>
          <p:cNvPr id="1476" name="Text Box 231"/>
          <p:cNvSpPr txBox="1">
            <a:spLocks noChangeArrowheads="1"/>
          </p:cNvSpPr>
          <p:nvPr/>
        </p:nvSpPr>
        <p:spPr bwMode="auto">
          <a:xfrm>
            <a:off x="5181600" y="1295399"/>
            <a:ext cx="1856855" cy="46814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109728" tIns="54864" rIns="109728" bIns="54864">
            <a:noAutofit/>
          </a:bodyPr>
          <a:lstStyle/>
          <a:p>
            <a:pPr algn="ctr"/>
            <a:r>
              <a:rPr lang="en-US" sz="1200" b="1" i="0" dirty="0" smtClean="0">
                <a:solidFill>
                  <a:srgbClr val="990000"/>
                </a:solidFill>
              </a:rPr>
              <a:t>Contextual </a:t>
            </a:r>
          </a:p>
          <a:p>
            <a:pPr algn="ctr"/>
            <a:r>
              <a:rPr lang="en-US" sz="1200" b="1" i="0" dirty="0" smtClean="0">
                <a:solidFill>
                  <a:srgbClr val="990000"/>
                </a:solidFill>
              </a:rPr>
              <a:t>Multinomial</a:t>
            </a:r>
            <a:endParaRPr lang="en-US" sz="1200" b="1" i="0" dirty="0">
              <a:solidFill>
                <a:srgbClr val="990000"/>
              </a:solidFill>
            </a:endParaRPr>
          </a:p>
          <a:p>
            <a:pPr algn="ctr"/>
            <a:endParaRPr lang="en-US" sz="1200" b="1" i="0" dirty="0">
              <a:solidFill>
                <a:srgbClr val="990000"/>
              </a:solidFill>
            </a:endParaRPr>
          </a:p>
        </p:txBody>
      </p:sp>
      <p:sp>
        <p:nvSpPr>
          <p:cNvPr id="1477" name="Freeform 1476"/>
          <p:cNvSpPr/>
          <p:nvPr/>
        </p:nvSpPr>
        <p:spPr>
          <a:xfrm rot="20259629">
            <a:off x="4890642" y="3307015"/>
            <a:ext cx="185396" cy="130830"/>
          </a:xfrm>
          <a:custGeom>
            <a:avLst/>
            <a:gdLst>
              <a:gd name="connsiteX0" fmla="*/ 0 w 609600"/>
              <a:gd name="connsiteY0" fmla="*/ 165104 h 457200"/>
              <a:gd name="connsiteX1" fmla="*/ 48358 w 609600"/>
              <a:gd name="connsiteY1" fmla="*/ 48358 h 457200"/>
              <a:gd name="connsiteX2" fmla="*/ 165104 w 609600"/>
              <a:gd name="connsiteY2" fmla="*/ 0 h 457200"/>
              <a:gd name="connsiteX3" fmla="*/ 444496 w 609600"/>
              <a:gd name="connsiteY3" fmla="*/ 0 h 457200"/>
              <a:gd name="connsiteX4" fmla="*/ 561242 w 609600"/>
              <a:gd name="connsiteY4" fmla="*/ 48358 h 457200"/>
              <a:gd name="connsiteX5" fmla="*/ 609600 w 609600"/>
              <a:gd name="connsiteY5" fmla="*/ 165104 h 457200"/>
              <a:gd name="connsiteX6" fmla="*/ 609600 w 609600"/>
              <a:gd name="connsiteY6" fmla="*/ 292096 h 457200"/>
              <a:gd name="connsiteX7" fmla="*/ 561242 w 609600"/>
              <a:gd name="connsiteY7" fmla="*/ 408842 h 457200"/>
              <a:gd name="connsiteX8" fmla="*/ 444496 w 609600"/>
              <a:gd name="connsiteY8" fmla="*/ 457200 h 457200"/>
              <a:gd name="connsiteX9" fmla="*/ 165104 w 609600"/>
              <a:gd name="connsiteY9" fmla="*/ 457200 h 457200"/>
              <a:gd name="connsiteX10" fmla="*/ 48358 w 609600"/>
              <a:gd name="connsiteY10" fmla="*/ 408842 h 457200"/>
              <a:gd name="connsiteX11" fmla="*/ 0 w 609600"/>
              <a:gd name="connsiteY11" fmla="*/ 292096 h 457200"/>
              <a:gd name="connsiteX12" fmla="*/ 0 w 609600"/>
              <a:gd name="connsiteY12" fmla="*/ 165104 h 457200"/>
              <a:gd name="connsiteX0" fmla="*/ 0 w 609600"/>
              <a:gd name="connsiteY0" fmla="*/ 167485 h 459581"/>
              <a:gd name="connsiteX1" fmla="*/ 48358 w 609600"/>
              <a:gd name="connsiteY1" fmla="*/ 50739 h 459581"/>
              <a:gd name="connsiteX2" fmla="*/ 165104 w 609600"/>
              <a:gd name="connsiteY2" fmla="*/ 2381 h 459581"/>
              <a:gd name="connsiteX3" fmla="*/ 302419 w 609600"/>
              <a:gd name="connsiteY3" fmla="*/ 0 h 459581"/>
              <a:gd name="connsiteX4" fmla="*/ 444496 w 609600"/>
              <a:gd name="connsiteY4" fmla="*/ 2381 h 459581"/>
              <a:gd name="connsiteX5" fmla="*/ 561242 w 609600"/>
              <a:gd name="connsiteY5" fmla="*/ 50739 h 459581"/>
              <a:gd name="connsiteX6" fmla="*/ 609600 w 609600"/>
              <a:gd name="connsiteY6" fmla="*/ 167485 h 459581"/>
              <a:gd name="connsiteX7" fmla="*/ 609600 w 609600"/>
              <a:gd name="connsiteY7" fmla="*/ 294477 h 459581"/>
              <a:gd name="connsiteX8" fmla="*/ 561242 w 609600"/>
              <a:gd name="connsiteY8" fmla="*/ 411223 h 459581"/>
              <a:gd name="connsiteX9" fmla="*/ 444496 w 609600"/>
              <a:gd name="connsiteY9" fmla="*/ 459581 h 459581"/>
              <a:gd name="connsiteX10" fmla="*/ 165104 w 609600"/>
              <a:gd name="connsiteY10" fmla="*/ 459581 h 459581"/>
              <a:gd name="connsiteX11" fmla="*/ 48358 w 609600"/>
              <a:gd name="connsiteY11" fmla="*/ 411223 h 459581"/>
              <a:gd name="connsiteX12" fmla="*/ 0 w 609600"/>
              <a:gd name="connsiteY12" fmla="*/ 294477 h 459581"/>
              <a:gd name="connsiteX13" fmla="*/ 0 w 609600"/>
              <a:gd name="connsiteY13" fmla="*/ 167485 h 459581"/>
              <a:gd name="connsiteX0" fmla="*/ 2045 w 611645"/>
              <a:gd name="connsiteY0" fmla="*/ 167485 h 459581"/>
              <a:gd name="connsiteX1" fmla="*/ 50403 w 611645"/>
              <a:gd name="connsiteY1" fmla="*/ 50739 h 459581"/>
              <a:gd name="connsiteX2" fmla="*/ 304464 w 611645"/>
              <a:gd name="connsiteY2" fmla="*/ 0 h 459581"/>
              <a:gd name="connsiteX3" fmla="*/ 446541 w 611645"/>
              <a:gd name="connsiteY3" fmla="*/ 2381 h 459581"/>
              <a:gd name="connsiteX4" fmla="*/ 563287 w 611645"/>
              <a:gd name="connsiteY4" fmla="*/ 50739 h 459581"/>
              <a:gd name="connsiteX5" fmla="*/ 611645 w 611645"/>
              <a:gd name="connsiteY5" fmla="*/ 167485 h 459581"/>
              <a:gd name="connsiteX6" fmla="*/ 611645 w 611645"/>
              <a:gd name="connsiteY6" fmla="*/ 294477 h 459581"/>
              <a:gd name="connsiteX7" fmla="*/ 563287 w 611645"/>
              <a:gd name="connsiteY7" fmla="*/ 411223 h 459581"/>
              <a:gd name="connsiteX8" fmla="*/ 446541 w 611645"/>
              <a:gd name="connsiteY8" fmla="*/ 459581 h 459581"/>
              <a:gd name="connsiteX9" fmla="*/ 167149 w 611645"/>
              <a:gd name="connsiteY9" fmla="*/ 459581 h 459581"/>
              <a:gd name="connsiteX10" fmla="*/ 50403 w 611645"/>
              <a:gd name="connsiteY10" fmla="*/ 411223 h 459581"/>
              <a:gd name="connsiteX11" fmla="*/ 2045 w 611645"/>
              <a:gd name="connsiteY11" fmla="*/ 294477 h 459581"/>
              <a:gd name="connsiteX12" fmla="*/ 2045 w 611645"/>
              <a:gd name="connsiteY12" fmla="*/ 167485 h 459581"/>
              <a:gd name="connsiteX0" fmla="*/ 2045 w 611645"/>
              <a:gd name="connsiteY0" fmla="*/ 167485 h 459581"/>
              <a:gd name="connsiteX1" fmla="*/ 50403 w 611645"/>
              <a:gd name="connsiteY1" fmla="*/ 50739 h 459581"/>
              <a:gd name="connsiteX2" fmla="*/ 304464 w 611645"/>
              <a:gd name="connsiteY2" fmla="*/ 0 h 459581"/>
              <a:gd name="connsiteX3" fmla="*/ 563287 w 611645"/>
              <a:gd name="connsiteY3" fmla="*/ 50739 h 459581"/>
              <a:gd name="connsiteX4" fmla="*/ 611645 w 611645"/>
              <a:gd name="connsiteY4" fmla="*/ 167485 h 459581"/>
              <a:gd name="connsiteX5" fmla="*/ 611645 w 611645"/>
              <a:gd name="connsiteY5" fmla="*/ 294477 h 459581"/>
              <a:gd name="connsiteX6" fmla="*/ 563287 w 611645"/>
              <a:gd name="connsiteY6" fmla="*/ 411223 h 459581"/>
              <a:gd name="connsiteX7" fmla="*/ 446541 w 611645"/>
              <a:gd name="connsiteY7" fmla="*/ 459581 h 459581"/>
              <a:gd name="connsiteX8" fmla="*/ 167149 w 611645"/>
              <a:gd name="connsiteY8" fmla="*/ 459581 h 459581"/>
              <a:gd name="connsiteX9" fmla="*/ 50403 w 611645"/>
              <a:gd name="connsiteY9" fmla="*/ 411223 h 459581"/>
              <a:gd name="connsiteX10" fmla="*/ 2045 w 611645"/>
              <a:gd name="connsiteY10" fmla="*/ 294477 h 459581"/>
              <a:gd name="connsiteX11" fmla="*/ 2045 w 611645"/>
              <a:gd name="connsiteY11" fmla="*/ 167485 h 459581"/>
              <a:gd name="connsiteX0" fmla="*/ 2045 w 611645"/>
              <a:gd name="connsiteY0" fmla="*/ 167485 h 459906"/>
              <a:gd name="connsiteX1" fmla="*/ 50403 w 611645"/>
              <a:gd name="connsiteY1" fmla="*/ 50739 h 459906"/>
              <a:gd name="connsiteX2" fmla="*/ 304464 w 611645"/>
              <a:gd name="connsiteY2" fmla="*/ 0 h 459906"/>
              <a:gd name="connsiteX3" fmla="*/ 563287 w 611645"/>
              <a:gd name="connsiteY3" fmla="*/ 50739 h 459906"/>
              <a:gd name="connsiteX4" fmla="*/ 611645 w 611645"/>
              <a:gd name="connsiteY4" fmla="*/ 167485 h 459906"/>
              <a:gd name="connsiteX5" fmla="*/ 611645 w 611645"/>
              <a:gd name="connsiteY5" fmla="*/ 294477 h 459906"/>
              <a:gd name="connsiteX6" fmla="*/ 563287 w 611645"/>
              <a:gd name="connsiteY6" fmla="*/ 411223 h 459906"/>
              <a:gd name="connsiteX7" fmla="*/ 446541 w 611645"/>
              <a:gd name="connsiteY7" fmla="*/ 459581 h 459906"/>
              <a:gd name="connsiteX8" fmla="*/ 167149 w 611645"/>
              <a:gd name="connsiteY8" fmla="*/ 459581 h 459906"/>
              <a:gd name="connsiteX9" fmla="*/ 50403 w 611645"/>
              <a:gd name="connsiteY9" fmla="*/ 411223 h 459906"/>
              <a:gd name="connsiteX10" fmla="*/ 2045 w 611645"/>
              <a:gd name="connsiteY10" fmla="*/ 167485 h 459906"/>
              <a:gd name="connsiteX0" fmla="*/ 2045 w 611645"/>
              <a:gd name="connsiteY0" fmla="*/ 167485 h 459906"/>
              <a:gd name="connsiteX1" fmla="*/ 50403 w 611645"/>
              <a:gd name="connsiteY1" fmla="*/ 50739 h 459906"/>
              <a:gd name="connsiteX2" fmla="*/ 304464 w 611645"/>
              <a:gd name="connsiteY2" fmla="*/ 0 h 459906"/>
              <a:gd name="connsiteX3" fmla="*/ 563287 w 611645"/>
              <a:gd name="connsiteY3" fmla="*/ 50739 h 459906"/>
              <a:gd name="connsiteX4" fmla="*/ 611645 w 611645"/>
              <a:gd name="connsiteY4" fmla="*/ 167485 h 459906"/>
              <a:gd name="connsiteX5" fmla="*/ 563287 w 611645"/>
              <a:gd name="connsiteY5" fmla="*/ 411223 h 459906"/>
              <a:gd name="connsiteX6" fmla="*/ 446541 w 611645"/>
              <a:gd name="connsiteY6" fmla="*/ 459581 h 459906"/>
              <a:gd name="connsiteX7" fmla="*/ 167149 w 611645"/>
              <a:gd name="connsiteY7" fmla="*/ 459581 h 459906"/>
              <a:gd name="connsiteX8" fmla="*/ 50403 w 611645"/>
              <a:gd name="connsiteY8" fmla="*/ 411223 h 459906"/>
              <a:gd name="connsiteX9" fmla="*/ 2045 w 611645"/>
              <a:gd name="connsiteY9" fmla="*/ 167485 h 459906"/>
              <a:gd name="connsiteX0" fmla="*/ 192545 w 573545"/>
              <a:gd name="connsiteY0" fmla="*/ 167485 h 459906"/>
              <a:gd name="connsiteX1" fmla="*/ 12303 w 573545"/>
              <a:gd name="connsiteY1" fmla="*/ 50739 h 459906"/>
              <a:gd name="connsiteX2" fmla="*/ 266364 w 573545"/>
              <a:gd name="connsiteY2" fmla="*/ 0 h 459906"/>
              <a:gd name="connsiteX3" fmla="*/ 525187 w 573545"/>
              <a:gd name="connsiteY3" fmla="*/ 50739 h 459906"/>
              <a:gd name="connsiteX4" fmla="*/ 573545 w 573545"/>
              <a:gd name="connsiteY4" fmla="*/ 167485 h 459906"/>
              <a:gd name="connsiteX5" fmla="*/ 525187 w 573545"/>
              <a:gd name="connsiteY5" fmla="*/ 411223 h 459906"/>
              <a:gd name="connsiteX6" fmla="*/ 408441 w 573545"/>
              <a:gd name="connsiteY6" fmla="*/ 459581 h 459906"/>
              <a:gd name="connsiteX7" fmla="*/ 129049 w 573545"/>
              <a:gd name="connsiteY7" fmla="*/ 459581 h 459906"/>
              <a:gd name="connsiteX8" fmla="*/ 12303 w 573545"/>
              <a:gd name="connsiteY8" fmla="*/ 411223 h 459906"/>
              <a:gd name="connsiteX9" fmla="*/ 192545 w 573545"/>
              <a:gd name="connsiteY9" fmla="*/ 167485 h 459906"/>
              <a:gd name="connsiteX0" fmla="*/ 129045 w 586245"/>
              <a:gd name="connsiteY0" fmla="*/ 167485 h 459906"/>
              <a:gd name="connsiteX1" fmla="*/ 25003 w 586245"/>
              <a:gd name="connsiteY1" fmla="*/ 50739 h 459906"/>
              <a:gd name="connsiteX2" fmla="*/ 279064 w 586245"/>
              <a:gd name="connsiteY2" fmla="*/ 0 h 459906"/>
              <a:gd name="connsiteX3" fmla="*/ 537887 w 586245"/>
              <a:gd name="connsiteY3" fmla="*/ 50739 h 459906"/>
              <a:gd name="connsiteX4" fmla="*/ 586245 w 586245"/>
              <a:gd name="connsiteY4" fmla="*/ 167485 h 459906"/>
              <a:gd name="connsiteX5" fmla="*/ 537887 w 586245"/>
              <a:gd name="connsiteY5" fmla="*/ 411223 h 459906"/>
              <a:gd name="connsiteX6" fmla="*/ 421141 w 586245"/>
              <a:gd name="connsiteY6" fmla="*/ 459581 h 459906"/>
              <a:gd name="connsiteX7" fmla="*/ 141749 w 586245"/>
              <a:gd name="connsiteY7" fmla="*/ 459581 h 459906"/>
              <a:gd name="connsiteX8" fmla="*/ 25003 w 586245"/>
              <a:gd name="connsiteY8" fmla="*/ 411223 h 459906"/>
              <a:gd name="connsiteX9" fmla="*/ 129045 w 586245"/>
              <a:gd name="connsiteY9" fmla="*/ 167485 h 459906"/>
              <a:gd name="connsiteX0" fmla="*/ 106159 w 563359"/>
              <a:gd name="connsiteY0" fmla="*/ 167485 h 459906"/>
              <a:gd name="connsiteX1" fmla="*/ 154517 w 563359"/>
              <a:gd name="connsiteY1" fmla="*/ 50739 h 459906"/>
              <a:gd name="connsiteX2" fmla="*/ 256178 w 563359"/>
              <a:gd name="connsiteY2" fmla="*/ 0 h 459906"/>
              <a:gd name="connsiteX3" fmla="*/ 515001 w 563359"/>
              <a:gd name="connsiteY3" fmla="*/ 50739 h 459906"/>
              <a:gd name="connsiteX4" fmla="*/ 563359 w 563359"/>
              <a:gd name="connsiteY4" fmla="*/ 167485 h 459906"/>
              <a:gd name="connsiteX5" fmla="*/ 515001 w 563359"/>
              <a:gd name="connsiteY5" fmla="*/ 411223 h 459906"/>
              <a:gd name="connsiteX6" fmla="*/ 398255 w 563359"/>
              <a:gd name="connsiteY6" fmla="*/ 459581 h 459906"/>
              <a:gd name="connsiteX7" fmla="*/ 118863 w 563359"/>
              <a:gd name="connsiteY7" fmla="*/ 459581 h 459906"/>
              <a:gd name="connsiteX8" fmla="*/ 2117 w 563359"/>
              <a:gd name="connsiteY8" fmla="*/ 411223 h 459906"/>
              <a:gd name="connsiteX9" fmla="*/ 106159 w 563359"/>
              <a:gd name="connsiteY9" fmla="*/ 167485 h 459906"/>
              <a:gd name="connsiteX0" fmla="*/ 106159 w 563359"/>
              <a:gd name="connsiteY0" fmla="*/ 167485 h 459906"/>
              <a:gd name="connsiteX1" fmla="*/ 154517 w 563359"/>
              <a:gd name="connsiteY1" fmla="*/ 50739 h 459906"/>
              <a:gd name="connsiteX2" fmla="*/ 256178 w 563359"/>
              <a:gd name="connsiteY2" fmla="*/ 0 h 459906"/>
              <a:gd name="connsiteX3" fmla="*/ 515001 w 563359"/>
              <a:gd name="connsiteY3" fmla="*/ 50739 h 459906"/>
              <a:gd name="connsiteX4" fmla="*/ 563359 w 563359"/>
              <a:gd name="connsiteY4" fmla="*/ 167485 h 459906"/>
              <a:gd name="connsiteX5" fmla="*/ 515001 w 563359"/>
              <a:gd name="connsiteY5" fmla="*/ 411223 h 459906"/>
              <a:gd name="connsiteX6" fmla="*/ 398255 w 563359"/>
              <a:gd name="connsiteY6" fmla="*/ 459581 h 459906"/>
              <a:gd name="connsiteX7" fmla="*/ 118863 w 563359"/>
              <a:gd name="connsiteY7" fmla="*/ 459581 h 459906"/>
              <a:gd name="connsiteX8" fmla="*/ 2117 w 563359"/>
              <a:gd name="connsiteY8" fmla="*/ 411223 h 459906"/>
              <a:gd name="connsiteX9" fmla="*/ 106159 w 563359"/>
              <a:gd name="connsiteY9" fmla="*/ 167485 h 459906"/>
              <a:gd name="connsiteX0" fmla="*/ 83139 w 567964"/>
              <a:gd name="connsiteY0" fmla="*/ 167485 h 459906"/>
              <a:gd name="connsiteX1" fmla="*/ 159122 w 567964"/>
              <a:gd name="connsiteY1" fmla="*/ 50739 h 459906"/>
              <a:gd name="connsiteX2" fmla="*/ 260783 w 567964"/>
              <a:gd name="connsiteY2" fmla="*/ 0 h 459906"/>
              <a:gd name="connsiteX3" fmla="*/ 519606 w 567964"/>
              <a:gd name="connsiteY3" fmla="*/ 50739 h 459906"/>
              <a:gd name="connsiteX4" fmla="*/ 567964 w 567964"/>
              <a:gd name="connsiteY4" fmla="*/ 167485 h 459906"/>
              <a:gd name="connsiteX5" fmla="*/ 519606 w 567964"/>
              <a:gd name="connsiteY5" fmla="*/ 411223 h 459906"/>
              <a:gd name="connsiteX6" fmla="*/ 402860 w 567964"/>
              <a:gd name="connsiteY6" fmla="*/ 459581 h 459906"/>
              <a:gd name="connsiteX7" fmla="*/ 123468 w 567964"/>
              <a:gd name="connsiteY7" fmla="*/ 459581 h 459906"/>
              <a:gd name="connsiteX8" fmla="*/ 6722 w 567964"/>
              <a:gd name="connsiteY8" fmla="*/ 411223 h 459906"/>
              <a:gd name="connsiteX9" fmla="*/ 83139 w 567964"/>
              <a:gd name="connsiteY9" fmla="*/ 167485 h 459906"/>
              <a:gd name="connsiteX0" fmla="*/ 83139 w 550569"/>
              <a:gd name="connsiteY0" fmla="*/ 167485 h 459906"/>
              <a:gd name="connsiteX1" fmla="*/ 159122 w 550569"/>
              <a:gd name="connsiteY1" fmla="*/ 50739 h 459906"/>
              <a:gd name="connsiteX2" fmla="*/ 260783 w 550569"/>
              <a:gd name="connsiteY2" fmla="*/ 0 h 459906"/>
              <a:gd name="connsiteX3" fmla="*/ 519606 w 550569"/>
              <a:gd name="connsiteY3" fmla="*/ 50739 h 459906"/>
              <a:gd name="connsiteX4" fmla="*/ 429840 w 550569"/>
              <a:gd name="connsiteY4" fmla="*/ 167485 h 459906"/>
              <a:gd name="connsiteX5" fmla="*/ 519606 w 550569"/>
              <a:gd name="connsiteY5" fmla="*/ 411223 h 459906"/>
              <a:gd name="connsiteX6" fmla="*/ 402860 w 550569"/>
              <a:gd name="connsiteY6" fmla="*/ 459581 h 459906"/>
              <a:gd name="connsiteX7" fmla="*/ 123468 w 550569"/>
              <a:gd name="connsiteY7" fmla="*/ 459581 h 459906"/>
              <a:gd name="connsiteX8" fmla="*/ 6722 w 550569"/>
              <a:gd name="connsiteY8" fmla="*/ 411223 h 459906"/>
              <a:gd name="connsiteX9" fmla="*/ 83139 w 550569"/>
              <a:gd name="connsiteY9" fmla="*/ 167485 h 459906"/>
              <a:gd name="connsiteX0" fmla="*/ 83139 w 519606"/>
              <a:gd name="connsiteY0" fmla="*/ 167485 h 459906"/>
              <a:gd name="connsiteX1" fmla="*/ 159122 w 519606"/>
              <a:gd name="connsiteY1" fmla="*/ 50739 h 459906"/>
              <a:gd name="connsiteX2" fmla="*/ 260783 w 519606"/>
              <a:gd name="connsiteY2" fmla="*/ 0 h 459906"/>
              <a:gd name="connsiteX3" fmla="*/ 353857 w 519606"/>
              <a:gd name="connsiteY3" fmla="*/ 77743 h 459906"/>
              <a:gd name="connsiteX4" fmla="*/ 429840 w 519606"/>
              <a:gd name="connsiteY4" fmla="*/ 167485 h 459906"/>
              <a:gd name="connsiteX5" fmla="*/ 519606 w 519606"/>
              <a:gd name="connsiteY5" fmla="*/ 411223 h 459906"/>
              <a:gd name="connsiteX6" fmla="*/ 402860 w 519606"/>
              <a:gd name="connsiteY6" fmla="*/ 459581 h 459906"/>
              <a:gd name="connsiteX7" fmla="*/ 123468 w 519606"/>
              <a:gd name="connsiteY7" fmla="*/ 459581 h 459906"/>
              <a:gd name="connsiteX8" fmla="*/ 6722 w 519606"/>
              <a:gd name="connsiteY8" fmla="*/ 411223 h 459906"/>
              <a:gd name="connsiteX9" fmla="*/ 83139 w 519606"/>
              <a:gd name="connsiteY9" fmla="*/ 167485 h 459906"/>
              <a:gd name="connsiteX0" fmla="*/ 83139 w 519606"/>
              <a:gd name="connsiteY0" fmla="*/ 131703 h 424124"/>
              <a:gd name="connsiteX1" fmla="*/ 159122 w 519606"/>
              <a:gd name="connsiteY1" fmla="*/ 14957 h 424124"/>
              <a:gd name="connsiteX2" fmla="*/ 353857 w 519606"/>
              <a:gd name="connsiteY2" fmla="*/ 41961 h 424124"/>
              <a:gd name="connsiteX3" fmla="*/ 429840 w 519606"/>
              <a:gd name="connsiteY3" fmla="*/ 131703 h 424124"/>
              <a:gd name="connsiteX4" fmla="*/ 519606 w 519606"/>
              <a:gd name="connsiteY4" fmla="*/ 375441 h 424124"/>
              <a:gd name="connsiteX5" fmla="*/ 402860 w 519606"/>
              <a:gd name="connsiteY5" fmla="*/ 423799 h 424124"/>
              <a:gd name="connsiteX6" fmla="*/ 123468 w 519606"/>
              <a:gd name="connsiteY6" fmla="*/ 423799 h 424124"/>
              <a:gd name="connsiteX7" fmla="*/ 6722 w 519606"/>
              <a:gd name="connsiteY7" fmla="*/ 375441 h 424124"/>
              <a:gd name="connsiteX8" fmla="*/ 83139 w 519606"/>
              <a:gd name="connsiteY8" fmla="*/ 131703 h 424124"/>
              <a:gd name="connsiteX0" fmla="*/ 83139 w 519606"/>
              <a:gd name="connsiteY0" fmla="*/ 116746 h 409167"/>
              <a:gd name="connsiteX1" fmla="*/ 159122 w 519606"/>
              <a:gd name="connsiteY1" fmla="*/ 0 h 409167"/>
              <a:gd name="connsiteX2" fmla="*/ 429840 w 519606"/>
              <a:gd name="connsiteY2" fmla="*/ 116746 h 409167"/>
              <a:gd name="connsiteX3" fmla="*/ 519606 w 519606"/>
              <a:gd name="connsiteY3" fmla="*/ 360484 h 409167"/>
              <a:gd name="connsiteX4" fmla="*/ 402860 w 519606"/>
              <a:gd name="connsiteY4" fmla="*/ 408842 h 409167"/>
              <a:gd name="connsiteX5" fmla="*/ 123468 w 519606"/>
              <a:gd name="connsiteY5" fmla="*/ 408842 h 409167"/>
              <a:gd name="connsiteX6" fmla="*/ 6722 w 519606"/>
              <a:gd name="connsiteY6" fmla="*/ 360484 h 409167"/>
              <a:gd name="connsiteX7" fmla="*/ 83139 w 519606"/>
              <a:gd name="connsiteY7" fmla="*/ 116746 h 409167"/>
              <a:gd name="connsiteX0" fmla="*/ 83139 w 519606"/>
              <a:gd name="connsiteY0" fmla="*/ 116746 h 409167"/>
              <a:gd name="connsiteX1" fmla="*/ 186747 w 519606"/>
              <a:gd name="connsiteY1" fmla="*/ 0 h 409167"/>
              <a:gd name="connsiteX2" fmla="*/ 429840 w 519606"/>
              <a:gd name="connsiteY2" fmla="*/ 116746 h 409167"/>
              <a:gd name="connsiteX3" fmla="*/ 519606 w 519606"/>
              <a:gd name="connsiteY3" fmla="*/ 360484 h 409167"/>
              <a:gd name="connsiteX4" fmla="*/ 402860 w 519606"/>
              <a:gd name="connsiteY4" fmla="*/ 408842 h 409167"/>
              <a:gd name="connsiteX5" fmla="*/ 123468 w 519606"/>
              <a:gd name="connsiteY5" fmla="*/ 408842 h 409167"/>
              <a:gd name="connsiteX6" fmla="*/ 6722 w 519606"/>
              <a:gd name="connsiteY6" fmla="*/ 360484 h 409167"/>
              <a:gd name="connsiteX7" fmla="*/ 83139 w 519606"/>
              <a:gd name="connsiteY7" fmla="*/ 116746 h 409167"/>
              <a:gd name="connsiteX0" fmla="*/ 83139 w 519606"/>
              <a:gd name="connsiteY0" fmla="*/ 116746 h 409167"/>
              <a:gd name="connsiteX1" fmla="*/ 241997 w 519606"/>
              <a:gd name="connsiteY1" fmla="*/ 0 h 409167"/>
              <a:gd name="connsiteX2" fmla="*/ 429840 w 519606"/>
              <a:gd name="connsiteY2" fmla="*/ 116746 h 409167"/>
              <a:gd name="connsiteX3" fmla="*/ 519606 w 519606"/>
              <a:gd name="connsiteY3" fmla="*/ 360484 h 409167"/>
              <a:gd name="connsiteX4" fmla="*/ 402860 w 519606"/>
              <a:gd name="connsiteY4" fmla="*/ 408842 h 409167"/>
              <a:gd name="connsiteX5" fmla="*/ 123468 w 519606"/>
              <a:gd name="connsiteY5" fmla="*/ 408842 h 409167"/>
              <a:gd name="connsiteX6" fmla="*/ 6722 w 519606"/>
              <a:gd name="connsiteY6" fmla="*/ 360484 h 409167"/>
              <a:gd name="connsiteX7" fmla="*/ 83139 w 519606"/>
              <a:gd name="connsiteY7" fmla="*/ 116746 h 409167"/>
              <a:gd name="connsiteX0" fmla="*/ 106159 w 515001"/>
              <a:gd name="connsiteY0" fmla="*/ 148251 h 413343"/>
              <a:gd name="connsiteX1" fmla="*/ 237392 w 515001"/>
              <a:gd name="connsiteY1" fmla="*/ 4501 h 413343"/>
              <a:gd name="connsiteX2" fmla="*/ 425235 w 515001"/>
              <a:gd name="connsiteY2" fmla="*/ 121247 h 413343"/>
              <a:gd name="connsiteX3" fmla="*/ 515001 w 515001"/>
              <a:gd name="connsiteY3" fmla="*/ 364985 h 413343"/>
              <a:gd name="connsiteX4" fmla="*/ 398255 w 515001"/>
              <a:gd name="connsiteY4" fmla="*/ 413343 h 413343"/>
              <a:gd name="connsiteX5" fmla="*/ 118863 w 515001"/>
              <a:gd name="connsiteY5" fmla="*/ 413343 h 413343"/>
              <a:gd name="connsiteX6" fmla="*/ 2117 w 515001"/>
              <a:gd name="connsiteY6" fmla="*/ 364985 h 413343"/>
              <a:gd name="connsiteX7" fmla="*/ 106159 w 515001"/>
              <a:gd name="connsiteY7" fmla="*/ 148251 h 413343"/>
              <a:gd name="connsiteX0" fmla="*/ 106159 w 519498"/>
              <a:gd name="connsiteY0" fmla="*/ 148251 h 413343"/>
              <a:gd name="connsiteX1" fmla="*/ 237392 w 519498"/>
              <a:gd name="connsiteY1" fmla="*/ 4501 h 413343"/>
              <a:gd name="connsiteX2" fmla="*/ 425235 w 519498"/>
              <a:gd name="connsiteY2" fmla="*/ 121247 h 413343"/>
              <a:gd name="connsiteX3" fmla="*/ 515001 w 519498"/>
              <a:gd name="connsiteY3" fmla="*/ 364985 h 413343"/>
              <a:gd name="connsiteX4" fmla="*/ 398255 w 519498"/>
              <a:gd name="connsiteY4" fmla="*/ 413343 h 413343"/>
              <a:gd name="connsiteX5" fmla="*/ 118863 w 519498"/>
              <a:gd name="connsiteY5" fmla="*/ 413343 h 413343"/>
              <a:gd name="connsiteX6" fmla="*/ 2117 w 519498"/>
              <a:gd name="connsiteY6" fmla="*/ 364985 h 413343"/>
              <a:gd name="connsiteX7" fmla="*/ 106159 w 519498"/>
              <a:gd name="connsiteY7" fmla="*/ 148251 h 413343"/>
              <a:gd name="connsiteX0" fmla="*/ 106159 w 519498"/>
              <a:gd name="connsiteY0" fmla="*/ 143750 h 408842"/>
              <a:gd name="connsiteX1" fmla="*/ 237392 w 519498"/>
              <a:gd name="connsiteY1" fmla="*/ 0 h 408842"/>
              <a:gd name="connsiteX2" fmla="*/ 369985 w 519498"/>
              <a:gd name="connsiteY2" fmla="*/ 143750 h 408842"/>
              <a:gd name="connsiteX3" fmla="*/ 515001 w 519498"/>
              <a:gd name="connsiteY3" fmla="*/ 360484 h 408842"/>
              <a:gd name="connsiteX4" fmla="*/ 398255 w 519498"/>
              <a:gd name="connsiteY4" fmla="*/ 408842 h 408842"/>
              <a:gd name="connsiteX5" fmla="*/ 118863 w 519498"/>
              <a:gd name="connsiteY5" fmla="*/ 408842 h 408842"/>
              <a:gd name="connsiteX6" fmla="*/ 2117 w 519498"/>
              <a:gd name="connsiteY6" fmla="*/ 360484 h 408842"/>
              <a:gd name="connsiteX7" fmla="*/ 106159 w 519498"/>
              <a:gd name="connsiteY7" fmla="*/ 143750 h 408842"/>
              <a:gd name="connsiteX0" fmla="*/ 106159 w 535613"/>
              <a:gd name="connsiteY0" fmla="*/ 143750 h 408842"/>
              <a:gd name="connsiteX1" fmla="*/ 237392 w 535613"/>
              <a:gd name="connsiteY1" fmla="*/ 0 h 408842"/>
              <a:gd name="connsiteX2" fmla="*/ 369985 w 535613"/>
              <a:gd name="connsiteY2" fmla="*/ 143750 h 408842"/>
              <a:gd name="connsiteX3" fmla="*/ 515001 w 535613"/>
              <a:gd name="connsiteY3" fmla="*/ 360484 h 408842"/>
              <a:gd name="connsiteX4" fmla="*/ 398255 w 535613"/>
              <a:gd name="connsiteY4" fmla="*/ 408842 h 408842"/>
              <a:gd name="connsiteX5" fmla="*/ 118863 w 535613"/>
              <a:gd name="connsiteY5" fmla="*/ 408842 h 408842"/>
              <a:gd name="connsiteX6" fmla="*/ 2117 w 535613"/>
              <a:gd name="connsiteY6" fmla="*/ 360484 h 408842"/>
              <a:gd name="connsiteX7" fmla="*/ 106159 w 535613"/>
              <a:gd name="connsiteY7" fmla="*/ 143750 h 408842"/>
              <a:gd name="connsiteX0" fmla="*/ 106159 w 542519"/>
              <a:gd name="connsiteY0" fmla="*/ 143750 h 408842"/>
              <a:gd name="connsiteX1" fmla="*/ 237392 w 542519"/>
              <a:gd name="connsiteY1" fmla="*/ 0 h 408842"/>
              <a:gd name="connsiteX2" fmla="*/ 369985 w 542519"/>
              <a:gd name="connsiteY2" fmla="*/ 143750 h 408842"/>
              <a:gd name="connsiteX3" fmla="*/ 515001 w 542519"/>
              <a:gd name="connsiteY3" fmla="*/ 360484 h 408842"/>
              <a:gd name="connsiteX4" fmla="*/ 398255 w 542519"/>
              <a:gd name="connsiteY4" fmla="*/ 408842 h 408842"/>
              <a:gd name="connsiteX5" fmla="*/ 118863 w 542519"/>
              <a:gd name="connsiteY5" fmla="*/ 408842 h 408842"/>
              <a:gd name="connsiteX6" fmla="*/ 2117 w 542519"/>
              <a:gd name="connsiteY6" fmla="*/ 360484 h 408842"/>
              <a:gd name="connsiteX7" fmla="*/ 106159 w 542519"/>
              <a:gd name="connsiteY7" fmla="*/ 143750 h 408842"/>
              <a:gd name="connsiteX0" fmla="*/ 106159 w 542519"/>
              <a:gd name="connsiteY0" fmla="*/ 143750 h 412825"/>
              <a:gd name="connsiteX1" fmla="*/ 237392 w 542519"/>
              <a:gd name="connsiteY1" fmla="*/ 0 h 412825"/>
              <a:gd name="connsiteX2" fmla="*/ 369985 w 542519"/>
              <a:gd name="connsiteY2" fmla="*/ 143750 h 412825"/>
              <a:gd name="connsiteX3" fmla="*/ 515001 w 542519"/>
              <a:gd name="connsiteY3" fmla="*/ 360484 h 412825"/>
              <a:gd name="connsiteX4" fmla="*/ 398255 w 542519"/>
              <a:gd name="connsiteY4" fmla="*/ 408842 h 412825"/>
              <a:gd name="connsiteX5" fmla="*/ 118863 w 542519"/>
              <a:gd name="connsiteY5" fmla="*/ 408842 h 412825"/>
              <a:gd name="connsiteX6" fmla="*/ 2117 w 542519"/>
              <a:gd name="connsiteY6" fmla="*/ 360484 h 412825"/>
              <a:gd name="connsiteX7" fmla="*/ 106159 w 542519"/>
              <a:gd name="connsiteY7" fmla="*/ 143750 h 412825"/>
              <a:gd name="connsiteX0" fmla="*/ 106159 w 514894"/>
              <a:gd name="connsiteY0" fmla="*/ 143750 h 412825"/>
              <a:gd name="connsiteX1" fmla="*/ 237392 w 514894"/>
              <a:gd name="connsiteY1" fmla="*/ 0 h 412825"/>
              <a:gd name="connsiteX2" fmla="*/ 369985 w 514894"/>
              <a:gd name="connsiteY2" fmla="*/ 143750 h 412825"/>
              <a:gd name="connsiteX3" fmla="*/ 487376 w 514894"/>
              <a:gd name="connsiteY3" fmla="*/ 360484 h 412825"/>
              <a:gd name="connsiteX4" fmla="*/ 398255 w 514894"/>
              <a:gd name="connsiteY4" fmla="*/ 408842 h 412825"/>
              <a:gd name="connsiteX5" fmla="*/ 118863 w 514894"/>
              <a:gd name="connsiteY5" fmla="*/ 408842 h 412825"/>
              <a:gd name="connsiteX6" fmla="*/ 2117 w 514894"/>
              <a:gd name="connsiteY6" fmla="*/ 360484 h 412825"/>
              <a:gd name="connsiteX7" fmla="*/ 106159 w 514894"/>
              <a:gd name="connsiteY7" fmla="*/ 143750 h 412825"/>
              <a:gd name="connsiteX0" fmla="*/ 106159 w 514894"/>
              <a:gd name="connsiteY0" fmla="*/ 143750 h 439829"/>
              <a:gd name="connsiteX1" fmla="*/ 237392 w 514894"/>
              <a:gd name="connsiteY1" fmla="*/ 0 h 439829"/>
              <a:gd name="connsiteX2" fmla="*/ 369985 w 514894"/>
              <a:gd name="connsiteY2" fmla="*/ 143750 h 439829"/>
              <a:gd name="connsiteX3" fmla="*/ 487376 w 514894"/>
              <a:gd name="connsiteY3" fmla="*/ 387488 h 439829"/>
              <a:gd name="connsiteX4" fmla="*/ 398255 w 514894"/>
              <a:gd name="connsiteY4" fmla="*/ 408842 h 439829"/>
              <a:gd name="connsiteX5" fmla="*/ 118863 w 514894"/>
              <a:gd name="connsiteY5" fmla="*/ 408842 h 439829"/>
              <a:gd name="connsiteX6" fmla="*/ 2117 w 514894"/>
              <a:gd name="connsiteY6" fmla="*/ 360484 h 439829"/>
              <a:gd name="connsiteX7" fmla="*/ 106159 w 514894"/>
              <a:gd name="connsiteY7" fmla="*/ 143750 h 439829"/>
              <a:gd name="connsiteX0" fmla="*/ 106159 w 514894"/>
              <a:gd name="connsiteY0" fmla="*/ 143750 h 416201"/>
              <a:gd name="connsiteX1" fmla="*/ 237392 w 514894"/>
              <a:gd name="connsiteY1" fmla="*/ 0 h 416201"/>
              <a:gd name="connsiteX2" fmla="*/ 369985 w 514894"/>
              <a:gd name="connsiteY2" fmla="*/ 143750 h 416201"/>
              <a:gd name="connsiteX3" fmla="*/ 487376 w 514894"/>
              <a:gd name="connsiteY3" fmla="*/ 387488 h 416201"/>
              <a:gd name="connsiteX4" fmla="*/ 398255 w 514894"/>
              <a:gd name="connsiteY4" fmla="*/ 408842 h 416201"/>
              <a:gd name="connsiteX5" fmla="*/ 118863 w 514894"/>
              <a:gd name="connsiteY5" fmla="*/ 408842 h 416201"/>
              <a:gd name="connsiteX6" fmla="*/ 2117 w 514894"/>
              <a:gd name="connsiteY6" fmla="*/ 360484 h 416201"/>
              <a:gd name="connsiteX7" fmla="*/ 106159 w 514894"/>
              <a:gd name="connsiteY7" fmla="*/ 143750 h 416201"/>
              <a:gd name="connsiteX0" fmla="*/ 106159 w 514894"/>
              <a:gd name="connsiteY0" fmla="*/ 143750 h 411700"/>
              <a:gd name="connsiteX1" fmla="*/ 237392 w 514894"/>
              <a:gd name="connsiteY1" fmla="*/ 0 h 411700"/>
              <a:gd name="connsiteX2" fmla="*/ 369985 w 514894"/>
              <a:gd name="connsiteY2" fmla="*/ 143750 h 411700"/>
              <a:gd name="connsiteX3" fmla="*/ 487376 w 514894"/>
              <a:gd name="connsiteY3" fmla="*/ 387488 h 411700"/>
              <a:gd name="connsiteX4" fmla="*/ 398255 w 514894"/>
              <a:gd name="connsiteY4" fmla="*/ 408842 h 411700"/>
              <a:gd name="connsiteX5" fmla="*/ 118863 w 514894"/>
              <a:gd name="connsiteY5" fmla="*/ 408842 h 411700"/>
              <a:gd name="connsiteX6" fmla="*/ 2117 w 514894"/>
              <a:gd name="connsiteY6" fmla="*/ 360484 h 411700"/>
              <a:gd name="connsiteX7" fmla="*/ 106159 w 514894"/>
              <a:gd name="connsiteY7" fmla="*/ 143750 h 411700"/>
              <a:gd name="connsiteX0" fmla="*/ 106159 w 511441"/>
              <a:gd name="connsiteY0" fmla="*/ 143750 h 411700"/>
              <a:gd name="connsiteX1" fmla="*/ 237392 w 511441"/>
              <a:gd name="connsiteY1" fmla="*/ 0 h 411700"/>
              <a:gd name="connsiteX2" fmla="*/ 369985 w 511441"/>
              <a:gd name="connsiteY2" fmla="*/ 143750 h 411700"/>
              <a:gd name="connsiteX3" fmla="*/ 487376 w 511441"/>
              <a:gd name="connsiteY3" fmla="*/ 387488 h 411700"/>
              <a:gd name="connsiteX4" fmla="*/ 398255 w 511441"/>
              <a:gd name="connsiteY4" fmla="*/ 408842 h 411700"/>
              <a:gd name="connsiteX5" fmla="*/ 118863 w 511441"/>
              <a:gd name="connsiteY5" fmla="*/ 408842 h 411700"/>
              <a:gd name="connsiteX6" fmla="*/ 2117 w 511441"/>
              <a:gd name="connsiteY6" fmla="*/ 360484 h 411700"/>
              <a:gd name="connsiteX7" fmla="*/ 106159 w 511441"/>
              <a:gd name="connsiteY7" fmla="*/ 143750 h 411700"/>
              <a:gd name="connsiteX0" fmla="*/ 106159 w 511441"/>
              <a:gd name="connsiteY0" fmla="*/ 143750 h 411700"/>
              <a:gd name="connsiteX1" fmla="*/ 237392 w 511441"/>
              <a:gd name="connsiteY1" fmla="*/ 0 h 411700"/>
              <a:gd name="connsiteX2" fmla="*/ 397610 w 511441"/>
              <a:gd name="connsiteY2" fmla="*/ 143750 h 411700"/>
              <a:gd name="connsiteX3" fmla="*/ 487376 w 511441"/>
              <a:gd name="connsiteY3" fmla="*/ 387488 h 411700"/>
              <a:gd name="connsiteX4" fmla="*/ 398255 w 511441"/>
              <a:gd name="connsiteY4" fmla="*/ 408842 h 411700"/>
              <a:gd name="connsiteX5" fmla="*/ 118863 w 511441"/>
              <a:gd name="connsiteY5" fmla="*/ 408842 h 411700"/>
              <a:gd name="connsiteX6" fmla="*/ 2117 w 511441"/>
              <a:gd name="connsiteY6" fmla="*/ 360484 h 411700"/>
              <a:gd name="connsiteX7" fmla="*/ 106159 w 511441"/>
              <a:gd name="connsiteY7" fmla="*/ 143750 h 411700"/>
              <a:gd name="connsiteX0" fmla="*/ 106159 w 511441"/>
              <a:gd name="connsiteY0" fmla="*/ 116746 h 384696"/>
              <a:gd name="connsiteX1" fmla="*/ 265017 w 511441"/>
              <a:gd name="connsiteY1" fmla="*/ 0 h 384696"/>
              <a:gd name="connsiteX2" fmla="*/ 397610 w 511441"/>
              <a:gd name="connsiteY2" fmla="*/ 116746 h 384696"/>
              <a:gd name="connsiteX3" fmla="*/ 487376 w 511441"/>
              <a:gd name="connsiteY3" fmla="*/ 360484 h 384696"/>
              <a:gd name="connsiteX4" fmla="*/ 398255 w 511441"/>
              <a:gd name="connsiteY4" fmla="*/ 381838 h 384696"/>
              <a:gd name="connsiteX5" fmla="*/ 118863 w 511441"/>
              <a:gd name="connsiteY5" fmla="*/ 381838 h 384696"/>
              <a:gd name="connsiteX6" fmla="*/ 2117 w 511441"/>
              <a:gd name="connsiteY6" fmla="*/ 333480 h 384696"/>
              <a:gd name="connsiteX7" fmla="*/ 106159 w 511441"/>
              <a:gd name="connsiteY7" fmla="*/ 116746 h 384696"/>
              <a:gd name="connsiteX0" fmla="*/ 106159 w 511441"/>
              <a:gd name="connsiteY0" fmla="*/ 148251 h 389197"/>
              <a:gd name="connsiteX1" fmla="*/ 265017 w 511441"/>
              <a:gd name="connsiteY1" fmla="*/ 4501 h 389197"/>
              <a:gd name="connsiteX2" fmla="*/ 397610 w 511441"/>
              <a:gd name="connsiteY2" fmla="*/ 121247 h 389197"/>
              <a:gd name="connsiteX3" fmla="*/ 487376 w 511441"/>
              <a:gd name="connsiteY3" fmla="*/ 364985 h 389197"/>
              <a:gd name="connsiteX4" fmla="*/ 398255 w 511441"/>
              <a:gd name="connsiteY4" fmla="*/ 386339 h 389197"/>
              <a:gd name="connsiteX5" fmla="*/ 118863 w 511441"/>
              <a:gd name="connsiteY5" fmla="*/ 386339 h 389197"/>
              <a:gd name="connsiteX6" fmla="*/ 2117 w 511441"/>
              <a:gd name="connsiteY6" fmla="*/ 337981 h 389197"/>
              <a:gd name="connsiteX7" fmla="*/ 106159 w 511441"/>
              <a:gd name="connsiteY7" fmla="*/ 148251 h 389197"/>
              <a:gd name="connsiteX0" fmla="*/ 106159 w 511441"/>
              <a:gd name="connsiteY0" fmla="*/ 143750 h 384696"/>
              <a:gd name="connsiteX1" fmla="*/ 265017 w 511441"/>
              <a:gd name="connsiteY1" fmla="*/ 0 h 384696"/>
              <a:gd name="connsiteX2" fmla="*/ 397610 w 511441"/>
              <a:gd name="connsiteY2" fmla="*/ 143750 h 384696"/>
              <a:gd name="connsiteX3" fmla="*/ 487376 w 511441"/>
              <a:gd name="connsiteY3" fmla="*/ 360484 h 384696"/>
              <a:gd name="connsiteX4" fmla="*/ 398255 w 511441"/>
              <a:gd name="connsiteY4" fmla="*/ 381838 h 384696"/>
              <a:gd name="connsiteX5" fmla="*/ 118863 w 511441"/>
              <a:gd name="connsiteY5" fmla="*/ 381838 h 384696"/>
              <a:gd name="connsiteX6" fmla="*/ 2117 w 511441"/>
              <a:gd name="connsiteY6" fmla="*/ 333480 h 384696"/>
              <a:gd name="connsiteX7" fmla="*/ 106159 w 511441"/>
              <a:gd name="connsiteY7" fmla="*/ 143750 h 384696"/>
              <a:gd name="connsiteX0" fmla="*/ 106159 w 511441"/>
              <a:gd name="connsiteY0" fmla="*/ 143750 h 384696"/>
              <a:gd name="connsiteX1" fmla="*/ 265017 w 511441"/>
              <a:gd name="connsiteY1" fmla="*/ 0 h 384696"/>
              <a:gd name="connsiteX2" fmla="*/ 397610 w 511441"/>
              <a:gd name="connsiteY2" fmla="*/ 143750 h 384696"/>
              <a:gd name="connsiteX3" fmla="*/ 487376 w 511441"/>
              <a:gd name="connsiteY3" fmla="*/ 360484 h 384696"/>
              <a:gd name="connsiteX4" fmla="*/ 370630 w 511441"/>
              <a:gd name="connsiteY4" fmla="*/ 381838 h 384696"/>
              <a:gd name="connsiteX5" fmla="*/ 118863 w 511441"/>
              <a:gd name="connsiteY5" fmla="*/ 381838 h 384696"/>
              <a:gd name="connsiteX6" fmla="*/ 2117 w 511441"/>
              <a:gd name="connsiteY6" fmla="*/ 333480 h 384696"/>
              <a:gd name="connsiteX7" fmla="*/ 106159 w 511441"/>
              <a:gd name="connsiteY7" fmla="*/ 143750 h 384696"/>
              <a:gd name="connsiteX0" fmla="*/ 106159 w 511441"/>
              <a:gd name="connsiteY0" fmla="*/ 143750 h 384696"/>
              <a:gd name="connsiteX1" fmla="*/ 265017 w 511441"/>
              <a:gd name="connsiteY1" fmla="*/ 0 h 384696"/>
              <a:gd name="connsiteX2" fmla="*/ 397610 w 511441"/>
              <a:gd name="connsiteY2" fmla="*/ 143750 h 384696"/>
              <a:gd name="connsiteX3" fmla="*/ 487376 w 511441"/>
              <a:gd name="connsiteY3" fmla="*/ 360484 h 384696"/>
              <a:gd name="connsiteX4" fmla="*/ 370630 w 511441"/>
              <a:gd name="connsiteY4" fmla="*/ 381838 h 384696"/>
              <a:gd name="connsiteX5" fmla="*/ 118863 w 511441"/>
              <a:gd name="connsiteY5" fmla="*/ 381838 h 384696"/>
              <a:gd name="connsiteX6" fmla="*/ 2117 w 511441"/>
              <a:gd name="connsiteY6" fmla="*/ 333480 h 384696"/>
              <a:gd name="connsiteX7" fmla="*/ 106159 w 511441"/>
              <a:gd name="connsiteY7" fmla="*/ 143750 h 384696"/>
              <a:gd name="connsiteX0" fmla="*/ 106159 w 511441"/>
              <a:gd name="connsiteY0" fmla="*/ 143750 h 384696"/>
              <a:gd name="connsiteX1" fmla="*/ 265017 w 511441"/>
              <a:gd name="connsiteY1" fmla="*/ 0 h 384696"/>
              <a:gd name="connsiteX2" fmla="*/ 397610 w 511441"/>
              <a:gd name="connsiteY2" fmla="*/ 143750 h 384696"/>
              <a:gd name="connsiteX3" fmla="*/ 487376 w 511441"/>
              <a:gd name="connsiteY3" fmla="*/ 360484 h 384696"/>
              <a:gd name="connsiteX4" fmla="*/ 370630 w 511441"/>
              <a:gd name="connsiteY4" fmla="*/ 381838 h 384696"/>
              <a:gd name="connsiteX5" fmla="*/ 118863 w 511441"/>
              <a:gd name="connsiteY5" fmla="*/ 381838 h 384696"/>
              <a:gd name="connsiteX6" fmla="*/ 2117 w 511441"/>
              <a:gd name="connsiteY6" fmla="*/ 333480 h 384696"/>
              <a:gd name="connsiteX7" fmla="*/ 106159 w 511441"/>
              <a:gd name="connsiteY7" fmla="*/ 143750 h 384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1441" h="384696">
                <a:moveTo>
                  <a:pt x="106159" y="143750"/>
                </a:moveTo>
                <a:cubicBezTo>
                  <a:pt x="149976" y="88170"/>
                  <a:pt x="216442" y="0"/>
                  <a:pt x="265017" y="0"/>
                </a:cubicBezTo>
                <a:cubicBezTo>
                  <a:pt x="313592" y="0"/>
                  <a:pt x="360550" y="83669"/>
                  <a:pt x="397610" y="143750"/>
                </a:cubicBezTo>
                <a:cubicBezTo>
                  <a:pt x="434670" y="203831"/>
                  <a:pt x="511441" y="310676"/>
                  <a:pt x="487376" y="360484"/>
                </a:cubicBezTo>
                <a:cubicBezTo>
                  <a:pt x="482887" y="384696"/>
                  <a:pt x="414418" y="381838"/>
                  <a:pt x="370630" y="381838"/>
                </a:cubicBezTo>
                <a:lnTo>
                  <a:pt x="118863" y="381838"/>
                </a:lnTo>
                <a:cubicBezTo>
                  <a:pt x="42846" y="381838"/>
                  <a:pt x="4234" y="373161"/>
                  <a:pt x="2117" y="333480"/>
                </a:cubicBezTo>
                <a:cubicBezTo>
                  <a:pt x="0" y="293799"/>
                  <a:pt x="62342" y="199330"/>
                  <a:pt x="106159" y="143750"/>
                </a:cubicBezTo>
                <a:close/>
              </a:path>
            </a:pathLst>
          </a:custGeom>
          <a:solidFill>
            <a:srgbClr val="800000"/>
          </a:solidFill>
          <a:ln w="12700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9728" tIns="54864" rIns="109728" bIns="54864" rtlCol="0" anchor="ctr">
            <a:normAutofit fontScale="25000" lnSpcReduction="20000"/>
          </a:bodyPr>
          <a:lstStyle/>
          <a:p>
            <a:pPr algn="ctr"/>
            <a:endParaRPr lang="en-US" i="0"/>
          </a:p>
        </p:txBody>
      </p:sp>
      <p:sp>
        <p:nvSpPr>
          <p:cNvPr id="1478" name="Freeform 1477"/>
          <p:cNvSpPr/>
          <p:nvPr/>
        </p:nvSpPr>
        <p:spPr>
          <a:xfrm rot="20390435">
            <a:off x="4795355" y="3226375"/>
            <a:ext cx="131233" cy="72895"/>
          </a:xfrm>
          <a:custGeom>
            <a:avLst/>
            <a:gdLst>
              <a:gd name="connsiteX0" fmla="*/ 0 w 609600"/>
              <a:gd name="connsiteY0" fmla="*/ 165104 h 457200"/>
              <a:gd name="connsiteX1" fmla="*/ 48358 w 609600"/>
              <a:gd name="connsiteY1" fmla="*/ 48358 h 457200"/>
              <a:gd name="connsiteX2" fmla="*/ 165104 w 609600"/>
              <a:gd name="connsiteY2" fmla="*/ 0 h 457200"/>
              <a:gd name="connsiteX3" fmla="*/ 444496 w 609600"/>
              <a:gd name="connsiteY3" fmla="*/ 0 h 457200"/>
              <a:gd name="connsiteX4" fmla="*/ 561242 w 609600"/>
              <a:gd name="connsiteY4" fmla="*/ 48358 h 457200"/>
              <a:gd name="connsiteX5" fmla="*/ 609600 w 609600"/>
              <a:gd name="connsiteY5" fmla="*/ 165104 h 457200"/>
              <a:gd name="connsiteX6" fmla="*/ 609600 w 609600"/>
              <a:gd name="connsiteY6" fmla="*/ 292096 h 457200"/>
              <a:gd name="connsiteX7" fmla="*/ 561242 w 609600"/>
              <a:gd name="connsiteY7" fmla="*/ 408842 h 457200"/>
              <a:gd name="connsiteX8" fmla="*/ 444496 w 609600"/>
              <a:gd name="connsiteY8" fmla="*/ 457200 h 457200"/>
              <a:gd name="connsiteX9" fmla="*/ 165104 w 609600"/>
              <a:gd name="connsiteY9" fmla="*/ 457200 h 457200"/>
              <a:gd name="connsiteX10" fmla="*/ 48358 w 609600"/>
              <a:gd name="connsiteY10" fmla="*/ 408842 h 457200"/>
              <a:gd name="connsiteX11" fmla="*/ 0 w 609600"/>
              <a:gd name="connsiteY11" fmla="*/ 292096 h 457200"/>
              <a:gd name="connsiteX12" fmla="*/ 0 w 609600"/>
              <a:gd name="connsiteY12" fmla="*/ 165104 h 457200"/>
              <a:gd name="connsiteX0" fmla="*/ 0 w 609600"/>
              <a:gd name="connsiteY0" fmla="*/ 167485 h 459581"/>
              <a:gd name="connsiteX1" fmla="*/ 48358 w 609600"/>
              <a:gd name="connsiteY1" fmla="*/ 50739 h 459581"/>
              <a:gd name="connsiteX2" fmla="*/ 165104 w 609600"/>
              <a:gd name="connsiteY2" fmla="*/ 2381 h 459581"/>
              <a:gd name="connsiteX3" fmla="*/ 302419 w 609600"/>
              <a:gd name="connsiteY3" fmla="*/ 0 h 459581"/>
              <a:gd name="connsiteX4" fmla="*/ 444496 w 609600"/>
              <a:gd name="connsiteY4" fmla="*/ 2381 h 459581"/>
              <a:gd name="connsiteX5" fmla="*/ 561242 w 609600"/>
              <a:gd name="connsiteY5" fmla="*/ 50739 h 459581"/>
              <a:gd name="connsiteX6" fmla="*/ 609600 w 609600"/>
              <a:gd name="connsiteY6" fmla="*/ 167485 h 459581"/>
              <a:gd name="connsiteX7" fmla="*/ 609600 w 609600"/>
              <a:gd name="connsiteY7" fmla="*/ 294477 h 459581"/>
              <a:gd name="connsiteX8" fmla="*/ 561242 w 609600"/>
              <a:gd name="connsiteY8" fmla="*/ 411223 h 459581"/>
              <a:gd name="connsiteX9" fmla="*/ 444496 w 609600"/>
              <a:gd name="connsiteY9" fmla="*/ 459581 h 459581"/>
              <a:gd name="connsiteX10" fmla="*/ 165104 w 609600"/>
              <a:gd name="connsiteY10" fmla="*/ 459581 h 459581"/>
              <a:gd name="connsiteX11" fmla="*/ 48358 w 609600"/>
              <a:gd name="connsiteY11" fmla="*/ 411223 h 459581"/>
              <a:gd name="connsiteX12" fmla="*/ 0 w 609600"/>
              <a:gd name="connsiteY12" fmla="*/ 294477 h 459581"/>
              <a:gd name="connsiteX13" fmla="*/ 0 w 609600"/>
              <a:gd name="connsiteY13" fmla="*/ 167485 h 459581"/>
              <a:gd name="connsiteX0" fmla="*/ 2045 w 611645"/>
              <a:gd name="connsiteY0" fmla="*/ 167485 h 459581"/>
              <a:gd name="connsiteX1" fmla="*/ 50403 w 611645"/>
              <a:gd name="connsiteY1" fmla="*/ 50739 h 459581"/>
              <a:gd name="connsiteX2" fmla="*/ 304464 w 611645"/>
              <a:gd name="connsiteY2" fmla="*/ 0 h 459581"/>
              <a:gd name="connsiteX3" fmla="*/ 446541 w 611645"/>
              <a:gd name="connsiteY3" fmla="*/ 2381 h 459581"/>
              <a:gd name="connsiteX4" fmla="*/ 563287 w 611645"/>
              <a:gd name="connsiteY4" fmla="*/ 50739 h 459581"/>
              <a:gd name="connsiteX5" fmla="*/ 611645 w 611645"/>
              <a:gd name="connsiteY5" fmla="*/ 167485 h 459581"/>
              <a:gd name="connsiteX6" fmla="*/ 611645 w 611645"/>
              <a:gd name="connsiteY6" fmla="*/ 294477 h 459581"/>
              <a:gd name="connsiteX7" fmla="*/ 563287 w 611645"/>
              <a:gd name="connsiteY7" fmla="*/ 411223 h 459581"/>
              <a:gd name="connsiteX8" fmla="*/ 446541 w 611645"/>
              <a:gd name="connsiteY8" fmla="*/ 459581 h 459581"/>
              <a:gd name="connsiteX9" fmla="*/ 167149 w 611645"/>
              <a:gd name="connsiteY9" fmla="*/ 459581 h 459581"/>
              <a:gd name="connsiteX10" fmla="*/ 50403 w 611645"/>
              <a:gd name="connsiteY10" fmla="*/ 411223 h 459581"/>
              <a:gd name="connsiteX11" fmla="*/ 2045 w 611645"/>
              <a:gd name="connsiteY11" fmla="*/ 294477 h 459581"/>
              <a:gd name="connsiteX12" fmla="*/ 2045 w 611645"/>
              <a:gd name="connsiteY12" fmla="*/ 167485 h 459581"/>
              <a:gd name="connsiteX0" fmla="*/ 2045 w 611645"/>
              <a:gd name="connsiteY0" fmla="*/ 167485 h 459581"/>
              <a:gd name="connsiteX1" fmla="*/ 50403 w 611645"/>
              <a:gd name="connsiteY1" fmla="*/ 50739 h 459581"/>
              <a:gd name="connsiteX2" fmla="*/ 304464 w 611645"/>
              <a:gd name="connsiteY2" fmla="*/ 0 h 459581"/>
              <a:gd name="connsiteX3" fmla="*/ 563287 w 611645"/>
              <a:gd name="connsiteY3" fmla="*/ 50739 h 459581"/>
              <a:gd name="connsiteX4" fmla="*/ 611645 w 611645"/>
              <a:gd name="connsiteY4" fmla="*/ 167485 h 459581"/>
              <a:gd name="connsiteX5" fmla="*/ 611645 w 611645"/>
              <a:gd name="connsiteY5" fmla="*/ 294477 h 459581"/>
              <a:gd name="connsiteX6" fmla="*/ 563287 w 611645"/>
              <a:gd name="connsiteY6" fmla="*/ 411223 h 459581"/>
              <a:gd name="connsiteX7" fmla="*/ 446541 w 611645"/>
              <a:gd name="connsiteY7" fmla="*/ 459581 h 459581"/>
              <a:gd name="connsiteX8" fmla="*/ 167149 w 611645"/>
              <a:gd name="connsiteY8" fmla="*/ 459581 h 459581"/>
              <a:gd name="connsiteX9" fmla="*/ 50403 w 611645"/>
              <a:gd name="connsiteY9" fmla="*/ 411223 h 459581"/>
              <a:gd name="connsiteX10" fmla="*/ 2045 w 611645"/>
              <a:gd name="connsiteY10" fmla="*/ 294477 h 459581"/>
              <a:gd name="connsiteX11" fmla="*/ 2045 w 611645"/>
              <a:gd name="connsiteY11" fmla="*/ 167485 h 459581"/>
              <a:gd name="connsiteX0" fmla="*/ 2045 w 611645"/>
              <a:gd name="connsiteY0" fmla="*/ 167485 h 459906"/>
              <a:gd name="connsiteX1" fmla="*/ 50403 w 611645"/>
              <a:gd name="connsiteY1" fmla="*/ 50739 h 459906"/>
              <a:gd name="connsiteX2" fmla="*/ 304464 w 611645"/>
              <a:gd name="connsiteY2" fmla="*/ 0 h 459906"/>
              <a:gd name="connsiteX3" fmla="*/ 563287 w 611645"/>
              <a:gd name="connsiteY3" fmla="*/ 50739 h 459906"/>
              <a:gd name="connsiteX4" fmla="*/ 611645 w 611645"/>
              <a:gd name="connsiteY4" fmla="*/ 167485 h 459906"/>
              <a:gd name="connsiteX5" fmla="*/ 611645 w 611645"/>
              <a:gd name="connsiteY5" fmla="*/ 294477 h 459906"/>
              <a:gd name="connsiteX6" fmla="*/ 563287 w 611645"/>
              <a:gd name="connsiteY6" fmla="*/ 411223 h 459906"/>
              <a:gd name="connsiteX7" fmla="*/ 446541 w 611645"/>
              <a:gd name="connsiteY7" fmla="*/ 459581 h 459906"/>
              <a:gd name="connsiteX8" fmla="*/ 167149 w 611645"/>
              <a:gd name="connsiteY8" fmla="*/ 459581 h 459906"/>
              <a:gd name="connsiteX9" fmla="*/ 50403 w 611645"/>
              <a:gd name="connsiteY9" fmla="*/ 411223 h 459906"/>
              <a:gd name="connsiteX10" fmla="*/ 2045 w 611645"/>
              <a:gd name="connsiteY10" fmla="*/ 167485 h 459906"/>
              <a:gd name="connsiteX0" fmla="*/ 2045 w 611645"/>
              <a:gd name="connsiteY0" fmla="*/ 167485 h 459906"/>
              <a:gd name="connsiteX1" fmla="*/ 50403 w 611645"/>
              <a:gd name="connsiteY1" fmla="*/ 50739 h 459906"/>
              <a:gd name="connsiteX2" fmla="*/ 304464 w 611645"/>
              <a:gd name="connsiteY2" fmla="*/ 0 h 459906"/>
              <a:gd name="connsiteX3" fmla="*/ 563287 w 611645"/>
              <a:gd name="connsiteY3" fmla="*/ 50739 h 459906"/>
              <a:gd name="connsiteX4" fmla="*/ 611645 w 611645"/>
              <a:gd name="connsiteY4" fmla="*/ 167485 h 459906"/>
              <a:gd name="connsiteX5" fmla="*/ 563287 w 611645"/>
              <a:gd name="connsiteY5" fmla="*/ 411223 h 459906"/>
              <a:gd name="connsiteX6" fmla="*/ 446541 w 611645"/>
              <a:gd name="connsiteY6" fmla="*/ 459581 h 459906"/>
              <a:gd name="connsiteX7" fmla="*/ 167149 w 611645"/>
              <a:gd name="connsiteY7" fmla="*/ 459581 h 459906"/>
              <a:gd name="connsiteX8" fmla="*/ 50403 w 611645"/>
              <a:gd name="connsiteY8" fmla="*/ 411223 h 459906"/>
              <a:gd name="connsiteX9" fmla="*/ 2045 w 611645"/>
              <a:gd name="connsiteY9" fmla="*/ 167485 h 459906"/>
              <a:gd name="connsiteX0" fmla="*/ 192545 w 573545"/>
              <a:gd name="connsiteY0" fmla="*/ 167485 h 459906"/>
              <a:gd name="connsiteX1" fmla="*/ 12303 w 573545"/>
              <a:gd name="connsiteY1" fmla="*/ 50739 h 459906"/>
              <a:gd name="connsiteX2" fmla="*/ 266364 w 573545"/>
              <a:gd name="connsiteY2" fmla="*/ 0 h 459906"/>
              <a:gd name="connsiteX3" fmla="*/ 525187 w 573545"/>
              <a:gd name="connsiteY3" fmla="*/ 50739 h 459906"/>
              <a:gd name="connsiteX4" fmla="*/ 573545 w 573545"/>
              <a:gd name="connsiteY4" fmla="*/ 167485 h 459906"/>
              <a:gd name="connsiteX5" fmla="*/ 525187 w 573545"/>
              <a:gd name="connsiteY5" fmla="*/ 411223 h 459906"/>
              <a:gd name="connsiteX6" fmla="*/ 408441 w 573545"/>
              <a:gd name="connsiteY6" fmla="*/ 459581 h 459906"/>
              <a:gd name="connsiteX7" fmla="*/ 129049 w 573545"/>
              <a:gd name="connsiteY7" fmla="*/ 459581 h 459906"/>
              <a:gd name="connsiteX8" fmla="*/ 12303 w 573545"/>
              <a:gd name="connsiteY8" fmla="*/ 411223 h 459906"/>
              <a:gd name="connsiteX9" fmla="*/ 192545 w 573545"/>
              <a:gd name="connsiteY9" fmla="*/ 167485 h 459906"/>
              <a:gd name="connsiteX0" fmla="*/ 129045 w 586245"/>
              <a:gd name="connsiteY0" fmla="*/ 167485 h 459906"/>
              <a:gd name="connsiteX1" fmla="*/ 25003 w 586245"/>
              <a:gd name="connsiteY1" fmla="*/ 50739 h 459906"/>
              <a:gd name="connsiteX2" fmla="*/ 279064 w 586245"/>
              <a:gd name="connsiteY2" fmla="*/ 0 h 459906"/>
              <a:gd name="connsiteX3" fmla="*/ 537887 w 586245"/>
              <a:gd name="connsiteY3" fmla="*/ 50739 h 459906"/>
              <a:gd name="connsiteX4" fmla="*/ 586245 w 586245"/>
              <a:gd name="connsiteY4" fmla="*/ 167485 h 459906"/>
              <a:gd name="connsiteX5" fmla="*/ 537887 w 586245"/>
              <a:gd name="connsiteY5" fmla="*/ 411223 h 459906"/>
              <a:gd name="connsiteX6" fmla="*/ 421141 w 586245"/>
              <a:gd name="connsiteY6" fmla="*/ 459581 h 459906"/>
              <a:gd name="connsiteX7" fmla="*/ 141749 w 586245"/>
              <a:gd name="connsiteY7" fmla="*/ 459581 h 459906"/>
              <a:gd name="connsiteX8" fmla="*/ 25003 w 586245"/>
              <a:gd name="connsiteY8" fmla="*/ 411223 h 459906"/>
              <a:gd name="connsiteX9" fmla="*/ 129045 w 586245"/>
              <a:gd name="connsiteY9" fmla="*/ 167485 h 459906"/>
              <a:gd name="connsiteX0" fmla="*/ 106159 w 563359"/>
              <a:gd name="connsiteY0" fmla="*/ 167485 h 459906"/>
              <a:gd name="connsiteX1" fmla="*/ 154517 w 563359"/>
              <a:gd name="connsiteY1" fmla="*/ 50739 h 459906"/>
              <a:gd name="connsiteX2" fmla="*/ 256178 w 563359"/>
              <a:gd name="connsiteY2" fmla="*/ 0 h 459906"/>
              <a:gd name="connsiteX3" fmla="*/ 515001 w 563359"/>
              <a:gd name="connsiteY3" fmla="*/ 50739 h 459906"/>
              <a:gd name="connsiteX4" fmla="*/ 563359 w 563359"/>
              <a:gd name="connsiteY4" fmla="*/ 167485 h 459906"/>
              <a:gd name="connsiteX5" fmla="*/ 515001 w 563359"/>
              <a:gd name="connsiteY5" fmla="*/ 411223 h 459906"/>
              <a:gd name="connsiteX6" fmla="*/ 398255 w 563359"/>
              <a:gd name="connsiteY6" fmla="*/ 459581 h 459906"/>
              <a:gd name="connsiteX7" fmla="*/ 118863 w 563359"/>
              <a:gd name="connsiteY7" fmla="*/ 459581 h 459906"/>
              <a:gd name="connsiteX8" fmla="*/ 2117 w 563359"/>
              <a:gd name="connsiteY8" fmla="*/ 411223 h 459906"/>
              <a:gd name="connsiteX9" fmla="*/ 106159 w 563359"/>
              <a:gd name="connsiteY9" fmla="*/ 167485 h 459906"/>
              <a:gd name="connsiteX0" fmla="*/ 106159 w 563359"/>
              <a:gd name="connsiteY0" fmla="*/ 167485 h 459906"/>
              <a:gd name="connsiteX1" fmla="*/ 154517 w 563359"/>
              <a:gd name="connsiteY1" fmla="*/ 50739 h 459906"/>
              <a:gd name="connsiteX2" fmla="*/ 256178 w 563359"/>
              <a:gd name="connsiteY2" fmla="*/ 0 h 459906"/>
              <a:gd name="connsiteX3" fmla="*/ 515001 w 563359"/>
              <a:gd name="connsiteY3" fmla="*/ 50739 h 459906"/>
              <a:gd name="connsiteX4" fmla="*/ 563359 w 563359"/>
              <a:gd name="connsiteY4" fmla="*/ 167485 h 459906"/>
              <a:gd name="connsiteX5" fmla="*/ 515001 w 563359"/>
              <a:gd name="connsiteY5" fmla="*/ 411223 h 459906"/>
              <a:gd name="connsiteX6" fmla="*/ 398255 w 563359"/>
              <a:gd name="connsiteY6" fmla="*/ 459581 h 459906"/>
              <a:gd name="connsiteX7" fmla="*/ 118863 w 563359"/>
              <a:gd name="connsiteY7" fmla="*/ 459581 h 459906"/>
              <a:gd name="connsiteX8" fmla="*/ 2117 w 563359"/>
              <a:gd name="connsiteY8" fmla="*/ 411223 h 459906"/>
              <a:gd name="connsiteX9" fmla="*/ 106159 w 563359"/>
              <a:gd name="connsiteY9" fmla="*/ 167485 h 459906"/>
              <a:gd name="connsiteX0" fmla="*/ 83139 w 567964"/>
              <a:gd name="connsiteY0" fmla="*/ 167485 h 459906"/>
              <a:gd name="connsiteX1" fmla="*/ 159122 w 567964"/>
              <a:gd name="connsiteY1" fmla="*/ 50739 h 459906"/>
              <a:gd name="connsiteX2" fmla="*/ 260783 w 567964"/>
              <a:gd name="connsiteY2" fmla="*/ 0 h 459906"/>
              <a:gd name="connsiteX3" fmla="*/ 519606 w 567964"/>
              <a:gd name="connsiteY3" fmla="*/ 50739 h 459906"/>
              <a:gd name="connsiteX4" fmla="*/ 567964 w 567964"/>
              <a:gd name="connsiteY4" fmla="*/ 167485 h 459906"/>
              <a:gd name="connsiteX5" fmla="*/ 519606 w 567964"/>
              <a:gd name="connsiteY5" fmla="*/ 411223 h 459906"/>
              <a:gd name="connsiteX6" fmla="*/ 402860 w 567964"/>
              <a:gd name="connsiteY6" fmla="*/ 459581 h 459906"/>
              <a:gd name="connsiteX7" fmla="*/ 123468 w 567964"/>
              <a:gd name="connsiteY7" fmla="*/ 459581 h 459906"/>
              <a:gd name="connsiteX8" fmla="*/ 6722 w 567964"/>
              <a:gd name="connsiteY8" fmla="*/ 411223 h 459906"/>
              <a:gd name="connsiteX9" fmla="*/ 83139 w 567964"/>
              <a:gd name="connsiteY9" fmla="*/ 167485 h 459906"/>
              <a:gd name="connsiteX0" fmla="*/ 83139 w 550569"/>
              <a:gd name="connsiteY0" fmla="*/ 167485 h 459906"/>
              <a:gd name="connsiteX1" fmla="*/ 159122 w 550569"/>
              <a:gd name="connsiteY1" fmla="*/ 50739 h 459906"/>
              <a:gd name="connsiteX2" fmla="*/ 260783 w 550569"/>
              <a:gd name="connsiteY2" fmla="*/ 0 h 459906"/>
              <a:gd name="connsiteX3" fmla="*/ 519606 w 550569"/>
              <a:gd name="connsiteY3" fmla="*/ 50739 h 459906"/>
              <a:gd name="connsiteX4" fmla="*/ 429840 w 550569"/>
              <a:gd name="connsiteY4" fmla="*/ 167485 h 459906"/>
              <a:gd name="connsiteX5" fmla="*/ 519606 w 550569"/>
              <a:gd name="connsiteY5" fmla="*/ 411223 h 459906"/>
              <a:gd name="connsiteX6" fmla="*/ 402860 w 550569"/>
              <a:gd name="connsiteY6" fmla="*/ 459581 h 459906"/>
              <a:gd name="connsiteX7" fmla="*/ 123468 w 550569"/>
              <a:gd name="connsiteY7" fmla="*/ 459581 h 459906"/>
              <a:gd name="connsiteX8" fmla="*/ 6722 w 550569"/>
              <a:gd name="connsiteY8" fmla="*/ 411223 h 459906"/>
              <a:gd name="connsiteX9" fmla="*/ 83139 w 550569"/>
              <a:gd name="connsiteY9" fmla="*/ 167485 h 459906"/>
              <a:gd name="connsiteX0" fmla="*/ 83139 w 519606"/>
              <a:gd name="connsiteY0" fmla="*/ 167485 h 459906"/>
              <a:gd name="connsiteX1" fmla="*/ 159122 w 519606"/>
              <a:gd name="connsiteY1" fmla="*/ 50739 h 459906"/>
              <a:gd name="connsiteX2" fmla="*/ 260783 w 519606"/>
              <a:gd name="connsiteY2" fmla="*/ 0 h 459906"/>
              <a:gd name="connsiteX3" fmla="*/ 353857 w 519606"/>
              <a:gd name="connsiteY3" fmla="*/ 77743 h 459906"/>
              <a:gd name="connsiteX4" fmla="*/ 429840 w 519606"/>
              <a:gd name="connsiteY4" fmla="*/ 167485 h 459906"/>
              <a:gd name="connsiteX5" fmla="*/ 519606 w 519606"/>
              <a:gd name="connsiteY5" fmla="*/ 411223 h 459906"/>
              <a:gd name="connsiteX6" fmla="*/ 402860 w 519606"/>
              <a:gd name="connsiteY6" fmla="*/ 459581 h 459906"/>
              <a:gd name="connsiteX7" fmla="*/ 123468 w 519606"/>
              <a:gd name="connsiteY7" fmla="*/ 459581 h 459906"/>
              <a:gd name="connsiteX8" fmla="*/ 6722 w 519606"/>
              <a:gd name="connsiteY8" fmla="*/ 411223 h 459906"/>
              <a:gd name="connsiteX9" fmla="*/ 83139 w 519606"/>
              <a:gd name="connsiteY9" fmla="*/ 167485 h 459906"/>
              <a:gd name="connsiteX0" fmla="*/ 83139 w 519606"/>
              <a:gd name="connsiteY0" fmla="*/ 131703 h 424124"/>
              <a:gd name="connsiteX1" fmla="*/ 159122 w 519606"/>
              <a:gd name="connsiteY1" fmla="*/ 14957 h 424124"/>
              <a:gd name="connsiteX2" fmla="*/ 353857 w 519606"/>
              <a:gd name="connsiteY2" fmla="*/ 41961 h 424124"/>
              <a:gd name="connsiteX3" fmla="*/ 429840 w 519606"/>
              <a:gd name="connsiteY3" fmla="*/ 131703 h 424124"/>
              <a:gd name="connsiteX4" fmla="*/ 519606 w 519606"/>
              <a:gd name="connsiteY4" fmla="*/ 375441 h 424124"/>
              <a:gd name="connsiteX5" fmla="*/ 402860 w 519606"/>
              <a:gd name="connsiteY5" fmla="*/ 423799 h 424124"/>
              <a:gd name="connsiteX6" fmla="*/ 123468 w 519606"/>
              <a:gd name="connsiteY6" fmla="*/ 423799 h 424124"/>
              <a:gd name="connsiteX7" fmla="*/ 6722 w 519606"/>
              <a:gd name="connsiteY7" fmla="*/ 375441 h 424124"/>
              <a:gd name="connsiteX8" fmla="*/ 83139 w 519606"/>
              <a:gd name="connsiteY8" fmla="*/ 131703 h 424124"/>
              <a:gd name="connsiteX0" fmla="*/ 83139 w 519606"/>
              <a:gd name="connsiteY0" fmla="*/ 116746 h 409167"/>
              <a:gd name="connsiteX1" fmla="*/ 159122 w 519606"/>
              <a:gd name="connsiteY1" fmla="*/ 0 h 409167"/>
              <a:gd name="connsiteX2" fmla="*/ 429840 w 519606"/>
              <a:gd name="connsiteY2" fmla="*/ 116746 h 409167"/>
              <a:gd name="connsiteX3" fmla="*/ 519606 w 519606"/>
              <a:gd name="connsiteY3" fmla="*/ 360484 h 409167"/>
              <a:gd name="connsiteX4" fmla="*/ 402860 w 519606"/>
              <a:gd name="connsiteY4" fmla="*/ 408842 h 409167"/>
              <a:gd name="connsiteX5" fmla="*/ 123468 w 519606"/>
              <a:gd name="connsiteY5" fmla="*/ 408842 h 409167"/>
              <a:gd name="connsiteX6" fmla="*/ 6722 w 519606"/>
              <a:gd name="connsiteY6" fmla="*/ 360484 h 409167"/>
              <a:gd name="connsiteX7" fmla="*/ 83139 w 519606"/>
              <a:gd name="connsiteY7" fmla="*/ 116746 h 409167"/>
              <a:gd name="connsiteX0" fmla="*/ 83139 w 519606"/>
              <a:gd name="connsiteY0" fmla="*/ 116746 h 409167"/>
              <a:gd name="connsiteX1" fmla="*/ 186747 w 519606"/>
              <a:gd name="connsiteY1" fmla="*/ 0 h 409167"/>
              <a:gd name="connsiteX2" fmla="*/ 429840 w 519606"/>
              <a:gd name="connsiteY2" fmla="*/ 116746 h 409167"/>
              <a:gd name="connsiteX3" fmla="*/ 519606 w 519606"/>
              <a:gd name="connsiteY3" fmla="*/ 360484 h 409167"/>
              <a:gd name="connsiteX4" fmla="*/ 402860 w 519606"/>
              <a:gd name="connsiteY4" fmla="*/ 408842 h 409167"/>
              <a:gd name="connsiteX5" fmla="*/ 123468 w 519606"/>
              <a:gd name="connsiteY5" fmla="*/ 408842 h 409167"/>
              <a:gd name="connsiteX6" fmla="*/ 6722 w 519606"/>
              <a:gd name="connsiteY6" fmla="*/ 360484 h 409167"/>
              <a:gd name="connsiteX7" fmla="*/ 83139 w 519606"/>
              <a:gd name="connsiteY7" fmla="*/ 116746 h 409167"/>
              <a:gd name="connsiteX0" fmla="*/ 83139 w 519606"/>
              <a:gd name="connsiteY0" fmla="*/ 116746 h 409167"/>
              <a:gd name="connsiteX1" fmla="*/ 241997 w 519606"/>
              <a:gd name="connsiteY1" fmla="*/ 0 h 409167"/>
              <a:gd name="connsiteX2" fmla="*/ 429840 w 519606"/>
              <a:gd name="connsiteY2" fmla="*/ 116746 h 409167"/>
              <a:gd name="connsiteX3" fmla="*/ 519606 w 519606"/>
              <a:gd name="connsiteY3" fmla="*/ 360484 h 409167"/>
              <a:gd name="connsiteX4" fmla="*/ 402860 w 519606"/>
              <a:gd name="connsiteY4" fmla="*/ 408842 h 409167"/>
              <a:gd name="connsiteX5" fmla="*/ 123468 w 519606"/>
              <a:gd name="connsiteY5" fmla="*/ 408842 h 409167"/>
              <a:gd name="connsiteX6" fmla="*/ 6722 w 519606"/>
              <a:gd name="connsiteY6" fmla="*/ 360484 h 409167"/>
              <a:gd name="connsiteX7" fmla="*/ 83139 w 519606"/>
              <a:gd name="connsiteY7" fmla="*/ 116746 h 409167"/>
              <a:gd name="connsiteX0" fmla="*/ 106159 w 515001"/>
              <a:gd name="connsiteY0" fmla="*/ 148251 h 413343"/>
              <a:gd name="connsiteX1" fmla="*/ 237392 w 515001"/>
              <a:gd name="connsiteY1" fmla="*/ 4501 h 413343"/>
              <a:gd name="connsiteX2" fmla="*/ 425235 w 515001"/>
              <a:gd name="connsiteY2" fmla="*/ 121247 h 413343"/>
              <a:gd name="connsiteX3" fmla="*/ 515001 w 515001"/>
              <a:gd name="connsiteY3" fmla="*/ 364985 h 413343"/>
              <a:gd name="connsiteX4" fmla="*/ 398255 w 515001"/>
              <a:gd name="connsiteY4" fmla="*/ 413343 h 413343"/>
              <a:gd name="connsiteX5" fmla="*/ 118863 w 515001"/>
              <a:gd name="connsiteY5" fmla="*/ 413343 h 413343"/>
              <a:gd name="connsiteX6" fmla="*/ 2117 w 515001"/>
              <a:gd name="connsiteY6" fmla="*/ 364985 h 413343"/>
              <a:gd name="connsiteX7" fmla="*/ 106159 w 515001"/>
              <a:gd name="connsiteY7" fmla="*/ 148251 h 413343"/>
              <a:gd name="connsiteX0" fmla="*/ 106159 w 519498"/>
              <a:gd name="connsiteY0" fmla="*/ 148251 h 413343"/>
              <a:gd name="connsiteX1" fmla="*/ 237392 w 519498"/>
              <a:gd name="connsiteY1" fmla="*/ 4501 h 413343"/>
              <a:gd name="connsiteX2" fmla="*/ 425235 w 519498"/>
              <a:gd name="connsiteY2" fmla="*/ 121247 h 413343"/>
              <a:gd name="connsiteX3" fmla="*/ 515001 w 519498"/>
              <a:gd name="connsiteY3" fmla="*/ 364985 h 413343"/>
              <a:gd name="connsiteX4" fmla="*/ 398255 w 519498"/>
              <a:gd name="connsiteY4" fmla="*/ 413343 h 413343"/>
              <a:gd name="connsiteX5" fmla="*/ 118863 w 519498"/>
              <a:gd name="connsiteY5" fmla="*/ 413343 h 413343"/>
              <a:gd name="connsiteX6" fmla="*/ 2117 w 519498"/>
              <a:gd name="connsiteY6" fmla="*/ 364985 h 413343"/>
              <a:gd name="connsiteX7" fmla="*/ 106159 w 519498"/>
              <a:gd name="connsiteY7" fmla="*/ 148251 h 413343"/>
              <a:gd name="connsiteX0" fmla="*/ 106159 w 519498"/>
              <a:gd name="connsiteY0" fmla="*/ 143750 h 408842"/>
              <a:gd name="connsiteX1" fmla="*/ 237392 w 519498"/>
              <a:gd name="connsiteY1" fmla="*/ 0 h 408842"/>
              <a:gd name="connsiteX2" fmla="*/ 369985 w 519498"/>
              <a:gd name="connsiteY2" fmla="*/ 143750 h 408842"/>
              <a:gd name="connsiteX3" fmla="*/ 515001 w 519498"/>
              <a:gd name="connsiteY3" fmla="*/ 360484 h 408842"/>
              <a:gd name="connsiteX4" fmla="*/ 398255 w 519498"/>
              <a:gd name="connsiteY4" fmla="*/ 408842 h 408842"/>
              <a:gd name="connsiteX5" fmla="*/ 118863 w 519498"/>
              <a:gd name="connsiteY5" fmla="*/ 408842 h 408842"/>
              <a:gd name="connsiteX6" fmla="*/ 2117 w 519498"/>
              <a:gd name="connsiteY6" fmla="*/ 360484 h 408842"/>
              <a:gd name="connsiteX7" fmla="*/ 106159 w 519498"/>
              <a:gd name="connsiteY7" fmla="*/ 143750 h 408842"/>
              <a:gd name="connsiteX0" fmla="*/ 106159 w 535613"/>
              <a:gd name="connsiteY0" fmla="*/ 143750 h 408842"/>
              <a:gd name="connsiteX1" fmla="*/ 237392 w 535613"/>
              <a:gd name="connsiteY1" fmla="*/ 0 h 408842"/>
              <a:gd name="connsiteX2" fmla="*/ 369985 w 535613"/>
              <a:gd name="connsiteY2" fmla="*/ 143750 h 408842"/>
              <a:gd name="connsiteX3" fmla="*/ 515001 w 535613"/>
              <a:gd name="connsiteY3" fmla="*/ 360484 h 408842"/>
              <a:gd name="connsiteX4" fmla="*/ 398255 w 535613"/>
              <a:gd name="connsiteY4" fmla="*/ 408842 h 408842"/>
              <a:gd name="connsiteX5" fmla="*/ 118863 w 535613"/>
              <a:gd name="connsiteY5" fmla="*/ 408842 h 408842"/>
              <a:gd name="connsiteX6" fmla="*/ 2117 w 535613"/>
              <a:gd name="connsiteY6" fmla="*/ 360484 h 408842"/>
              <a:gd name="connsiteX7" fmla="*/ 106159 w 535613"/>
              <a:gd name="connsiteY7" fmla="*/ 143750 h 408842"/>
              <a:gd name="connsiteX0" fmla="*/ 106159 w 542519"/>
              <a:gd name="connsiteY0" fmla="*/ 143750 h 408842"/>
              <a:gd name="connsiteX1" fmla="*/ 237392 w 542519"/>
              <a:gd name="connsiteY1" fmla="*/ 0 h 408842"/>
              <a:gd name="connsiteX2" fmla="*/ 369985 w 542519"/>
              <a:gd name="connsiteY2" fmla="*/ 143750 h 408842"/>
              <a:gd name="connsiteX3" fmla="*/ 515001 w 542519"/>
              <a:gd name="connsiteY3" fmla="*/ 360484 h 408842"/>
              <a:gd name="connsiteX4" fmla="*/ 398255 w 542519"/>
              <a:gd name="connsiteY4" fmla="*/ 408842 h 408842"/>
              <a:gd name="connsiteX5" fmla="*/ 118863 w 542519"/>
              <a:gd name="connsiteY5" fmla="*/ 408842 h 408842"/>
              <a:gd name="connsiteX6" fmla="*/ 2117 w 542519"/>
              <a:gd name="connsiteY6" fmla="*/ 360484 h 408842"/>
              <a:gd name="connsiteX7" fmla="*/ 106159 w 542519"/>
              <a:gd name="connsiteY7" fmla="*/ 143750 h 408842"/>
              <a:gd name="connsiteX0" fmla="*/ 106159 w 542519"/>
              <a:gd name="connsiteY0" fmla="*/ 143750 h 412825"/>
              <a:gd name="connsiteX1" fmla="*/ 237392 w 542519"/>
              <a:gd name="connsiteY1" fmla="*/ 0 h 412825"/>
              <a:gd name="connsiteX2" fmla="*/ 369985 w 542519"/>
              <a:gd name="connsiteY2" fmla="*/ 143750 h 412825"/>
              <a:gd name="connsiteX3" fmla="*/ 515001 w 542519"/>
              <a:gd name="connsiteY3" fmla="*/ 360484 h 412825"/>
              <a:gd name="connsiteX4" fmla="*/ 398255 w 542519"/>
              <a:gd name="connsiteY4" fmla="*/ 408842 h 412825"/>
              <a:gd name="connsiteX5" fmla="*/ 118863 w 542519"/>
              <a:gd name="connsiteY5" fmla="*/ 408842 h 412825"/>
              <a:gd name="connsiteX6" fmla="*/ 2117 w 542519"/>
              <a:gd name="connsiteY6" fmla="*/ 360484 h 412825"/>
              <a:gd name="connsiteX7" fmla="*/ 106159 w 542519"/>
              <a:gd name="connsiteY7" fmla="*/ 143750 h 412825"/>
              <a:gd name="connsiteX0" fmla="*/ 106159 w 514894"/>
              <a:gd name="connsiteY0" fmla="*/ 143750 h 412825"/>
              <a:gd name="connsiteX1" fmla="*/ 237392 w 514894"/>
              <a:gd name="connsiteY1" fmla="*/ 0 h 412825"/>
              <a:gd name="connsiteX2" fmla="*/ 369985 w 514894"/>
              <a:gd name="connsiteY2" fmla="*/ 143750 h 412825"/>
              <a:gd name="connsiteX3" fmla="*/ 487376 w 514894"/>
              <a:gd name="connsiteY3" fmla="*/ 360484 h 412825"/>
              <a:gd name="connsiteX4" fmla="*/ 398255 w 514894"/>
              <a:gd name="connsiteY4" fmla="*/ 408842 h 412825"/>
              <a:gd name="connsiteX5" fmla="*/ 118863 w 514894"/>
              <a:gd name="connsiteY5" fmla="*/ 408842 h 412825"/>
              <a:gd name="connsiteX6" fmla="*/ 2117 w 514894"/>
              <a:gd name="connsiteY6" fmla="*/ 360484 h 412825"/>
              <a:gd name="connsiteX7" fmla="*/ 106159 w 514894"/>
              <a:gd name="connsiteY7" fmla="*/ 143750 h 412825"/>
              <a:gd name="connsiteX0" fmla="*/ 106159 w 514894"/>
              <a:gd name="connsiteY0" fmla="*/ 143750 h 439829"/>
              <a:gd name="connsiteX1" fmla="*/ 237392 w 514894"/>
              <a:gd name="connsiteY1" fmla="*/ 0 h 439829"/>
              <a:gd name="connsiteX2" fmla="*/ 369985 w 514894"/>
              <a:gd name="connsiteY2" fmla="*/ 143750 h 439829"/>
              <a:gd name="connsiteX3" fmla="*/ 487376 w 514894"/>
              <a:gd name="connsiteY3" fmla="*/ 387488 h 439829"/>
              <a:gd name="connsiteX4" fmla="*/ 398255 w 514894"/>
              <a:gd name="connsiteY4" fmla="*/ 408842 h 439829"/>
              <a:gd name="connsiteX5" fmla="*/ 118863 w 514894"/>
              <a:gd name="connsiteY5" fmla="*/ 408842 h 439829"/>
              <a:gd name="connsiteX6" fmla="*/ 2117 w 514894"/>
              <a:gd name="connsiteY6" fmla="*/ 360484 h 439829"/>
              <a:gd name="connsiteX7" fmla="*/ 106159 w 514894"/>
              <a:gd name="connsiteY7" fmla="*/ 143750 h 439829"/>
              <a:gd name="connsiteX0" fmla="*/ 106159 w 514894"/>
              <a:gd name="connsiteY0" fmla="*/ 143750 h 416201"/>
              <a:gd name="connsiteX1" fmla="*/ 237392 w 514894"/>
              <a:gd name="connsiteY1" fmla="*/ 0 h 416201"/>
              <a:gd name="connsiteX2" fmla="*/ 369985 w 514894"/>
              <a:gd name="connsiteY2" fmla="*/ 143750 h 416201"/>
              <a:gd name="connsiteX3" fmla="*/ 487376 w 514894"/>
              <a:gd name="connsiteY3" fmla="*/ 387488 h 416201"/>
              <a:gd name="connsiteX4" fmla="*/ 398255 w 514894"/>
              <a:gd name="connsiteY4" fmla="*/ 408842 h 416201"/>
              <a:gd name="connsiteX5" fmla="*/ 118863 w 514894"/>
              <a:gd name="connsiteY5" fmla="*/ 408842 h 416201"/>
              <a:gd name="connsiteX6" fmla="*/ 2117 w 514894"/>
              <a:gd name="connsiteY6" fmla="*/ 360484 h 416201"/>
              <a:gd name="connsiteX7" fmla="*/ 106159 w 514894"/>
              <a:gd name="connsiteY7" fmla="*/ 143750 h 416201"/>
              <a:gd name="connsiteX0" fmla="*/ 106159 w 514894"/>
              <a:gd name="connsiteY0" fmla="*/ 143750 h 411700"/>
              <a:gd name="connsiteX1" fmla="*/ 237392 w 514894"/>
              <a:gd name="connsiteY1" fmla="*/ 0 h 411700"/>
              <a:gd name="connsiteX2" fmla="*/ 369985 w 514894"/>
              <a:gd name="connsiteY2" fmla="*/ 143750 h 411700"/>
              <a:gd name="connsiteX3" fmla="*/ 487376 w 514894"/>
              <a:gd name="connsiteY3" fmla="*/ 387488 h 411700"/>
              <a:gd name="connsiteX4" fmla="*/ 398255 w 514894"/>
              <a:gd name="connsiteY4" fmla="*/ 408842 h 411700"/>
              <a:gd name="connsiteX5" fmla="*/ 118863 w 514894"/>
              <a:gd name="connsiteY5" fmla="*/ 408842 h 411700"/>
              <a:gd name="connsiteX6" fmla="*/ 2117 w 514894"/>
              <a:gd name="connsiteY6" fmla="*/ 360484 h 411700"/>
              <a:gd name="connsiteX7" fmla="*/ 106159 w 514894"/>
              <a:gd name="connsiteY7" fmla="*/ 143750 h 411700"/>
              <a:gd name="connsiteX0" fmla="*/ 106159 w 511441"/>
              <a:gd name="connsiteY0" fmla="*/ 143750 h 411700"/>
              <a:gd name="connsiteX1" fmla="*/ 237392 w 511441"/>
              <a:gd name="connsiteY1" fmla="*/ 0 h 411700"/>
              <a:gd name="connsiteX2" fmla="*/ 369985 w 511441"/>
              <a:gd name="connsiteY2" fmla="*/ 143750 h 411700"/>
              <a:gd name="connsiteX3" fmla="*/ 487376 w 511441"/>
              <a:gd name="connsiteY3" fmla="*/ 387488 h 411700"/>
              <a:gd name="connsiteX4" fmla="*/ 398255 w 511441"/>
              <a:gd name="connsiteY4" fmla="*/ 408842 h 411700"/>
              <a:gd name="connsiteX5" fmla="*/ 118863 w 511441"/>
              <a:gd name="connsiteY5" fmla="*/ 408842 h 411700"/>
              <a:gd name="connsiteX6" fmla="*/ 2117 w 511441"/>
              <a:gd name="connsiteY6" fmla="*/ 360484 h 411700"/>
              <a:gd name="connsiteX7" fmla="*/ 106159 w 511441"/>
              <a:gd name="connsiteY7" fmla="*/ 143750 h 411700"/>
              <a:gd name="connsiteX0" fmla="*/ 106159 w 511441"/>
              <a:gd name="connsiteY0" fmla="*/ 143750 h 411700"/>
              <a:gd name="connsiteX1" fmla="*/ 237392 w 511441"/>
              <a:gd name="connsiteY1" fmla="*/ 0 h 411700"/>
              <a:gd name="connsiteX2" fmla="*/ 397610 w 511441"/>
              <a:gd name="connsiteY2" fmla="*/ 143750 h 411700"/>
              <a:gd name="connsiteX3" fmla="*/ 487376 w 511441"/>
              <a:gd name="connsiteY3" fmla="*/ 387488 h 411700"/>
              <a:gd name="connsiteX4" fmla="*/ 398255 w 511441"/>
              <a:gd name="connsiteY4" fmla="*/ 408842 h 411700"/>
              <a:gd name="connsiteX5" fmla="*/ 118863 w 511441"/>
              <a:gd name="connsiteY5" fmla="*/ 408842 h 411700"/>
              <a:gd name="connsiteX6" fmla="*/ 2117 w 511441"/>
              <a:gd name="connsiteY6" fmla="*/ 360484 h 411700"/>
              <a:gd name="connsiteX7" fmla="*/ 106159 w 511441"/>
              <a:gd name="connsiteY7" fmla="*/ 143750 h 411700"/>
              <a:gd name="connsiteX0" fmla="*/ 106159 w 511441"/>
              <a:gd name="connsiteY0" fmla="*/ 116746 h 384696"/>
              <a:gd name="connsiteX1" fmla="*/ 265017 w 511441"/>
              <a:gd name="connsiteY1" fmla="*/ 0 h 384696"/>
              <a:gd name="connsiteX2" fmla="*/ 397610 w 511441"/>
              <a:gd name="connsiteY2" fmla="*/ 116746 h 384696"/>
              <a:gd name="connsiteX3" fmla="*/ 487376 w 511441"/>
              <a:gd name="connsiteY3" fmla="*/ 360484 h 384696"/>
              <a:gd name="connsiteX4" fmla="*/ 398255 w 511441"/>
              <a:gd name="connsiteY4" fmla="*/ 381838 h 384696"/>
              <a:gd name="connsiteX5" fmla="*/ 118863 w 511441"/>
              <a:gd name="connsiteY5" fmla="*/ 381838 h 384696"/>
              <a:gd name="connsiteX6" fmla="*/ 2117 w 511441"/>
              <a:gd name="connsiteY6" fmla="*/ 333480 h 384696"/>
              <a:gd name="connsiteX7" fmla="*/ 106159 w 511441"/>
              <a:gd name="connsiteY7" fmla="*/ 116746 h 384696"/>
              <a:gd name="connsiteX0" fmla="*/ 106159 w 511441"/>
              <a:gd name="connsiteY0" fmla="*/ 148251 h 389197"/>
              <a:gd name="connsiteX1" fmla="*/ 265017 w 511441"/>
              <a:gd name="connsiteY1" fmla="*/ 4501 h 389197"/>
              <a:gd name="connsiteX2" fmla="*/ 397610 w 511441"/>
              <a:gd name="connsiteY2" fmla="*/ 121247 h 389197"/>
              <a:gd name="connsiteX3" fmla="*/ 487376 w 511441"/>
              <a:gd name="connsiteY3" fmla="*/ 364985 h 389197"/>
              <a:gd name="connsiteX4" fmla="*/ 398255 w 511441"/>
              <a:gd name="connsiteY4" fmla="*/ 386339 h 389197"/>
              <a:gd name="connsiteX5" fmla="*/ 118863 w 511441"/>
              <a:gd name="connsiteY5" fmla="*/ 386339 h 389197"/>
              <a:gd name="connsiteX6" fmla="*/ 2117 w 511441"/>
              <a:gd name="connsiteY6" fmla="*/ 337981 h 389197"/>
              <a:gd name="connsiteX7" fmla="*/ 106159 w 511441"/>
              <a:gd name="connsiteY7" fmla="*/ 148251 h 389197"/>
              <a:gd name="connsiteX0" fmla="*/ 106159 w 511441"/>
              <a:gd name="connsiteY0" fmla="*/ 143750 h 384696"/>
              <a:gd name="connsiteX1" fmla="*/ 265017 w 511441"/>
              <a:gd name="connsiteY1" fmla="*/ 0 h 384696"/>
              <a:gd name="connsiteX2" fmla="*/ 397610 w 511441"/>
              <a:gd name="connsiteY2" fmla="*/ 143750 h 384696"/>
              <a:gd name="connsiteX3" fmla="*/ 487376 w 511441"/>
              <a:gd name="connsiteY3" fmla="*/ 360484 h 384696"/>
              <a:gd name="connsiteX4" fmla="*/ 398255 w 511441"/>
              <a:gd name="connsiteY4" fmla="*/ 381838 h 384696"/>
              <a:gd name="connsiteX5" fmla="*/ 118863 w 511441"/>
              <a:gd name="connsiteY5" fmla="*/ 381838 h 384696"/>
              <a:gd name="connsiteX6" fmla="*/ 2117 w 511441"/>
              <a:gd name="connsiteY6" fmla="*/ 333480 h 384696"/>
              <a:gd name="connsiteX7" fmla="*/ 106159 w 511441"/>
              <a:gd name="connsiteY7" fmla="*/ 143750 h 384696"/>
              <a:gd name="connsiteX0" fmla="*/ 106159 w 511441"/>
              <a:gd name="connsiteY0" fmla="*/ 143750 h 384696"/>
              <a:gd name="connsiteX1" fmla="*/ 265017 w 511441"/>
              <a:gd name="connsiteY1" fmla="*/ 0 h 384696"/>
              <a:gd name="connsiteX2" fmla="*/ 397610 w 511441"/>
              <a:gd name="connsiteY2" fmla="*/ 143750 h 384696"/>
              <a:gd name="connsiteX3" fmla="*/ 487376 w 511441"/>
              <a:gd name="connsiteY3" fmla="*/ 360484 h 384696"/>
              <a:gd name="connsiteX4" fmla="*/ 370630 w 511441"/>
              <a:gd name="connsiteY4" fmla="*/ 381838 h 384696"/>
              <a:gd name="connsiteX5" fmla="*/ 118863 w 511441"/>
              <a:gd name="connsiteY5" fmla="*/ 381838 h 384696"/>
              <a:gd name="connsiteX6" fmla="*/ 2117 w 511441"/>
              <a:gd name="connsiteY6" fmla="*/ 333480 h 384696"/>
              <a:gd name="connsiteX7" fmla="*/ 106159 w 511441"/>
              <a:gd name="connsiteY7" fmla="*/ 143750 h 384696"/>
              <a:gd name="connsiteX0" fmla="*/ 106159 w 511441"/>
              <a:gd name="connsiteY0" fmla="*/ 143750 h 384696"/>
              <a:gd name="connsiteX1" fmla="*/ 265017 w 511441"/>
              <a:gd name="connsiteY1" fmla="*/ 0 h 384696"/>
              <a:gd name="connsiteX2" fmla="*/ 397610 w 511441"/>
              <a:gd name="connsiteY2" fmla="*/ 143750 h 384696"/>
              <a:gd name="connsiteX3" fmla="*/ 487376 w 511441"/>
              <a:gd name="connsiteY3" fmla="*/ 360484 h 384696"/>
              <a:gd name="connsiteX4" fmla="*/ 370630 w 511441"/>
              <a:gd name="connsiteY4" fmla="*/ 381838 h 384696"/>
              <a:gd name="connsiteX5" fmla="*/ 118863 w 511441"/>
              <a:gd name="connsiteY5" fmla="*/ 381838 h 384696"/>
              <a:gd name="connsiteX6" fmla="*/ 2117 w 511441"/>
              <a:gd name="connsiteY6" fmla="*/ 333480 h 384696"/>
              <a:gd name="connsiteX7" fmla="*/ 106159 w 511441"/>
              <a:gd name="connsiteY7" fmla="*/ 143750 h 384696"/>
              <a:gd name="connsiteX0" fmla="*/ 106159 w 511441"/>
              <a:gd name="connsiteY0" fmla="*/ 143750 h 384696"/>
              <a:gd name="connsiteX1" fmla="*/ 265017 w 511441"/>
              <a:gd name="connsiteY1" fmla="*/ 0 h 384696"/>
              <a:gd name="connsiteX2" fmla="*/ 397610 w 511441"/>
              <a:gd name="connsiteY2" fmla="*/ 143750 h 384696"/>
              <a:gd name="connsiteX3" fmla="*/ 487376 w 511441"/>
              <a:gd name="connsiteY3" fmla="*/ 360484 h 384696"/>
              <a:gd name="connsiteX4" fmla="*/ 370630 w 511441"/>
              <a:gd name="connsiteY4" fmla="*/ 381838 h 384696"/>
              <a:gd name="connsiteX5" fmla="*/ 118863 w 511441"/>
              <a:gd name="connsiteY5" fmla="*/ 381838 h 384696"/>
              <a:gd name="connsiteX6" fmla="*/ 2117 w 511441"/>
              <a:gd name="connsiteY6" fmla="*/ 333480 h 384696"/>
              <a:gd name="connsiteX7" fmla="*/ 106159 w 511441"/>
              <a:gd name="connsiteY7" fmla="*/ 143750 h 384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1441" h="384696">
                <a:moveTo>
                  <a:pt x="106159" y="143750"/>
                </a:moveTo>
                <a:cubicBezTo>
                  <a:pt x="149976" y="88170"/>
                  <a:pt x="216442" y="0"/>
                  <a:pt x="265017" y="0"/>
                </a:cubicBezTo>
                <a:cubicBezTo>
                  <a:pt x="313592" y="0"/>
                  <a:pt x="360550" y="83669"/>
                  <a:pt x="397610" y="143750"/>
                </a:cubicBezTo>
                <a:cubicBezTo>
                  <a:pt x="434670" y="203831"/>
                  <a:pt x="511441" y="310676"/>
                  <a:pt x="487376" y="360484"/>
                </a:cubicBezTo>
                <a:cubicBezTo>
                  <a:pt x="482887" y="384696"/>
                  <a:pt x="414418" y="381838"/>
                  <a:pt x="370630" y="381838"/>
                </a:cubicBezTo>
                <a:lnTo>
                  <a:pt x="118863" y="381838"/>
                </a:lnTo>
                <a:cubicBezTo>
                  <a:pt x="42846" y="381838"/>
                  <a:pt x="4234" y="373161"/>
                  <a:pt x="2117" y="333480"/>
                </a:cubicBezTo>
                <a:cubicBezTo>
                  <a:pt x="0" y="293799"/>
                  <a:pt x="62342" y="199330"/>
                  <a:pt x="106159" y="143750"/>
                </a:cubicBezTo>
                <a:close/>
              </a:path>
            </a:pathLst>
          </a:custGeom>
          <a:solidFill>
            <a:srgbClr val="800000"/>
          </a:solidFill>
          <a:ln w="12700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9728" tIns="54864" rIns="109728" bIns="54864" rtlCol="0" anchor="ctr">
            <a:normAutofit fontScale="25000" lnSpcReduction="20000"/>
          </a:bodyPr>
          <a:lstStyle/>
          <a:p>
            <a:pPr algn="ctr"/>
            <a:endParaRPr lang="en-US" i="0"/>
          </a:p>
        </p:txBody>
      </p:sp>
      <p:sp>
        <p:nvSpPr>
          <p:cNvPr id="1479" name="Freeform 1478"/>
          <p:cNvSpPr/>
          <p:nvPr/>
        </p:nvSpPr>
        <p:spPr>
          <a:xfrm rot="20259629">
            <a:off x="4890642" y="1889329"/>
            <a:ext cx="185396" cy="130830"/>
          </a:xfrm>
          <a:custGeom>
            <a:avLst/>
            <a:gdLst>
              <a:gd name="connsiteX0" fmla="*/ 0 w 609600"/>
              <a:gd name="connsiteY0" fmla="*/ 165104 h 457200"/>
              <a:gd name="connsiteX1" fmla="*/ 48358 w 609600"/>
              <a:gd name="connsiteY1" fmla="*/ 48358 h 457200"/>
              <a:gd name="connsiteX2" fmla="*/ 165104 w 609600"/>
              <a:gd name="connsiteY2" fmla="*/ 0 h 457200"/>
              <a:gd name="connsiteX3" fmla="*/ 444496 w 609600"/>
              <a:gd name="connsiteY3" fmla="*/ 0 h 457200"/>
              <a:gd name="connsiteX4" fmla="*/ 561242 w 609600"/>
              <a:gd name="connsiteY4" fmla="*/ 48358 h 457200"/>
              <a:gd name="connsiteX5" fmla="*/ 609600 w 609600"/>
              <a:gd name="connsiteY5" fmla="*/ 165104 h 457200"/>
              <a:gd name="connsiteX6" fmla="*/ 609600 w 609600"/>
              <a:gd name="connsiteY6" fmla="*/ 292096 h 457200"/>
              <a:gd name="connsiteX7" fmla="*/ 561242 w 609600"/>
              <a:gd name="connsiteY7" fmla="*/ 408842 h 457200"/>
              <a:gd name="connsiteX8" fmla="*/ 444496 w 609600"/>
              <a:gd name="connsiteY8" fmla="*/ 457200 h 457200"/>
              <a:gd name="connsiteX9" fmla="*/ 165104 w 609600"/>
              <a:gd name="connsiteY9" fmla="*/ 457200 h 457200"/>
              <a:gd name="connsiteX10" fmla="*/ 48358 w 609600"/>
              <a:gd name="connsiteY10" fmla="*/ 408842 h 457200"/>
              <a:gd name="connsiteX11" fmla="*/ 0 w 609600"/>
              <a:gd name="connsiteY11" fmla="*/ 292096 h 457200"/>
              <a:gd name="connsiteX12" fmla="*/ 0 w 609600"/>
              <a:gd name="connsiteY12" fmla="*/ 165104 h 457200"/>
              <a:gd name="connsiteX0" fmla="*/ 0 w 609600"/>
              <a:gd name="connsiteY0" fmla="*/ 167485 h 459581"/>
              <a:gd name="connsiteX1" fmla="*/ 48358 w 609600"/>
              <a:gd name="connsiteY1" fmla="*/ 50739 h 459581"/>
              <a:gd name="connsiteX2" fmla="*/ 165104 w 609600"/>
              <a:gd name="connsiteY2" fmla="*/ 2381 h 459581"/>
              <a:gd name="connsiteX3" fmla="*/ 302419 w 609600"/>
              <a:gd name="connsiteY3" fmla="*/ 0 h 459581"/>
              <a:gd name="connsiteX4" fmla="*/ 444496 w 609600"/>
              <a:gd name="connsiteY4" fmla="*/ 2381 h 459581"/>
              <a:gd name="connsiteX5" fmla="*/ 561242 w 609600"/>
              <a:gd name="connsiteY5" fmla="*/ 50739 h 459581"/>
              <a:gd name="connsiteX6" fmla="*/ 609600 w 609600"/>
              <a:gd name="connsiteY6" fmla="*/ 167485 h 459581"/>
              <a:gd name="connsiteX7" fmla="*/ 609600 w 609600"/>
              <a:gd name="connsiteY7" fmla="*/ 294477 h 459581"/>
              <a:gd name="connsiteX8" fmla="*/ 561242 w 609600"/>
              <a:gd name="connsiteY8" fmla="*/ 411223 h 459581"/>
              <a:gd name="connsiteX9" fmla="*/ 444496 w 609600"/>
              <a:gd name="connsiteY9" fmla="*/ 459581 h 459581"/>
              <a:gd name="connsiteX10" fmla="*/ 165104 w 609600"/>
              <a:gd name="connsiteY10" fmla="*/ 459581 h 459581"/>
              <a:gd name="connsiteX11" fmla="*/ 48358 w 609600"/>
              <a:gd name="connsiteY11" fmla="*/ 411223 h 459581"/>
              <a:gd name="connsiteX12" fmla="*/ 0 w 609600"/>
              <a:gd name="connsiteY12" fmla="*/ 294477 h 459581"/>
              <a:gd name="connsiteX13" fmla="*/ 0 w 609600"/>
              <a:gd name="connsiteY13" fmla="*/ 167485 h 459581"/>
              <a:gd name="connsiteX0" fmla="*/ 2045 w 611645"/>
              <a:gd name="connsiteY0" fmla="*/ 167485 h 459581"/>
              <a:gd name="connsiteX1" fmla="*/ 50403 w 611645"/>
              <a:gd name="connsiteY1" fmla="*/ 50739 h 459581"/>
              <a:gd name="connsiteX2" fmla="*/ 304464 w 611645"/>
              <a:gd name="connsiteY2" fmla="*/ 0 h 459581"/>
              <a:gd name="connsiteX3" fmla="*/ 446541 w 611645"/>
              <a:gd name="connsiteY3" fmla="*/ 2381 h 459581"/>
              <a:gd name="connsiteX4" fmla="*/ 563287 w 611645"/>
              <a:gd name="connsiteY4" fmla="*/ 50739 h 459581"/>
              <a:gd name="connsiteX5" fmla="*/ 611645 w 611645"/>
              <a:gd name="connsiteY5" fmla="*/ 167485 h 459581"/>
              <a:gd name="connsiteX6" fmla="*/ 611645 w 611645"/>
              <a:gd name="connsiteY6" fmla="*/ 294477 h 459581"/>
              <a:gd name="connsiteX7" fmla="*/ 563287 w 611645"/>
              <a:gd name="connsiteY7" fmla="*/ 411223 h 459581"/>
              <a:gd name="connsiteX8" fmla="*/ 446541 w 611645"/>
              <a:gd name="connsiteY8" fmla="*/ 459581 h 459581"/>
              <a:gd name="connsiteX9" fmla="*/ 167149 w 611645"/>
              <a:gd name="connsiteY9" fmla="*/ 459581 h 459581"/>
              <a:gd name="connsiteX10" fmla="*/ 50403 w 611645"/>
              <a:gd name="connsiteY10" fmla="*/ 411223 h 459581"/>
              <a:gd name="connsiteX11" fmla="*/ 2045 w 611645"/>
              <a:gd name="connsiteY11" fmla="*/ 294477 h 459581"/>
              <a:gd name="connsiteX12" fmla="*/ 2045 w 611645"/>
              <a:gd name="connsiteY12" fmla="*/ 167485 h 459581"/>
              <a:gd name="connsiteX0" fmla="*/ 2045 w 611645"/>
              <a:gd name="connsiteY0" fmla="*/ 167485 h 459581"/>
              <a:gd name="connsiteX1" fmla="*/ 50403 w 611645"/>
              <a:gd name="connsiteY1" fmla="*/ 50739 h 459581"/>
              <a:gd name="connsiteX2" fmla="*/ 304464 w 611645"/>
              <a:gd name="connsiteY2" fmla="*/ 0 h 459581"/>
              <a:gd name="connsiteX3" fmla="*/ 563287 w 611645"/>
              <a:gd name="connsiteY3" fmla="*/ 50739 h 459581"/>
              <a:gd name="connsiteX4" fmla="*/ 611645 w 611645"/>
              <a:gd name="connsiteY4" fmla="*/ 167485 h 459581"/>
              <a:gd name="connsiteX5" fmla="*/ 611645 w 611645"/>
              <a:gd name="connsiteY5" fmla="*/ 294477 h 459581"/>
              <a:gd name="connsiteX6" fmla="*/ 563287 w 611645"/>
              <a:gd name="connsiteY6" fmla="*/ 411223 h 459581"/>
              <a:gd name="connsiteX7" fmla="*/ 446541 w 611645"/>
              <a:gd name="connsiteY7" fmla="*/ 459581 h 459581"/>
              <a:gd name="connsiteX8" fmla="*/ 167149 w 611645"/>
              <a:gd name="connsiteY8" fmla="*/ 459581 h 459581"/>
              <a:gd name="connsiteX9" fmla="*/ 50403 w 611645"/>
              <a:gd name="connsiteY9" fmla="*/ 411223 h 459581"/>
              <a:gd name="connsiteX10" fmla="*/ 2045 w 611645"/>
              <a:gd name="connsiteY10" fmla="*/ 294477 h 459581"/>
              <a:gd name="connsiteX11" fmla="*/ 2045 w 611645"/>
              <a:gd name="connsiteY11" fmla="*/ 167485 h 459581"/>
              <a:gd name="connsiteX0" fmla="*/ 2045 w 611645"/>
              <a:gd name="connsiteY0" fmla="*/ 167485 h 459906"/>
              <a:gd name="connsiteX1" fmla="*/ 50403 w 611645"/>
              <a:gd name="connsiteY1" fmla="*/ 50739 h 459906"/>
              <a:gd name="connsiteX2" fmla="*/ 304464 w 611645"/>
              <a:gd name="connsiteY2" fmla="*/ 0 h 459906"/>
              <a:gd name="connsiteX3" fmla="*/ 563287 w 611645"/>
              <a:gd name="connsiteY3" fmla="*/ 50739 h 459906"/>
              <a:gd name="connsiteX4" fmla="*/ 611645 w 611645"/>
              <a:gd name="connsiteY4" fmla="*/ 167485 h 459906"/>
              <a:gd name="connsiteX5" fmla="*/ 611645 w 611645"/>
              <a:gd name="connsiteY5" fmla="*/ 294477 h 459906"/>
              <a:gd name="connsiteX6" fmla="*/ 563287 w 611645"/>
              <a:gd name="connsiteY6" fmla="*/ 411223 h 459906"/>
              <a:gd name="connsiteX7" fmla="*/ 446541 w 611645"/>
              <a:gd name="connsiteY7" fmla="*/ 459581 h 459906"/>
              <a:gd name="connsiteX8" fmla="*/ 167149 w 611645"/>
              <a:gd name="connsiteY8" fmla="*/ 459581 h 459906"/>
              <a:gd name="connsiteX9" fmla="*/ 50403 w 611645"/>
              <a:gd name="connsiteY9" fmla="*/ 411223 h 459906"/>
              <a:gd name="connsiteX10" fmla="*/ 2045 w 611645"/>
              <a:gd name="connsiteY10" fmla="*/ 167485 h 459906"/>
              <a:gd name="connsiteX0" fmla="*/ 2045 w 611645"/>
              <a:gd name="connsiteY0" fmla="*/ 167485 h 459906"/>
              <a:gd name="connsiteX1" fmla="*/ 50403 w 611645"/>
              <a:gd name="connsiteY1" fmla="*/ 50739 h 459906"/>
              <a:gd name="connsiteX2" fmla="*/ 304464 w 611645"/>
              <a:gd name="connsiteY2" fmla="*/ 0 h 459906"/>
              <a:gd name="connsiteX3" fmla="*/ 563287 w 611645"/>
              <a:gd name="connsiteY3" fmla="*/ 50739 h 459906"/>
              <a:gd name="connsiteX4" fmla="*/ 611645 w 611645"/>
              <a:gd name="connsiteY4" fmla="*/ 167485 h 459906"/>
              <a:gd name="connsiteX5" fmla="*/ 563287 w 611645"/>
              <a:gd name="connsiteY5" fmla="*/ 411223 h 459906"/>
              <a:gd name="connsiteX6" fmla="*/ 446541 w 611645"/>
              <a:gd name="connsiteY6" fmla="*/ 459581 h 459906"/>
              <a:gd name="connsiteX7" fmla="*/ 167149 w 611645"/>
              <a:gd name="connsiteY7" fmla="*/ 459581 h 459906"/>
              <a:gd name="connsiteX8" fmla="*/ 50403 w 611645"/>
              <a:gd name="connsiteY8" fmla="*/ 411223 h 459906"/>
              <a:gd name="connsiteX9" fmla="*/ 2045 w 611645"/>
              <a:gd name="connsiteY9" fmla="*/ 167485 h 459906"/>
              <a:gd name="connsiteX0" fmla="*/ 192545 w 573545"/>
              <a:gd name="connsiteY0" fmla="*/ 167485 h 459906"/>
              <a:gd name="connsiteX1" fmla="*/ 12303 w 573545"/>
              <a:gd name="connsiteY1" fmla="*/ 50739 h 459906"/>
              <a:gd name="connsiteX2" fmla="*/ 266364 w 573545"/>
              <a:gd name="connsiteY2" fmla="*/ 0 h 459906"/>
              <a:gd name="connsiteX3" fmla="*/ 525187 w 573545"/>
              <a:gd name="connsiteY3" fmla="*/ 50739 h 459906"/>
              <a:gd name="connsiteX4" fmla="*/ 573545 w 573545"/>
              <a:gd name="connsiteY4" fmla="*/ 167485 h 459906"/>
              <a:gd name="connsiteX5" fmla="*/ 525187 w 573545"/>
              <a:gd name="connsiteY5" fmla="*/ 411223 h 459906"/>
              <a:gd name="connsiteX6" fmla="*/ 408441 w 573545"/>
              <a:gd name="connsiteY6" fmla="*/ 459581 h 459906"/>
              <a:gd name="connsiteX7" fmla="*/ 129049 w 573545"/>
              <a:gd name="connsiteY7" fmla="*/ 459581 h 459906"/>
              <a:gd name="connsiteX8" fmla="*/ 12303 w 573545"/>
              <a:gd name="connsiteY8" fmla="*/ 411223 h 459906"/>
              <a:gd name="connsiteX9" fmla="*/ 192545 w 573545"/>
              <a:gd name="connsiteY9" fmla="*/ 167485 h 459906"/>
              <a:gd name="connsiteX0" fmla="*/ 129045 w 586245"/>
              <a:gd name="connsiteY0" fmla="*/ 167485 h 459906"/>
              <a:gd name="connsiteX1" fmla="*/ 25003 w 586245"/>
              <a:gd name="connsiteY1" fmla="*/ 50739 h 459906"/>
              <a:gd name="connsiteX2" fmla="*/ 279064 w 586245"/>
              <a:gd name="connsiteY2" fmla="*/ 0 h 459906"/>
              <a:gd name="connsiteX3" fmla="*/ 537887 w 586245"/>
              <a:gd name="connsiteY3" fmla="*/ 50739 h 459906"/>
              <a:gd name="connsiteX4" fmla="*/ 586245 w 586245"/>
              <a:gd name="connsiteY4" fmla="*/ 167485 h 459906"/>
              <a:gd name="connsiteX5" fmla="*/ 537887 w 586245"/>
              <a:gd name="connsiteY5" fmla="*/ 411223 h 459906"/>
              <a:gd name="connsiteX6" fmla="*/ 421141 w 586245"/>
              <a:gd name="connsiteY6" fmla="*/ 459581 h 459906"/>
              <a:gd name="connsiteX7" fmla="*/ 141749 w 586245"/>
              <a:gd name="connsiteY7" fmla="*/ 459581 h 459906"/>
              <a:gd name="connsiteX8" fmla="*/ 25003 w 586245"/>
              <a:gd name="connsiteY8" fmla="*/ 411223 h 459906"/>
              <a:gd name="connsiteX9" fmla="*/ 129045 w 586245"/>
              <a:gd name="connsiteY9" fmla="*/ 167485 h 459906"/>
              <a:gd name="connsiteX0" fmla="*/ 106159 w 563359"/>
              <a:gd name="connsiteY0" fmla="*/ 167485 h 459906"/>
              <a:gd name="connsiteX1" fmla="*/ 154517 w 563359"/>
              <a:gd name="connsiteY1" fmla="*/ 50739 h 459906"/>
              <a:gd name="connsiteX2" fmla="*/ 256178 w 563359"/>
              <a:gd name="connsiteY2" fmla="*/ 0 h 459906"/>
              <a:gd name="connsiteX3" fmla="*/ 515001 w 563359"/>
              <a:gd name="connsiteY3" fmla="*/ 50739 h 459906"/>
              <a:gd name="connsiteX4" fmla="*/ 563359 w 563359"/>
              <a:gd name="connsiteY4" fmla="*/ 167485 h 459906"/>
              <a:gd name="connsiteX5" fmla="*/ 515001 w 563359"/>
              <a:gd name="connsiteY5" fmla="*/ 411223 h 459906"/>
              <a:gd name="connsiteX6" fmla="*/ 398255 w 563359"/>
              <a:gd name="connsiteY6" fmla="*/ 459581 h 459906"/>
              <a:gd name="connsiteX7" fmla="*/ 118863 w 563359"/>
              <a:gd name="connsiteY7" fmla="*/ 459581 h 459906"/>
              <a:gd name="connsiteX8" fmla="*/ 2117 w 563359"/>
              <a:gd name="connsiteY8" fmla="*/ 411223 h 459906"/>
              <a:gd name="connsiteX9" fmla="*/ 106159 w 563359"/>
              <a:gd name="connsiteY9" fmla="*/ 167485 h 459906"/>
              <a:gd name="connsiteX0" fmla="*/ 106159 w 563359"/>
              <a:gd name="connsiteY0" fmla="*/ 167485 h 459906"/>
              <a:gd name="connsiteX1" fmla="*/ 154517 w 563359"/>
              <a:gd name="connsiteY1" fmla="*/ 50739 h 459906"/>
              <a:gd name="connsiteX2" fmla="*/ 256178 w 563359"/>
              <a:gd name="connsiteY2" fmla="*/ 0 h 459906"/>
              <a:gd name="connsiteX3" fmla="*/ 515001 w 563359"/>
              <a:gd name="connsiteY3" fmla="*/ 50739 h 459906"/>
              <a:gd name="connsiteX4" fmla="*/ 563359 w 563359"/>
              <a:gd name="connsiteY4" fmla="*/ 167485 h 459906"/>
              <a:gd name="connsiteX5" fmla="*/ 515001 w 563359"/>
              <a:gd name="connsiteY5" fmla="*/ 411223 h 459906"/>
              <a:gd name="connsiteX6" fmla="*/ 398255 w 563359"/>
              <a:gd name="connsiteY6" fmla="*/ 459581 h 459906"/>
              <a:gd name="connsiteX7" fmla="*/ 118863 w 563359"/>
              <a:gd name="connsiteY7" fmla="*/ 459581 h 459906"/>
              <a:gd name="connsiteX8" fmla="*/ 2117 w 563359"/>
              <a:gd name="connsiteY8" fmla="*/ 411223 h 459906"/>
              <a:gd name="connsiteX9" fmla="*/ 106159 w 563359"/>
              <a:gd name="connsiteY9" fmla="*/ 167485 h 459906"/>
              <a:gd name="connsiteX0" fmla="*/ 83139 w 567964"/>
              <a:gd name="connsiteY0" fmla="*/ 167485 h 459906"/>
              <a:gd name="connsiteX1" fmla="*/ 159122 w 567964"/>
              <a:gd name="connsiteY1" fmla="*/ 50739 h 459906"/>
              <a:gd name="connsiteX2" fmla="*/ 260783 w 567964"/>
              <a:gd name="connsiteY2" fmla="*/ 0 h 459906"/>
              <a:gd name="connsiteX3" fmla="*/ 519606 w 567964"/>
              <a:gd name="connsiteY3" fmla="*/ 50739 h 459906"/>
              <a:gd name="connsiteX4" fmla="*/ 567964 w 567964"/>
              <a:gd name="connsiteY4" fmla="*/ 167485 h 459906"/>
              <a:gd name="connsiteX5" fmla="*/ 519606 w 567964"/>
              <a:gd name="connsiteY5" fmla="*/ 411223 h 459906"/>
              <a:gd name="connsiteX6" fmla="*/ 402860 w 567964"/>
              <a:gd name="connsiteY6" fmla="*/ 459581 h 459906"/>
              <a:gd name="connsiteX7" fmla="*/ 123468 w 567964"/>
              <a:gd name="connsiteY7" fmla="*/ 459581 h 459906"/>
              <a:gd name="connsiteX8" fmla="*/ 6722 w 567964"/>
              <a:gd name="connsiteY8" fmla="*/ 411223 h 459906"/>
              <a:gd name="connsiteX9" fmla="*/ 83139 w 567964"/>
              <a:gd name="connsiteY9" fmla="*/ 167485 h 459906"/>
              <a:gd name="connsiteX0" fmla="*/ 83139 w 550569"/>
              <a:gd name="connsiteY0" fmla="*/ 167485 h 459906"/>
              <a:gd name="connsiteX1" fmla="*/ 159122 w 550569"/>
              <a:gd name="connsiteY1" fmla="*/ 50739 h 459906"/>
              <a:gd name="connsiteX2" fmla="*/ 260783 w 550569"/>
              <a:gd name="connsiteY2" fmla="*/ 0 h 459906"/>
              <a:gd name="connsiteX3" fmla="*/ 519606 w 550569"/>
              <a:gd name="connsiteY3" fmla="*/ 50739 h 459906"/>
              <a:gd name="connsiteX4" fmla="*/ 429840 w 550569"/>
              <a:gd name="connsiteY4" fmla="*/ 167485 h 459906"/>
              <a:gd name="connsiteX5" fmla="*/ 519606 w 550569"/>
              <a:gd name="connsiteY5" fmla="*/ 411223 h 459906"/>
              <a:gd name="connsiteX6" fmla="*/ 402860 w 550569"/>
              <a:gd name="connsiteY6" fmla="*/ 459581 h 459906"/>
              <a:gd name="connsiteX7" fmla="*/ 123468 w 550569"/>
              <a:gd name="connsiteY7" fmla="*/ 459581 h 459906"/>
              <a:gd name="connsiteX8" fmla="*/ 6722 w 550569"/>
              <a:gd name="connsiteY8" fmla="*/ 411223 h 459906"/>
              <a:gd name="connsiteX9" fmla="*/ 83139 w 550569"/>
              <a:gd name="connsiteY9" fmla="*/ 167485 h 459906"/>
              <a:gd name="connsiteX0" fmla="*/ 83139 w 519606"/>
              <a:gd name="connsiteY0" fmla="*/ 167485 h 459906"/>
              <a:gd name="connsiteX1" fmla="*/ 159122 w 519606"/>
              <a:gd name="connsiteY1" fmla="*/ 50739 h 459906"/>
              <a:gd name="connsiteX2" fmla="*/ 260783 w 519606"/>
              <a:gd name="connsiteY2" fmla="*/ 0 h 459906"/>
              <a:gd name="connsiteX3" fmla="*/ 353857 w 519606"/>
              <a:gd name="connsiteY3" fmla="*/ 77743 h 459906"/>
              <a:gd name="connsiteX4" fmla="*/ 429840 w 519606"/>
              <a:gd name="connsiteY4" fmla="*/ 167485 h 459906"/>
              <a:gd name="connsiteX5" fmla="*/ 519606 w 519606"/>
              <a:gd name="connsiteY5" fmla="*/ 411223 h 459906"/>
              <a:gd name="connsiteX6" fmla="*/ 402860 w 519606"/>
              <a:gd name="connsiteY6" fmla="*/ 459581 h 459906"/>
              <a:gd name="connsiteX7" fmla="*/ 123468 w 519606"/>
              <a:gd name="connsiteY7" fmla="*/ 459581 h 459906"/>
              <a:gd name="connsiteX8" fmla="*/ 6722 w 519606"/>
              <a:gd name="connsiteY8" fmla="*/ 411223 h 459906"/>
              <a:gd name="connsiteX9" fmla="*/ 83139 w 519606"/>
              <a:gd name="connsiteY9" fmla="*/ 167485 h 459906"/>
              <a:gd name="connsiteX0" fmla="*/ 83139 w 519606"/>
              <a:gd name="connsiteY0" fmla="*/ 131703 h 424124"/>
              <a:gd name="connsiteX1" fmla="*/ 159122 w 519606"/>
              <a:gd name="connsiteY1" fmla="*/ 14957 h 424124"/>
              <a:gd name="connsiteX2" fmla="*/ 353857 w 519606"/>
              <a:gd name="connsiteY2" fmla="*/ 41961 h 424124"/>
              <a:gd name="connsiteX3" fmla="*/ 429840 w 519606"/>
              <a:gd name="connsiteY3" fmla="*/ 131703 h 424124"/>
              <a:gd name="connsiteX4" fmla="*/ 519606 w 519606"/>
              <a:gd name="connsiteY4" fmla="*/ 375441 h 424124"/>
              <a:gd name="connsiteX5" fmla="*/ 402860 w 519606"/>
              <a:gd name="connsiteY5" fmla="*/ 423799 h 424124"/>
              <a:gd name="connsiteX6" fmla="*/ 123468 w 519606"/>
              <a:gd name="connsiteY6" fmla="*/ 423799 h 424124"/>
              <a:gd name="connsiteX7" fmla="*/ 6722 w 519606"/>
              <a:gd name="connsiteY7" fmla="*/ 375441 h 424124"/>
              <a:gd name="connsiteX8" fmla="*/ 83139 w 519606"/>
              <a:gd name="connsiteY8" fmla="*/ 131703 h 424124"/>
              <a:gd name="connsiteX0" fmla="*/ 83139 w 519606"/>
              <a:gd name="connsiteY0" fmla="*/ 116746 h 409167"/>
              <a:gd name="connsiteX1" fmla="*/ 159122 w 519606"/>
              <a:gd name="connsiteY1" fmla="*/ 0 h 409167"/>
              <a:gd name="connsiteX2" fmla="*/ 429840 w 519606"/>
              <a:gd name="connsiteY2" fmla="*/ 116746 h 409167"/>
              <a:gd name="connsiteX3" fmla="*/ 519606 w 519606"/>
              <a:gd name="connsiteY3" fmla="*/ 360484 h 409167"/>
              <a:gd name="connsiteX4" fmla="*/ 402860 w 519606"/>
              <a:gd name="connsiteY4" fmla="*/ 408842 h 409167"/>
              <a:gd name="connsiteX5" fmla="*/ 123468 w 519606"/>
              <a:gd name="connsiteY5" fmla="*/ 408842 h 409167"/>
              <a:gd name="connsiteX6" fmla="*/ 6722 w 519606"/>
              <a:gd name="connsiteY6" fmla="*/ 360484 h 409167"/>
              <a:gd name="connsiteX7" fmla="*/ 83139 w 519606"/>
              <a:gd name="connsiteY7" fmla="*/ 116746 h 409167"/>
              <a:gd name="connsiteX0" fmla="*/ 83139 w 519606"/>
              <a:gd name="connsiteY0" fmla="*/ 116746 h 409167"/>
              <a:gd name="connsiteX1" fmla="*/ 186747 w 519606"/>
              <a:gd name="connsiteY1" fmla="*/ 0 h 409167"/>
              <a:gd name="connsiteX2" fmla="*/ 429840 w 519606"/>
              <a:gd name="connsiteY2" fmla="*/ 116746 h 409167"/>
              <a:gd name="connsiteX3" fmla="*/ 519606 w 519606"/>
              <a:gd name="connsiteY3" fmla="*/ 360484 h 409167"/>
              <a:gd name="connsiteX4" fmla="*/ 402860 w 519606"/>
              <a:gd name="connsiteY4" fmla="*/ 408842 h 409167"/>
              <a:gd name="connsiteX5" fmla="*/ 123468 w 519606"/>
              <a:gd name="connsiteY5" fmla="*/ 408842 h 409167"/>
              <a:gd name="connsiteX6" fmla="*/ 6722 w 519606"/>
              <a:gd name="connsiteY6" fmla="*/ 360484 h 409167"/>
              <a:gd name="connsiteX7" fmla="*/ 83139 w 519606"/>
              <a:gd name="connsiteY7" fmla="*/ 116746 h 409167"/>
              <a:gd name="connsiteX0" fmla="*/ 83139 w 519606"/>
              <a:gd name="connsiteY0" fmla="*/ 116746 h 409167"/>
              <a:gd name="connsiteX1" fmla="*/ 241997 w 519606"/>
              <a:gd name="connsiteY1" fmla="*/ 0 h 409167"/>
              <a:gd name="connsiteX2" fmla="*/ 429840 w 519606"/>
              <a:gd name="connsiteY2" fmla="*/ 116746 h 409167"/>
              <a:gd name="connsiteX3" fmla="*/ 519606 w 519606"/>
              <a:gd name="connsiteY3" fmla="*/ 360484 h 409167"/>
              <a:gd name="connsiteX4" fmla="*/ 402860 w 519606"/>
              <a:gd name="connsiteY4" fmla="*/ 408842 h 409167"/>
              <a:gd name="connsiteX5" fmla="*/ 123468 w 519606"/>
              <a:gd name="connsiteY5" fmla="*/ 408842 h 409167"/>
              <a:gd name="connsiteX6" fmla="*/ 6722 w 519606"/>
              <a:gd name="connsiteY6" fmla="*/ 360484 h 409167"/>
              <a:gd name="connsiteX7" fmla="*/ 83139 w 519606"/>
              <a:gd name="connsiteY7" fmla="*/ 116746 h 409167"/>
              <a:gd name="connsiteX0" fmla="*/ 106159 w 515001"/>
              <a:gd name="connsiteY0" fmla="*/ 148251 h 413343"/>
              <a:gd name="connsiteX1" fmla="*/ 237392 w 515001"/>
              <a:gd name="connsiteY1" fmla="*/ 4501 h 413343"/>
              <a:gd name="connsiteX2" fmla="*/ 425235 w 515001"/>
              <a:gd name="connsiteY2" fmla="*/ 121247 h 413343"/>
              <a:gd name="connsiteX3" fmla="*/ 515001 w 515001"/>
              <a:gd name="connsiteY3" fmla="*/ 364985 h 413343"/>
              <a:gd name="connsiteX4" fmla="*/ 398255 w 515001"/>
              <a:gd name="connsiteY4" fmla="*/ 413343 h 413343"/>
              <a:gd name="connsiteX5" fmla="*/ 118863 w 515001"/>
              <a:gd name="connsiteY5" fmla="*/ 413343 h 413343"/>
              <a:gd name="connsiteX6" fmla="*/ 2117 w 515001"/>
              <a:gd name="connsiteY6" fmla="*/ 364985 h 413343"/>
              <a:gd name="connsiteX7" fmla="*/ 106159 w 515001"/>
              <a:gd name="connsiteY7" fmla="*/ 148251 h 413343"/>
              <a:gd name="connsiteX0" fmla="*/ 106159 w 519498"/>
              <a:gd name="connsiteY0" fmla="*/ 148251 h 413343"/>
              <a:gd name="connsiteX1" fmla="*/ 237392 w 519498"/>
              <a:gd name="connsiteY1" fmla="*/ 4501 h 413343"/>
              <a:gd name="connsiteX2" fmla="*/ 425235 w 519498"/>
              <a:gd name="connsiteY2" fmla="*/ 121247 h 413343"/>
              <a:gd name="connsiteX3" fmla="*/ 515001 w 519498"/>
              <a:gd name="connsiteY3" fmla="*/ 364985 h 413343"/>
              <a:gd name="connsiteX4" fmla="*/ 398255 w 519498"/>
              <a:gd name="connsiteY4" fmla="*/ 413343 h 413343"/>
              <a:gd name="connsiteX5" fmla="*/ 118863 w 519498"/>
              <a:gd name="connsiteY5" fmla="*/ 413343 h 413343"/>
              <a:gd name="connsiteX6" fmla="*/ 2117 w 519498"/>
              <a:gd name="connsiteY6" fmla="*/ 364985 h 413343"/>
              <a:gd name="connsiteX7" fmla="*/ 106159 w 519498"/>
              <a:gd name="connsiteY7" fmla="*/ 148251 h 413343"/>
              <a:gd name="connsiteX0" fmla="*/ 106159 w 519498"/>
              <a:gd name="connsiteY0" fmla="*/ 143750 h 408842"/>
              <a:gd name="connsiteX1" fmla="*/ 237392 w 519498"/>
              <a:gd name="connsiteY1" fmla="*/ 0 h 408842"/>
              <a:gd name="connsiteX2" fmla="*/ 369985 w 519498"/>
              <a:gd name="connsiteY2" fmla="*/ 143750 h 408842"/>
              <a:gd name="connsiteX3" fmla="*/ 515001 w 519498"/>
              <a:gd name="connsiteY3" fmla="*/ 360484 h 408842"/>
              <a:gd name="connsiteX4" fmla="*/ 398255 w 519498"/>
              <a:gd name="connsiteY4" fmla="*/ 408842 h 408842"/>
              <a:gd name="connsiteX5" fmla="*/ 118863 w 519498"/>
              <a:gd name="connsiteY5" fmla="*/ 408842 h 408842"/>
              <a:gd name="connsiteX6" fmla="*/ 2117 w 519498"/>
              <a:gd name="connsiteY6" fmla="*/ 360484 h 408842"/>
              <a:gd name="connsiteX7" fmla="*/ 106159 w 519498"/>
              <a:gd name="connsiteY7" fmla="*/ 143750 h 408842"/>
              <a:gd name="connsiteX0" fmla="*/ 106159 w 535613"/>
              <a:gd name="connsiteY0" fmla="*/ 143750 h 408842"/>
              <a:gd name="connsiteX1" fmla="*/ 237392 w 535613"/>
              <a:gd name="connsiteY1" fmla="*/ 0 h 408842"/>
              <a:gd name="connsiteX2" fmla="*/ 369985 w 535613"/>
              <a:gd name="connsiteY2" fmla="*/ 143750 h 408842"/>
              <a:gd name="connsiteX3" fmla="*/ 515001 w 535613"/>
              <a:gd name="connsiteY3" fmla="*/ 360484 h 408842"/>
              <a:gd name="connsiteX4" fmla="*/ 398255 w 535613"/>
              <a:gd name="connsiteY4" fmla="*/ 408842 h 408842"/>
              <a:gd name="connsiteX5" fmla="*/ 118863 w 535613"/>
              <a:gd name="connsiteY5" fmla="*/ 408842 h 408842"/>
              <a:gd name="connsiteX6" fmla="*/ 2117 w 535613"/>
              <a:gd name="connsiteY6" fmla="*/ 360484 h 408842"/>
              <a:gd name="connsiteX7" fmla="*/ 106159 w 535613"/>
              <a:gd name="connsiteY7" fmla="*/ 143750 h 408842"/>
              <a:gd name="connsiteX0" fmla="*/ 106159 w 542519"/>
              <a:gd name="connsiteY0" fmla="*/ 143750 h 408842"/>
              <a:gd name="connsiteX1" fmla="*/ 237392 w 542519"/>
              <a:gd name="connsiteY1" fmla="*/ 0 h 408842"/>
              <a:gd name="connsiteX2" fmla="*/ 369985 w 542519"/>
              <a:gd name="connsiteY2" fmla="*/ 143750 h 408842"/>
              <a:gd name="connsiteX3" fmla="*/ 515001 w 542519"/>
              <a:gd name="connsiteY3" fmla="*/ 360484 h 408842"/>
              <a:gd name="connsiteX4" fmla="*/ 398255 w 542519"/>
              <a:gd name="connsiteY4" fmla="*/ 408842 h 408842"/>
              <a:gd name="connsiteX5" fmla="*/ 118863 w 542519"/>
              <a:gd name="connsiteY5" fmla="*/ 408842 h 408842"/>
              <a:gd name="connsiteX6" fmla="*/ 2117 w 542519"/>
              <a:gd name="connsiteY6" fmla="*/ 360484 h 408842"/>
              <a:gd name="connsiteX7" fmla="*/ 106159 w 542519"/>
              <a:gd name="connsiteY7" fmla="*/ 143750 h 408842"/>
              <a:gd name="connsiteX0" fmla="*/ 106159 w 542519"/>
              <a:gd name="connsiteY0" fmla="*/ 143750 h 412825"/>
              <a:gd name="connsiteX1" fmla="*/ 237392 w 542519"/>
              <a:gd name="connsiteY1" fmla="*/ 0 h 412825"/>
              <a:gd name="connsiteX2" fmla="*/ 369985 w 542519"/>
              <a:gd name="connsiteY2" fmla="*/ 143750 h 412825"/>
              <a:gd name="connsiteX3" fmla="*/ 515001 w 542519"/>
              <a:gd name="connsiteY3" fmla="*/ 360484 h 412825"/>
              <a:gd name="connsiteX4" fmla="*/ 398255 w 542519"/>
              <a:gd name="connsiteY4" fmla="*/ 408842 h 412825"/>
              <a:gd name="connsiteX5" fmla="*/ 118863 w 542519"/>
              <a:gd name="connsiteY5" fmla="*/ 408842 h 412825"/>
              <a:gd name="connsiteX6" fmla="*/ 2117 w 542519"/>
              <a:gd name="connsiteY6" fmla="*/ 360484 h 412825"/>
              <a:gd name="connsiteX7" fmla="*/ 106159 w 542519"/>
              <a:gd name="connsiteY7" fmla="*/ 143750 h 412825"/>
              <a:gd name="connsiteX0" fmla="*/ 106159 w 514894"/>
              <a:gd name="connsiteY0" fmla="*/ 143750 h 412825"/>
              <a:gd name="connsiteX1" fmla="*/ 237392 w 514894"/>
              <a:gd name="connsiteY1" fmla="*/ 0 h 412825"/>
              <a:gd name="connsiteX2" fmla="*/ 369985 w 514894"/>
              <a:gd name="connsiteY2" fmla="*/ 143750 h 412825"/>
              <a:gd name="connsiteX3" fmla="*/ 487376 w 514894"/>
              <a:gd name="connsiteY3" fmla="*/ 360484 h 412825"/>
              <a:gd name="connsiteX4" fmla="*/ 398255 w 514894"/>
              <a:gd name="connsiteY4" fmla="*/ 408842 h 412825"/>
              <a:gd name="connsiteX5" fmla="*/ 118863 w 514894"/>
              <a:gd name="connsiteY5" fmla="*/ 408842 h 412825"/>
              <a:gd name="connsiteX6" fmla="*/ 2117 w 514894"/>
              <a:gd name="connsiteY6" fmla="*/ 360484 h 412825"/>
              <a:gd name="connsiteX7" fmla="*/ 106159 w 514894"/>
              <a:gd name="connsiteY7" fmla="*/ 143750 h 412825"/>
              <a:gd name="connsiteX0" fmla="*/ 106159 w 514894"/>
              <a:gd name="connsiteY0" fmla="*/ 143750 h 439829"/>
              <a:gd name="connsiteX1" fmla="*/ 237392 w 514894"/>
              <a:gd name="connsiteY1" fmla="*/ 0 h 439829"/>
              <a:gd name="connsiteX2" fmla="*/ 369985 w 514894"/>
              <a:gd name="connsiteY2" fmla="*/ 143750 h 439829"/>
              <a:gd name="connsiteX3" fmla="*/ 487376 w 514894"/>
              <a:gd name="connsiteY3" fmla="*/ 387488 h 439829"/>
              <a:gd name="connsiteX4" fmla="*/ 398255 w 514894"/>
              <a:gd name="connsiteY4" fmla="*/ 408842 h 439829"/>
              <a:gd name="connsiteX5" fmla="*/ 118863 w 514894"/>
              <a:gd name="connsiteY5" fmla="*/ 408842 h 439829"/>
              <a:gd name="connsiteX6" fmla="*/ 2117 w 514894"/>
              <a:gd name="connsiteY6" fmla="*/ 360484 h 439829"/>
              <a:gd name="connsiteX7" fmla="*/ 106159 w 514894"/>
              <a:gd name="connsiteY7" fmla="*/ 143750 h 439829"/>
              <a:gd name="connsiteX0" fmla="*/ 106159 w 514894"/>
              <a:gd name="connsiteY0" fmla="*/ 143750 h 416201"/>
              <a:gd name="connsiteX1" fmla="*/ 237392 w 514894"/>
              <a:gd name="connsiteY1" fmla="*/ 0 h 416201"/>
              <a:gd name="connsiteX2" fmla="*/ 369985 w 514894"/>
              <a:gd name="connsiteY2" fmla="*/ 143750 h 416201"/>
              <a:gd name="connsiteX3" fmla="*/ 487376 w 514894"/>
              <a:gd name="connsiteY3" fmla="*/ 387488 h 416201"/>
              <a:gd name="connsiteX4" fmla="*/ 398255 w 514894"/>
              <a:gd name="connsiteY4" fmla="*/ 408842 h 416201"/>
              <a:gd name="connsiteX5" fmla="*/ 118863 w 514894"/>
              <a:gd name="connsiteY5" fmla="*/ 408842 h 416201"/>
              <a:gd name="connsiteX6" fmla="*/ 2117 w 514894"/>
              <a:gd name="connsiteY6" fmla="*/ 360484 h 416201"/>
              <a:gd name="connsiteX7" fmla="*/ 106159 w 514894"/>
              <a:gd name="connsiteY7" fmla="*/ 143750 h 416201"/>
              <a:gd name="connsiteX0" fmla="*/ 106159 w 514894"/>
              <a:gd name="connsiteY0" fmla="*/ 143750 h 411700"/>
              <a:gd name="connsiteX1" fmla="*/ 237392 w 514894"/>
              <a:gd name="connsiteY1" fmla="*/ 0 h 411700"/>
              <a:gd name="connsiteX2" fmla="*/ 369985 w 514894"/>
              <a:gd name="connsiteY2" fmla="*/ 143750 h 411700"/>
              <a:gd name="connsiteX3" fmla="*/ 487376 w 514894"/>
              <a:gd name="connsiteY3" fmla="*/ 387488 h 411700"/>
              <a:gd name="connsiteX4" fmla="*/ 398255 w 514894"/>
              <a:gd name="connsiteY4" fmla="*/ 408842 h 411700"/>
              <a:gd name="connsiteX5" fmla="*/ 118863 w 514894"/>
              <a:gd name="connsiteY5" fmla="*/ 408842 h 411700"/>
              <a:gd name="connsiteX6" fmla="*/ 2117 w 514894"/>
              <a:gd name="connsiteY6" fmla="*/ 360484 h 411700"/>
              <a:gd name="connsiteX7" fmla="*/ 106159 w 514894"/>
              <a:gd name="connsiteY7" fmla="*/ 143750 h 411700"/>
              <a:gd name="connsiteX0" fmla="*/ 106159 w 511441"/>
              <a:gd name="connsiteY0" fmla="*/ 143750 h 411700"/>
              <a:gd name="connsiteX1" fmla="*/ 237392 w 511441"/>
              <a:gd name="connsiteY1" fmla="*/ 0 h 411700"/>
              <a:gd name="connsiteX2" fmla="*/ 369985 w 511441"/>
              <a:gd name="connsiteY2" fmla="*/ 143750 h 411700"/>
              <a:gd name="connsiteX3" fmla="*/ 487376 w 511441"/>
              <a:gd name="connsiteY3" fmla="*/ 387488 h 411700"/>
              <a:gd name="connsiteX4" fmla="*/ 398255 w 511441"/>
              <a:gd name="connsiteY4" fmla="*/ 408842 h 411700"/>
              <a:gd name="connsiteX5" fmla="*/ 118863 w 511441"/>
              <a:gd name="connsiteY5" fmla="*/ 408842 h 411700"/>
              <a:gd name="connsiteX6" fmla="*/ 2117 w 511441"/>
              <a:gd name="connsiteY6" fmla="*/ 360484 h 411700"/>
              <a:gd name="connsiteX7" fmla="*/ 106159 w 511441"/>
              <a:gd name="connsiteY7" fmla="*/ 143750 h 411700"/>
              <a:gd name="connsiteX0" fmla="*/ 106159 w 511441"/>
              <a:gd name="connsiteY0" fmla="*/ 143750 h 411700"/>
              <a:gd name="connsiteX1" fmla="*/ 237392 w 511441"/>
              <a:gd name="connsiteY1" fmla="*/ 0 h 411700"/>
              <a:gd name="connsiteX2" fmla="*/ 397610 w 511441"/>
              <a:gd name="connsiteY2" fmla="*/ 143750 h 411700"/>
              <a:gd name="connsiteX3" fmla="*/ 487376 w 511441"/>
              <a:gd name="connsiteY3" fmla="*/ 387488 h 411700"/>
              <a:gd name="connsiteX4" fmla="*/ 398255 w 511441"/>
              <a:gd name="connsiteY4" fmla="*/ 408842 h 411700"/>
              <a:gd name="connsiteX5" fmla="*/ 118863 w 511441"/>
              <a:gd name="connsiteY5" fmla="*/ 408842 h 411700"/>
              <a:gd name="connsiteX6" fmla="*/ 2117 w 511441"/>
              <a:gd name="connsiteY6" fmla="*/ 360484 h 411700"/>
              <a:gd name="connsiteX7" fmla="*/ 106159 w 511441"/>
              <a:gd name="connsiteY7" fmla="*/ 143750 h 411700"/>
              <a:gd name="connsiteX0" fmla="*/ 106159 w 511441"/>
              <a:gd name="connsiteY0" fmla="*/ 116746 h 384696"/>
              <a:gd name="connsiteX1" fmla="*/ 265017 w 511441"/>
              <a:gd name="connsiteY1" fmla="*/ 0 h 384696"/>
              <a:gd name="connsiteX2" fmla="*/ 397610 w 511441"/>
              <a:gd name="connsiteY2" fmla="*/ 116746 h 384696"/>
              <a:gd name="connsiteX3" fmla="*/ 487376 w 511441"/>
              <a:gd name="connsiteY3" fmla="*/ 360484 h 384696"/>
              <a:gd name="connsiteX4" fmla="*/ 398255 w 511441"/>
              <a:gd name="connsiteY4" fmla="*/ 381838 h 384696"/>
              <a:gd name="connsiteX5" fmla="*/ 118863 w 511441"/>
              <a:gd name="connsiteY5" fmla="*/ 381838 h 384696"/>
              <a:gd name="connsiteX6" fmla="*/ 2117 w 511441"/>
              <a:gd name="connsiteY6" fmla="*/ 333480 h 384696"/>
              <a:gd name="connsiteX7" fmla="*/ 106159 w 511441"/>
              <a:gd name="connsiteY7" fmla="*/ 116746 h 384696"/>
              <a:gd name="connsiteX0" fmla="*/ 106159 w 511441"/>
              <a:gd name="connsiteY0" fmla="*/ 148251 h 389197"/>
              <a:gd name="connsiteX1" fmla="*/ 265017 w 511441"/>
              <a:gd name="connsiteY1" fmla="*/ 4501 h 389197"/>
              <a:gd name="connsiteX2" fmla="*/ 397610 w 511441"/>
              <a:gd name="connsiteY2" fmla="*/ 121247 h 389197"/>
              <a:gd name="connsiteX3" fmla="*/ 487376 w 511441"/>
              <a:gd name="connsiteY3" fmla="*/ 364985 h 389197"/>
              <a:gd name="connsiteX4" fmla="*/ 398255 w 511441"/>
              <a:gd name="connsiteY4" fmla="*/ 386339 h 389197"/>
              <a:gd name="connsiteX5" fmla="*/ 118863 w 511441"/>
              <a:gd name="connsiteY5" fmla="*/ 386339 h 389197"/>
              <a:gd name="connsiteX6" fmla="*/ 2117 w 511441"/>
              <a:gd name="connsiteY6" fmla="*/ 337981 h 389197"/>
              <a:gd name="connsiteX7" fmla="*/ 106159 w 511441"/>
              <a:gd name="connsiteY7" fmla="*/ 148251 h 389197"/>
              <a:gd name="connsiteX0" fmla="*/ 106159 w 511441"/>
              <a:gd name="connsiteY0" fmla="*/ 143750 h 384696"/>
              <a:gd name="connsiteX1" fmla="*/ 265017 w 511441"/>
              <a:gd name="connsiteY1" fmla="*/ 0 h 384696"/>
              <a:gd name="connsiteX2" fmla="*/ 397610 w 511441"/>
              <a:gd name="connsiteY2" fmla="*/ 143750 h 384696"/>
              <a:gd name="connsiteX3" fmla="*/ 487376 w 511441"/>
              <a:gd name="connsiteY3" fmla="*/ 360484 h 384696"/>
              <a:gd name="connsiteX4" fmla="*/ 398255 w 511441"/>
              <a:gd name="connsiteY4" fmla="*/ 381838 h 384696"/>
              <a:gd name="connsiteX5" fmla="*/ 118863 w 511441"/>
              <a:gd name="connsiteY5" fmla="*/ 381838 h 384696"/>
              <a:gd name="connsiteX6" fmla="*/ 2117 w 511441"/>
              <a:gd name="connsiteY6" fmla="*/ 333480 h 384696"/>
              <a:gd name="connsiteX7" fmla="*/ 106159 w 511441"/>
              <a:gd name="connsiteY7" fmla="*/ 143750 h 384696"/>
              <a:gd name="connsiteX0" fmla="*/ 106159 w 511441"/>
              <a:gd name="connsiteY0" fmla="*/ 143750 h 384696"/>
              <a:gd name="connsiteX1" fmla="*/ 265017 w 511441"/>
              <a:gd name="connsiteY1" fmla="*/ 0 h 384696"/>
              <a:gd name="connsiteX2" fmla="*/ 397610 w 511441"/>
              <a:gd name="connsiteY2" fmla="*/ 143750 h 384696"/>
              <a:gd name="connsiteX3" fmla="*/ 487376 w 511441"/>
              <a:gd name="connsiteY3" fmla="*/ 360484 h 384696"/>
              <a:gd name="connsiteX4" fmla="*/ 370630 w 511441"/>
              <a:gd name="connsiteY4" fmla="*/ 381838 h 384696"/>
              <a:gd name="connsiteX5" fmla="*/ 118863 w 511441"/>
              <a:gd name="connsiteY5" fmla="*/ 381838 h 384696"/>
              <a:gd name="connsiteX6" fmla="*/ 2117 w 511441"/>
              <a:gd name="connsiteY6" fmla="*/ 333480 h 384696"/>
              <a:gd name="connsiteX7" fmla="*/ 106159 w 511441"/>
              <a:gd name="connsiteY7" fmla="*/ 143750 h 384696"/>
              <a:gd name="connsiteX0" fmla="*/ 106159 w 511441"/>
              <a:gd name="connsiteY0" fmla="*/ 143750 h 384696"/>
              <a:gd name="connsiteX1" fmla="*/ 265017 w 511441"/>
              <a:gd name="connsiteY1" fmla="*/ 0 h 384696"/>
              <a:gd name="connsiteX2" fmla="*/ 397610 w 511441"/>
              <a:gd name="connsiteY2" fmla="*/ 143750 h 384696"/>
              <a:gd name="connsiteX3" fmla="*/ 487376 w 511441"/>
              <a:gd name="connsiteY3" fmla="*/ 360484 h 384696"/>
              <a:gd name="connsiteX4" fmla="*/ 370630 w 511441"/>
              <a:gd name="connsiteY4" fmla="*/ 381838 h 384696"/>
              <a:gd name="connsiteX5" fmla="*/ 118863 w 511441"/>
              <a:gd name="connsiteY5" fmla="*/ 381838 h 384696"/>
              <a:gd name="connsiteX6" fmla="*/ 2117 w 511441"/>
              <a:gd name="connsiteY6" fmla="*/ 333480 h 384696"/>
              <a:gd name="connsiteX7" fmla="*/ 106159 w 511441"/>
              <a:gd name="connsiteY7" fmla="*/ 143750 h 384696"/>
              <a:gd name="connsiteX0" fmla="*/ 106159 w 511441"/>
              <a:gd name="connsiteY0" fmla="*/ 143750 h 384696"/>
              <a:gd name="connsiteX1" fmla="*/ 265017 w 511441"/>
              <a:gd name="connsiteY1" fmla="*/ 0 h 384696"/>
              <a:gd name="connsiteX2" fmla="*/ 397610 w 511441"/>
              <a:gd name="connsiteY2" fmla="*/ 143750 h 384696"/>
              <a:gd name="connsiteX3" fmla="*/ 487376 w 511441"/>
              <a:gd name="connsiteY3" fmla="*/ 360484 h 384696"/>
              <a:gd name="connsiteX4" fmla="*/ 370630 w 511441"/>
              <a:gd name="connsiteY4" fmla="*/ 381838 h 384696"/>
              <a:gd name="connsiteX5" fmla="*/ 118863 w 511441"/>
              <a:gd name="connsiteY5" fmla="*/ 381838 h 384696"/>
              <a:gd name="connsiteX6" fmla="*/ 2117 w 511441"/>
              <a:gd name="connsiteY6" fmla="*/ 333480 h 384696"/>
              <a:gd name="connsiteX7" fmla="*/ 106159 w 511441"/>
              <a:gd name="connsiteY7" fmla="*/ 143750 h 384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1441" h="384696">
                <a:moveTo>
                  <a:pt x="106159" y="143750"/>
                </a:moveTo>
                <a:cubicBezTo>
                  <a:pt x="149976" y="88170"/>
                  <a:pt x="216442" y="0"/>
                  <a:pt x="265017" y="0"/>
                </a:cubicBezTo>
                <a:cubicBezTo>
                  <a:pt x="313592" y="0"/>
                  <a:pt x="360550" y="83669"/>
                  <a:pt x="397610" y="143750"/>
                </a:cubicBezTo>
                <a:cubicBezTo>
                  <a:pt x="434670" y="203831"/>
                  <a:pt x="511441" y="310676"/>
                  <a:pt x="487376" y="360484"/>
                </a:cubicBezTo>
                <a:cubicBezTo>
                  <a:pt x="482887" y="384696"/>
                  <a:pt x="414418" y="381838"/>
                  <a:pt x="370630" y="381838"/>
                </a:cubicBezTo>
                <a:lnTo>
                  <a:pt x="118863" y="381838"/>
                </a:lnTo>
                <a:cubicBezTo>
                  <a:pt x="42846" y="381838"/>
                  <a:pt x="4234" y="373161"/>
                  <a:pt x="2117" y="333480"/>
                </a:cubicBezTo>
                <a:cubicBezTo>
                  <a:pt x="0" y="293799"/>
                  <a:pt x="62342" y="199330"/>
                  <a:pt x="106159" y="143750"/>
                </a:cubicBezTo>
                <a:close/>
              </a:path>
            </a:pathLst>
          </a:custGeom>
          <a:solidFill>
            <a:srgbClr val="800000"/>
          </a:solidFill>
          <a:ln w="12700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9728" tIns="54864" rIns="109728" bIns="54864" rtlCol="0" anchor="ctr">
            <a:normAutofit fontScale="25000" lnSpcReduction="20000"/>
          </a:bodyPr>
          <a:lstStyle/>
          <a:p>
            <a:pPr algn="ctr"/>
            <a:endParaRPr lang="en-US" i="0"/>
          </a:p>
        </p:txBody>
      </p:sp>
      <p:sp>
        <p:nvSpPr>
          <p:cNvPr id="1480" name="Freeform 1479"/>
          <p:cNvSpPr/>
          <p:nvPr/>
        </p:nvSpPr>
        <p:spPr>
          <a:xfrm rot="20390435">
            <a:off x="4709435" y="2051225"/>
            <a:ext cx="131233" cy="72895"/>
          </a:xfrm>
          <a:custGeom>
            <a:avLst/>
            <a:gdLst>
              <a:gd name="connsiteX0" fmla="*/ 0 w 609600"/>
              <a:gd name="connsiteY0" fmla="*/ 165104 h 457200"/>
              <a:gd name="connsiteX1" fmla="*/ 48358 w 609600"/>
              <a:gd name="connsiteY1" fmla="*/ 48358 h 457200"/>
              <a:gd name="connsiteX2" fmla="*/ 165104 w 609600"/>
              <a:gd name="connsiteY2" fmla="*/ 0 h 457200"/>
              <a:gd name="connsiteX3" fmla="*/ 444496 w 609600"/>
              <a:gd name="connsiteY3" fmla="*/ 0 h 457200"/>
              <a:gd name="connsiteX4" fmla="*/ 561242 w 609600"/>
              <a:gd name="connsiteY4" fmla="*/ 48358 h 457200"/>
              <a:gd name="connsiteX5" fmla="*/ 609600 w 609600"/>
              <a:gd name="connsiteY5" fmla="*/ 165104 h 457200"/>
              <a:gd name="connsiteX6" fmla="*/ 609600 w 609600"/>
              <a:gd name="connsiteY6" fmla="*/ 292096 h 457200"/>
              <a:gd name="connsiteX7" fmla="*/ 561242 w 609600"/>
              <a:gd name="connsiteY7" fmla="*/ 408842 h 457200"/>
              <a:gd name="connsiteX8" fmla="*/ 444496 w 609600"/>
              <a:gd name="connsiteY8" fmla="*/ 457200 h 457200"/>
              <a:gd name="connsiteX9" fmla="*/ 165104 w 609600"/>
              <a:gd name="connsiteY9" fmla="*/ 457200 h 457200"/>
              <a:gd name="connsiteX10" fmla="*/ 48358 w 609600"/>
              <a:gd name="connsiteY10" fmla="*/ 408842 h 457200"/>
              <a:gd name="connsiteX11" fmla="*/ 0 w 609600"/>
              <a:gd name="connsiteY11" fmla="*/ 292096 h 457200"/>
              <a:gd name="connsiteX12" fmla="*/ 0 w 609600"/>
              <a:gd name="connsiteY12" fmla="*/ 165104 h 457200"/>
              <a:gd name="connsiteX0" fmla="*/ 0 w 609600"/>
              <a:gd name="connsiteY0" fmla="*/ 167485 h 459581"/>
              <a:gd name="connsiteX1" fmla="*/ 48358 w 609600"/>
              <a:gd name="connsiteY1" fmla="*/ 50739 h 459581"/>
              <a:gd name="connsiteX2" fmla="*/ 165104 w 609600"/>
              <a:gd name="connsiteY2" fmla="*/ 2381 h 459581"/>
              <a:gd name="connsiteX3" fmla="*/ 302419 w 609600"/>
              <a:gd name="connsiteY3" fmla="*/ 0 h 459581"/>
              <a:gd name="connsiteX4" fmla="*/ 444496 w 609600"/>
              <a:gd name="connsiteY4" fmla="*/ 2381 h 459581"/>
              <a:gd name="connsiteX5" fmla="*/ 561242 w 609600"/>
              <a:gd name="connsiteY5" fmla="*/ 50739 h 459581"/>
              <a:gd name="connsiteX6" fmla="*/ 609600 w 609600"/>
              <a:gd name="connsiteY6" fmla="*/ 167485 h 459581"/>
              <a:gd name="connsiteX7" fmla="*/ 609600 w 609600"/>
              <a:gd name="connsiteY7" fmla="*/ 294477 h 459581"/>
              <a:gd name="connsiteX8" fmla="*/ 561242 w 609600"/>
              <a:gd name="connsiteY8" fmla="*/ 411223 h 459581"/>
              <a:gd name="connsiteX9" fmla="*/ 444496 w 609600"/>
              <a:gd name="connsiteY9" fmla="*/ 459581 h 459581"/>
              <a:gd name="connsiteX10" fmla="*/ 165104 w 609600"/>
              <a:gd name="connsiteY10" fmla="*/ 459581 h 459581"/>
              <a:gd name="connsiteX11" fmla="*/ 48358 w 609600"/>
              <a:gd name="connsiteY11" fmla="*/ 411223 h 459581"/>
              <a:gd name="connsiteX12" fmla="*/ 0 w 609600"/>
              <a:gd name="connsiteY12" fmla="*/ 294477 h 459581"/>
              <a:gd name="connsiteX13" fmla="*/ 0 w 609600"/>
              <a:gd name="connsiteY13" fmla="*/ 167485 h 459581"/>
              <a:gd name="connsiteX0" fmla="*/ 2045 w 611645"/>
              <a:gd name="connsiteY0" fmla="*/ 167485 h 459581"/>
              <a:gd name="connsiteX1" fmla="*/ 50403 w 611645"/>
              <a:gd name="connsiteY1" fmla="*/ 50739 h 459581"/>
              <a:gd name="connsiteX2" fmla="*/ 304464 w 611645"/>
              <a:gd name="connsiteY2" fmla="*/ 0 h 459581"/>
              <a:gd name="connsiteX3" fmla="*/ 446541 w 611645"/>
              <a:gd name="connsiteY3" fmla="*/ 2381 h 459581"/>
              <a:gd name="connsiteX4" fmla="*/ 563287 w 611645"/>
              <a:gd name="connsiteY4" fmla="*/ 50739 h 459581"/>
              <a:gd name="connsiteX5" fmla="*/ 611645 w 611645"/>
              <a:gd name="connsiteY5" fmla="*/ 167485 h 459581"/>
              <a:gd name="connsiteX6" fmla="*/ 611645 w 611645"/>
              <a:gd name="connsiteY6" fmla="*/ 294477 h 459581"/>
              <a:gd name="connsiteX7" fmla="*/ 563287 w 611645"/>
              <a:gd name="connsiteY7" fmla="*/ 411223 h 459581"/>
              <a:gd name="connsiteX8" fmla="*/ 446541 w 611645"/>
              <a:gd name="connsiteY8" fmla="*/ 459581 h 459581"/>
              <a:gd name="connsiteX9" fmla="*/ 167149 w 611645"/>
              <a:gd name="connsiteY9" fmla="*/ 459581 h 459581"/>
              <a:gd name="connsiteX10" fmla="*/ 50403 w 611645"/>
              <a:gd name="connsiteY10" fmla="*/ 411223 h 459581"/>
              <a:gd name="connsiteX11" fmla="*/ 2045 w 611645"/>
              <a:gd name="connsiteY11" fmla="*/ 294477 h 459581"/>
              <a:gd name="connsiteX12" fmla="*/ 2045 w 611645"/>
              <a:gd name="connsiteY12" fmla="*/ 167485 h 459581"/>
              <a:gd name="connsiteX0" fmla="*/ 2045 w 611645"/>
              <a:gd name="connsiteY0" fmla="*/ 167485 h 459581"/>
              <a:gd name="connsiteX1" fmla="*/ 50403 w 611645"/>
              <a:gd name="connsiteY1" fmla="*/ 50739 h 459581"/>
              <a:gd name="connsiteX2" fmla="*/ 304464 w 611645"/>
              <a:gd name="connsiteY2" fmla="*/ 0 h 459581"/>
              <a:gd name="connsiteX3" fmla="*/ 563287 w 611645"/>
              <a:gd name="connsiteY3" fmla="*/ 50739 h 459581"/>
              <a:gd name="connsiteX4" fmla="*/ 611645 w 611645"/>
              <a:gd name="connsiteY4" fmla="*/ 167485 h 459581"/>
              <a:gd name="connsiteX5" fmla="*/ 611645 w 611645"/>
              <a:gd name="connsiteY5" fmla="*/ 294477 h 459581"/>
              <a:gd name="connsiteX6" fmla="*/ 563287 w 611645"/>
              <a:gd name="connsiteY6" fmla="*/ 411223 h 459581"/>
              <a:gd name="connsiteX7" fmla="*/ 446541 w 611645"/>
              <a:gd name="connsiteY7" fmla="*/ 459581 h 459581"/>
              <a:gd name="connsiteX8" fmla="*/ 167149 w 611645"/>
              <a:gd name="connsiteY8" fmla="*/ 459581 h 459581"/>
              <a:gd name="connsiteX9" fmla="*/ 50403 w 611645"/>
              <a:gd name="connsiteY9" fmla="*/ 411223 h 459581"/>
              <a:gd name="connsiteX10" fmla="*/ 2045 w 611645"/>
              <a:gd name="connsiteY10" fmla="*/ 294477 h 459581"/>
              <a:gd name="connsiteX11" fmla="*/ 2045 w 611645"/>
              <a:gd name="connsiteY11" fmla="*/ 167485 h 459581"/>
              <a:gd name="connsiteX0" fmla="*/ 2045 w 611645"/>
              <a:gd name="connsiteY0" fmla="*/ 167485 h 459906"/>
              <a:gd name="connsiteX1" fmla="*/ 50403 w 611645"/>
              <a:gd name="connsiteY1" fmla="*/ 50739 h 459906"/>
              <a:gd name="connsiteX2" fmla="*/ 304464 w 611645"/>
              <a:gd name="connsiteY2" fmla="*/ 0 h 459906"/>
              <a:gd name="connsiteX3" fmla="*/ 563287 w 611645"/>
              <a:gd name="connsiteY3" fmla="*/ 50739 h 459906"/>
              <a:gd name="connsiteX4" fmla="*/ 611645 w 611645"/>
              <a:gd name="connsiteY4" fmla="*/ 167485 h 459906"/>
              <a:gd name="connsiteX5" fmla="*/ 611645 w 611645"/>
              <a:gd name="connsiteY5" fmla="*/ 294477 h 459906"/>
              <a:gd name="connsiteX6" fmla="*/ 563287 w 611645"/>
              <a:gd name="connsiteY6" fmla="*/ 411223 h 459906"/>
              <a:gd name="connsiteX7" fmla="*/ 446541 w 611645"/>
              <a:gd name="connsiteY7" fmla="*/ 459581 h 459906"/>
              <a:gd name="connsiteX8" fmla="*/ 167149 w 611645"/>
              <a:gd name="connsiteY8" fmla="*/ 459581 h 459906"/>
              <a:gd name="connsiteX9" fmla="*/ 50403 w 611645"/>
              <a:gd name="connsiteY9" fmla="*/ 411223 h 459906"/>
              <a:gd name="connsiteX10" fmla="*/ 2045 w 611645"/>
              <a:gd name="connsiteY10" fmla="*/ 167485 h 459906"/>
              <a:gd name="connsiteX0" fmla="*/ 2045 w 611645"/>
              <a:gd name="connsiteY0" fmla="*/ 167485 h 459906"/>
              <a:gd name="connsiteX1" fmla="*/ 50403 w 611645"/>
              <a:gd name="connsiteY1" fmla="*/ 50739 h 459906"/>
              <a:gd name="connsiteX2" fmla="*/ 304464 w 611645"/>
              <a:gd name="connsiteY2" fmla="*/ 0 h 459906"/>
              <a:gd name="connsiteX3" fmla="*/ 563287 w 611645"/>
              <a:gd name="connsiteY3" fmla="*/ 50739 h 459906"/>
              <a:gd name="connsiteX4" fmla="*/ 611645 w 611645"/>
              <a:gd name="connsiteY4" fmla="*/ 167485 h 459906"/>
              <a:gd name="connsiteX5" fmla="*/ 563287 w 611645"/>
              <a:gd name="connsiteY5" fmla="*/ 411223 h 459906"/>
              <a:gd name="connsiteX6" fmla="*/ 446541 w 611645"/>
              <a:gd name="connsiteY6" fmla="*/ 459581 h 459906"/>
              <a:gd name="connsiteX7" fmla="*/ 167149 w 611645"/>
              <a:gd name="connsiteY7" fmla="*/ 459581 h 459906"/>
              <a:gd name="connsiteX8" fmla="*/ 50403 w 611645"/>
              <a:gd name="connsiteY8" fmla="*/ 411223 h 459906"/>
              <a:gd name="connsiteX9" fmla="*/ 2045 w 611645"/>
              <a:gd name="connsiteY9" fmla="*/ 167485 h 459906"/>
              <a:gd name="connsiteX0" fmla="*/ 192545 w 573545"/>
              <a:gd name="connsiteY0" fmla="*/ 167485 h 459906"/>
              <a:gd name="connsiteX1" fmla="*/ 12303 w 573545"/>
              <a:gd name="connsiteY1" fmla="*/ 50739 h 459906"/>
              <a:gd name="connsiteX2" fmla="*/ 266364 w 573545"/>
              <a:gd name="connsiteY2" fmla="*/ 0 h 459906"/>
              <a:gd name="connsiteX3" fmla="*/ 525187 w 573545"/>
              <a:gd name="connsiteY3" fmla="*/ 50739 h 459906"/>
              <a:gd name="connsiteX4" fmla="*/ 573545 w 573545"/>
              <a:gd name="connsiteY4" fmla="*/ 167485 h 459906"/>
              <a:gd name="connsiteX5" fmla="*/ 525187 w 573545"/>
              <a:gd name="connsiteY5" fmla="*/ 411223 h 459906"/>
              <a:gd name="connsiteX6" fmla="*/ 408441 w 573545"/>
              <a:gd name="connsiteY6" fmla="*/ 459581 h 459906"/>
              <a:gd name="connsiteX7" fmla="*/ 129049 w 573545"/>
              <a:gd name="connsiteY7" fmla="*/ 459581 h 459906"/>
              <a:gd name="connsiteX8" fmla="*/ 12303 w 573545"/>
              <a:gd name="connsiteY8" fmla="*/ 411223 h 459906"/>
              <a:gd name="connsiteX9" fmla="*/ 192545 w 573545"/>
              <a:gd name="connsiteY9" fmla="*/ 167485 h 459906"/>
              <a:gd name="connsiteX0" fmla="*/ 129045 w 586245"/>
              <a:gd name="connsiteY0" fmla="*/ 167485 h 459906"/>
              <a:gd name="connsiteX1" fmla="*/ 25003 w 586245"/>
              <a:gd name="connsiteY1" fmla="*/ 50739 h 459906"/>
              <a:gd name="connsiteX2" fmla="*/ 279064 w 586245"/>
              <a:gd name="connsiteY2" fmla="*/ 0 h 459906"/>
              <a:gd name="connsiteX3" fmla="*/ 537887 w 586245"/>
              <a:gd name="connsiteY3" fmla="*/ 50739 h 459906"/>
              <a:gd name="connsiteX4" fmla="*/ 586245 w 586245"/>
              <a:gd name="connsiteY4" fmla="*/ 167485 h 459906"/>
              <a:gd name="connsiteX5" fmla="*/ 537887 w 586245"/>
              <a:gd name="connsiteY5" fmla="*/ 411223 h 459906"/>
              <a:gd name="connsiteX6" fmla="*/ 421141 w 586245"/>
              <a:gd name="connsiteY6" fmla="*/ 459581 h 459906"/>
              <a:gd name="connsiteX7" fmla="*/ 141749 w 586245"/>
              <a:gd name="connsiteY7" fmla="*/ 459581 h 459906"/>
              <a:gd name="connsiteX8" fmla="*/ 25003 w 586245"/>
              <a:gd name="connsiteY8" fmla="*/ 411223 h 459906"/>
              <a:gd name="connsiteX9" fmla="*/ 129045 w 586245"/>
              <a:gd name="connsiteY9" fmla="*/ 167485 h 459906"/>
              <a:gd name="connsiteX0" fmla="*/ 106159 w 563359"/>
              <a:gd name="connsiteY0" fmla="*/ 167485 h 459906"/>
              <a:gd name="connsiteX1" fmla="*/ 154517 w 563359"/>
              <a:gd name="connsiteY1" fmla="*/ 50739 h 459906"/>
              <a:gd name="connsiteX2" fmla="*/ 256178 w 563359"/>
              <a:gd name="connsiteY2" fmla="*/ 0 h 459906"/>
              <a:gd name="connsiteX3" fmla="*/ 515001 w 563359"/>
              <a:gd name="connsiteY3" fmla="*/ 50739 h 459906"/>
              <a:gd name="connsiteX4" fmla="*/ 563359 w 563359"/>
              <a:gd name="connsiteY4" fmla="*/ 167485 h 459906"/>
              <a:gd name="connsiteX5" fmla="*/ 515001 w 563359"/>
              <a:gd name="connsiteY5" fmla="*/ 411223 h 459906"/>
              <a:gd name="connsiteX6" fmla="*/ 398255 w 563359"/>
              <a:gd name="connsiteY6" fmla="*/ 459581 h 459906"/>
              <a:gd name="connsiteX7" fmla="*/ 118863 w 563359"/>
              <a:gd name="connsiteY7" fmla="*/ 459581 h 459906"/>
              <a:gd name="connsiteX8" fmla="*/ 2117 w 563359"/>
              <a:gd name="connsiteY8" fmla="*/ 411223 h 459906"/>
              <a:gd name="connsiteX9" fmla="*/ 106159 w 563359"/>
              <a:gd name="connsiteY9" fmla="*/ 167485 h 459906"/>
              <a:gd name="connsiteX0" fmla="*/ 106159 w 563359"/>
              <a:gd name="connsiteY0" fmla="*/ 167485 h 459906"/>
              <a:gd name="connsiteX1" fmla="*/ 154517 w 563359"/>
              <a:gd name="connsiteY1" fmla="*/ 50739 h 459906"/>
              <a:gd name="connsiteX2" fmla="*/ 256178 w 563359"/>
              <a:gd name="connsiteY2" fmla="*/ 0 h 459906"/>
              <a:gd name="connsiteX3" fmla="*/ 515001 w 563359"/>
              <a:gd name="connsiteY3" fmla="*/ 50739 h 459906"/>
              <a:gd name="connsiteX4" fmla="*/ 563359 w 563359"/>
              <a:gd name="connsiteY4" fmla="*/ 167485 h 459906"/>
              <a:gd name="connsiteX5" fmla="*/ 515001 w 563359"/>
              <a:gd name="connsiteY5" fmla="*/ 411223 h 459906"/>
              <a:gd name="connsiteX6" fmla="*/ 398255 w 563359"/>
              <a:gd name="connsiteY6" fmla="*/ 459581 h 459906"/>
              <a:gd name="connsiteX7" fmla="*/ 118863 w 563359"/>
              <a:gd name="connsiteY7" fmla="*/ 459581 h 459906"/>
              <a:gd name="connsiteX8" fmla="*/ 2117 w 563359"/>
              <a:gd name="connsiteY8" fmla="*/ 411223 h 459906"/>
              <a:gd name="connsiteX9" fmla="*/ 106159 w 563359"/>
              <a:gd name="connsiteY9" fmla="*/ 167485 h 459906"/>
              <a:gd name="connsiteX0" fmla="*/ 83139 w 567964"/>
              <a:gd name="connsiteY0" fmla="*/ 167485 h 459906"/>
              <a:gd name="connsiteX1" fmla="*/ 159122 w 567964"/>
              <a:gd name="connsiteY1" fmla="*/ 50739 h 459906"/>
              <a:gd name="connsiteX2" fmla="*/ 260783 w 567964"/>
              <a:gd name="connsiteY2" fmla="*/ 0 h 459906"/>
              <a:gd name="connsiteX3" fmla="*/ 519606 w 567964"/>
              <a:gd name="connsiteY3" fmla="*/ 50739 h 459906"/>
              <a:gd name="connsiteX4" fmla="*/ 567964 w 567964"/>
              <a:gd name="connsiteY4" fmla="*/ 167485 h 459906"/>
              <a:gd name="connsiteX5" fmla="*/ 519606 w 567964"/>
              <a:gd name="connsiteY5" fmla="*/ 411223 h 459906"/>
              <a:gd name="connsiteX6" fmla="*/ 402860 w 567964"/>
              <a:gd name="connsiteY6" fmla="*/ 459581 h 459906"/>
              <a:gd name="connsiteX7" fmla="*/ 123468 w 567964"/>
              <a:gd name="connsiteY7" fmla="*/ 459581 h 459906"/>
              <a:gd name="connsiteX8" fmla="*/ 6722 w 567964"/>
              <a:gd name="connsiteY8" fmla="*/ 411223 h 459906"/>
              <a:gd name="connsiteX9" fmla="*/ 83139 w 567964"/>
              <a:gd name="connsiteY9" fmla="*/ 167485 h 459906"/>
              <a:gd name="connsiteX0" fmla="*/ 83139 w 550569"/>
              <a:gd name="connsiteY0" fmla="*/ 167485 h 459906"/>
              <a:gd name="connsiteX1" fmla="*/ 159122 w 550569"/>
              <a:gd name="connsiteY1" fmla="*/ 50739 h 459906"/>
              <a:gd name="connsiteX2" fmla="*/ 260783 w 550569"/>
              <a:gd name="connsiteY2" fmla="*/ 0 h 459906"/>
              <a:gd name="connsiteX3" fmla="*/ 519606 w 550569"/>
              <a:gd name="connsiteY3" fmla="*/ 50739 h 459906"/>
              <a:gd name="connsiteX4" fmla="*/ 429840 w 550569"/>
              <a:gd name="connsiteY4" fmla="*/ 167485 h 459906"/>
              <a:gd name="connsiteX5" fmla="*/ 519606 w 550569"/>
              <a:gd name="connsiteY5" fmla="*/ 411223 h 459906"/>
              <a:gd name="connsiteX6" fmla="*/ 402860 w 550569"/>
              <a:gd name="connsiteY6" fmla="*/ 459581 h 459906"/>
              <a:gd name="connsiteX7" fmla="*/ 123468 w 550569"/>
              <a:gd name="connsiteY7" fmla="*/ 459581 h 459906"/>
              <a:gd name="connsiteX8" fmla="*/ 6722 w 550569"/>
              <a:gd name="connsiteY8" fmla="*/ 411223 h 459906"/>
              <a:gd name="connsiteX9" fmla="*/ 83139 w 550569"/>
              <a:gd name="connsiteY9" fmla="*/ 167485 h 459906"/>
              <a:gd name="connsiteX0" fmla="*/ 83139 w 519606"/>
              <a:gd name="connsiteY0" fmla="*/ 167485 h 459906"/>
              <a:gd name="connsiteX1" fmla="*/ 159122 w 519606"/>
              <a:gd name="connsiteY1" fmla="*/ 50739 h 459906"/>
              <a:gd name="connsiteX2" fmla="*/ 260783 w 519606"/>
              <a:gd name="connsiteY2" fmla="*/ 0 h 459906"/>
              <a:gd name="connsiteX3" fmla="*/ 353857 w 519606"/>
              <a:gd name="connsiteY3" fmla="*/ 77743 h 459906"/>
              <a:gd name="connsiteX4" fmla="*/ 429840 w 519606"/>
              <a:gd name="connsiteY4" fmla="*/ 167485 h 459906"/>
              <a:gd name="connsiteX5" fmla="*/ 519606 w 519606"/>
              <a:gd name="connsiteY5" fmla="*/ 411223 h 459906"/>
              <a:gd name="connsiteX6" fmla="*/ 402860 w 519606"/>
              <a:gd name="connsiteY6" fmla="*/ 459581 h 459906"/>
              <a:gd name="connsiteX7" fmla="*/ 123468 w 519606"/>
              <a:gd name="connsiteY7" fmla="*/ 459581 h 459906"/>
              <a:gd name="connsiteX8" fmla="*/ 6722 w 519606"/>
              <a:gd name="connsiteY8" fmla="*/ 411223 h 459906"/>
              <a:gd name="connsiteX9" fmla="*/ 83139 w 519606"/>
              <a:gd name="connsiteY9" fmla="*/ 167485 h 459906"/>
              <a:gd name="connsiteX0" fmla="*/ 83139 w 519606"/>
              <a:gd name="connsiteY0" fmla="*/ 131703 h 424124"/>
              <a:gd name="connsiteX1" fmla="*/ 159122 w 519606"/>
              <a:gd name="connsiteY1" fmla="*/ 14957 h 424124"/>
              <a:gd name="connsiteX2" fmla="*/ 353857 w 519606"/>
              <a:gd name="connsiteY2" fmla="*/ 41961 h 424124"/>
              <a:gd name="connsiteX3" fmla="*/ 429840 w 519606"/>
              <a:gd name="connsiteY3" fmla="*/ 131703 h 424124"/>
              <a:gd name="connsiteX4" fmla="*/ 519606 w 519606"/>
              <a:gd name="connsiteY4" fmla="*/ 375441 h 424124"/>
              <a:gd name="connsiteX5" fmla="*/ 402860 w 519606"/>
              <a:gd name="connsiteY5" fmla="*/ 423799 h 424124"/>
              <a:gd name="connsiteX6" fmla="*/ 123468 w 519606"/>
              <a:gd name="connsiteY6" fmla="*/ 423799 h 424124"/>
              <a:gd name="connsiteX7" fmla="*/ 6722 w 519606"/>
              <a:gd name="connsiteY7" fmla="*/ 375441 h 424124"/>
              <a:gd name="connsiteX8" fmla="*/ 83139 w 519606"/>
              <a:gd name="connsiteY8" fmla="*/ 131703 h 424124"/>
              <a:gd name="connsiteX0" fmla="*/ 83139 w 519606"/>
              <a:gd name="connsiteY0" fmla="*/ 116746 h 409167"/>
              <a:gd name="connsiteX1" fmla="*/ 159122 w 519606"/>
              <a:gd name="connsiteY1" fmla="*/ 0 h 409167"/>
              <a:gd name="connsiteX2" fmla="*/ 429840 w 519606"/>
              <a:gd name="connsiteY2" fmla="*/ 116746 h 409167"/>
              <a:gd name="connsiteX3" fmla="*/ 519606 w 519606"/>
              <a:gd name="connsiteY3" fmla="*/ 360484 h 409167"/>
              <a:gd name="connsiteX4" fmla="*/ 402860 w 519606"/>
              <a:gd name="connsiteY4" fmla="*/ 408842 h 409167"/>
              <a:gd name="connsiteX5" fmla="*/ 123468 w 519606"/>
              <a:gd name="connsiteY5" fmla="*/ 408842 h 409167"/>
              <a:gd name="connsiteX6" fmla="*/ 6722 w 519606"/>
              <a:gd name="connsiteY6" fmla="*/ 360484 h 409167"/>
              <a:gd name="connsiteX7" fmla="*/ 83139 w 519606"/>
              <a:gd name="connsiteY7" fmla="*/ 116746 h 409167"/>
              <a:gd name="connsiteX0" fmla="*/ 83139 w 519606"/>
              <a:gd name="connsiteY0" fmla="*/ 116746 h 409167"/>
              <a:gd name="connsiteX1" fmla="*/ 186747 w 519606"/>
              <a:gd name="connsiteY1" fmla="*/ 0 h 409167"/>
              <a:gd name="connsiteX2" fmla="*/ 429840 w 519606"/>
              <a:gd name="connsiteY2" fmla="*/ 116746 h 409167"/>
              <a:gd name="connsiteX3" fmla="*/ 519606 w 519606"/>
              <a:gd name="connsiteY3" fmla="*/ 360484 h 409167"/>
              <a:gd name="connsiteX4" fmla="*/ 402860 w 519606"/>
              <a:gd name="connsiteY4" fmla="*/ 408842 h 409167"/>
              <a:gd name="connsiteX5" fmla="*/ 123468 w 519606"/>
              <a:gd name="connsiteY5" fmla="*/ 408842 h 409167"/>
              <a:gd name="connsiteX6" fmla="*/ 6722 w 519606"/>
              <a:gd name="connsiteY6" fmla="*/ 360484 h 409167"/>
              <a:gd name="connsiteX7" fmla="*/ 83139 w 519606"/>
              <a:gd name="connsiteY7" fmla="*/ 116746 h 409167"/>
              <a:gd name="connsiteX0" fmla="*/ 83139 w 519606"/>
              <a:gd name="connsiteY0" fmla="*/ 116746 h 409167"/>
              <a:gd name="connsiteX1" fmla="*/ 241997 w 519606"/>
              <a:gd name="connsiteY1" fmla="*/ 0 h 409167"/>
              <a:gd name="connsiteX2" fmla="*/ 429840 w 519606"/>
              <a:gd name="connsiteY2" fmla="*/ 116746 h 409167"/>
              <a:gd name="connsiteX3" fmla="*/ 519606 w 519606"/>
              <a:gd name="connsiteY3" fmla="*/ 360484 h 409167"/>
              <a:gd name="connsiteX4" fmla="*/ 402860 w 519606"/>
              <a:gd name="connsiteY4" fmla="*/ 408842 h 409167"/>
              <a:gd name="connsiteX5" fmla="*/ 123468 w 519606"/>
              <a:gd name="connsiteY5" fmla="*/ 408842 h 409167"/>
              <a:gd name="connsiteX6" fmla="*/ 6722 w 519606"/>
              <a:gd name="connsiteY6" fmla="*/ 360484 h 409167"/>
              <a:gd name="connsiteX7" fmla="*/ 83139 w 519606"/>
              <a:gd name="connsiteY7" fmla="*/ 116746 h 409167"/>
              <a:gd name="connsiteX0" fmla="*/ 106159 w 515001"/>
              <a:gd name="connsiteY0" fmla="*/ 148251 h 413343"/>
              <a:gd name="connsiteX1" fmla="*/ 237392 w 515001"/>
              <a:gd name="connsiteY1" fmla="*/ 4501 h 413343"/>
              <a:gd name="connsiteX2" fmla="*/ 425235 w 515001"/>
              <a:gd name="connsiteY2" fmla="*/ 121247 h 413343"/>
              <a:gd name="connsiteX3" fmla="*/ 515001 w 515001"/>
              <a:gd name="connsiteY3" fmla="*/ 364985 h 413343"/>
              <a:gd name="connsiteX4" fmla="*/ 398255 w 515001"/>
              <a:gd name="connsiteY4" fmla="*/ 413343 h 413343"/>
              <a:gd name="connsiteX5" fmla="*/ 118863 w 515001"/>
              <a:gd name="connsiteY5" fmla="*/ 413343 h 413343"/>
              <a:gd name="connsiteX6" fmla="*/ 2117 w 515001"/>
              <a:gd name="connsiteY6" fmla="*/ 364985 h 413343"/>
              <a:gd name="connsiteX7" fmla="*/ 106159 w 515001"/>
              <a:gd name="connsiteY7" fmla="*/ 148251 h 413343"/>
              <a:gd name="connsiteX0" fmla="*/ 106159 w 519498"/>
              <a:gd name="connsiteY0" fmla="*/ 148251 h 413343"/>
              <a:gd name="connsiteX1" fmla="*/ 237392 w 519498"/>
              <a:gd name="connsiteY1" fmla="*/ 4501 h 413343"/>
              <a:gd name="connsiteX2" fmla="*/ 425235 w 519498"/>
              <a:gd name="connsiteY2" fmla="*/ 121247 h 413343"/>
              <a:gd name="connsiteX3" fmla="*/ 515001 w 519498"/>
              <a:gd name="connsiteY3" fmla="*/ 364985 h 413343"/>
              <a:gd name="connsiteX4" fmla="*/ 398255 w 519498"/>
              <a:gd name="connsiteY4" fmla="*/ 413343 h 413343"/>
              <a:gd name="connsiteX5" fmla="*/ 118863 w 519498"/>
              <a:gd name="connsiteY5" fmla="*/ 413343 h 413343"/>
              <a:gd name="connsiteX6" fmla="*/ 2117 w 519498"/>
              <a:gd name="connsiteY6" fmla="*/ 364985 h 413343"/>
              <a:gd name="connsiteX7" fmla="*/ 106159 w 519498"/>
              <a:gd name="connsiteY7" fmla="*/ 148251 h 413343"/>
              <a:gd name="connsiteX0" fmla="*/ 106159 w 519498"/>
              <a:gd name="connsiteY0" fmla="*/ 143750 h 408842"/>
              <a:gd name="connsiteX1" fmla="*/ 237392 w 519498"/>
              <a:gd name="connsiteY1" fmla="*/ 0 h 408842"/>
              <a:gd name="connsiteX2" fmla="*/ 369985 w 519498"/>
              <a:gd name="connsiteY2" fmla="*/ 143750 h 408842"/>
              <a:gd name="connsiteX3" fmla="*/ 515001 w 519498"/>
              <a:gd name="connsiteY3" fmla="*/ 360484 h 408842"/>
              <a:gd name="connsiteX4" fmla="*/ 398255 w 519498"/>
              <a:gd name="connsiteY4" fmla="*/ 408842 h 408842"/>
              <a:gd name="connsiteX5" fmla="*/ 118863 w 519498"/>
              <a:gd name="connsiteY5" fmla="*/ 408842 h 408842"/>
              <a:gd name="connsiteX6" fmla="*/ 2117 w 519498"/>
              <a:gd name="connsiteY6" fmla="*/ 360484 h 408842"/>
              <a:gd name="connsiteX7" fmla="*/ 106159 w 519498"/>
              <a:gd name="connsiteY7" fmla="*/ 143750 h 408842"/>
              <a:gd name="connsiteX0" fmla="*/ 106159 w 535613"/>
              <a:gd name="connsiteY0" fmla="*/ 143750 h 408842"/>
              <a:gd name="connsiteX1" fmla="*/ 237392 w 535613"/>
              <a:gd name="connsiteY1" fmla="*/ 0 h 408842"/>
              <a:gd name="connsiteX2" fmla="*/ 369985 w 535613"/>
              <a:gd name="connsiteY2" fmla="*/ 143750 h 408842"/>
              <a:gd name="connsiteX3" fmla="*/ 515001 w 535613"/>
              <a:gd name="connsiteY3" fmla="*/ 360484 h 408842"/>
              <a:gd name="connsiteX4" fmla="*/ 398255 w 535613"/>
              <a:gd name="connsiteY4" fmla="*/ 408842 h 408842"/>
              <a:gd name="connsiteX5" fmla="*/ 118863 w 535613"/>
              <a:gd name="connsiteY5" fmla="*/ 408842 h 408842"/>
              <a:gd name="connsiteX6" fmla="*/ 2117 w 535613"/>
              <a:gd name="connsiteY6" fmla="*/ 360484 h 408842"/>
              <a:gd name="connsiteX7" fmla="*/ 106159 w 535613"/>
              <a:gd name="connsiteY7" fmla="*/ 143750 h 408842"/>
              <a:gd name="connsiteX0" fmla="*/ 106159 w 542519"/>
              <a:gd name="connsiteY0" fmla="*/ 143750 h 408842"/>
              <a:gd name="connsiteX1" fmla="*/ 237392 w 542519"/>
              <a:gd name="connsiteY1" fmla="*/ 0 h 408842"/>
              <a:gd name="connsiteX2" fmla="*/ 369985 w 542519"/>
              <a:gd name="connsiteY2" fmla="*/ 143750 h 408842"/>
              <a:gd name="connsiteX3" fmla="*/ 515001 w 542519"/>
              <a:gd name="connsiteY3" fmla="*/ 360484 h 408842"/>
              <a:gd name="connsiteX4" fmla="*/ 398255 w 542519"/>
              <a:gd name="connsiteY4" fmla="*/ 408842 h 408842"/>
              <a:gd name="connsiteX5" fmla="*/ 118863 w 542519"/>
              <a:gd name="connsiteY5" fmla="*/ 408842 h 408842"/>
              <a:gd name="connsiteX6" fmla="*/ 2117 w 542519"/>
              <a:gd name="connsiteY6" fmla="*/ 360484 h 408842"/>
              <a:gd name="connsiteX7" fmla="*/ 106159 w 542519"/>
              <a:gd name="connsiteY7" fmla="*/ 143750 h 408842"/>
              <a:gd name="connsiteX0" fmla="*/ 106159 w 542519"/>
              <a:gd name="connsiteY0" fmla="*/ 143750 h 412825"/>
              <a:gd name="connsiteX1" fmla="*/ 237392 w 542519"/>
              <a:gd name="connsiteY1" fmla="*/ 0 h 412825"/>
              <a:gd name="connsiteX2" fmla="*/ 369985 w 542519"/>
              <a:gd name="connsiteY2" fmla="*/ 143750 h 412825"/>
              <a:gd name="connsiteX3" fmla="*/ 515001 w 542519"/>
              <a:gd name="connsiteY3" fmla="*/ 360484 h 412825"/>
              <a:gd name="connsiteX4" fmla="*/ 398255 w 542519"/>
              <a:gd name="connsiteY4" fmla="*/ 408842 h 412825"/>
              <a:gd name="connsiteX5" fmla="*/ 118863 w 542519"/>
              <a:gd name="connsiteY5" fmla="*/ 408842 h 412825"/>
              <a:gd name="connsiteX6" fmla="*/ 2117 w 542519"/>
              <a:gd name="connsiteY6" fmla="*/ 360484 h 412825"/>
              <a:gd name="connsiteX7" fmla="*/ 106159 w 542519"/>
              <a:gd name="connsiteY7" fmla="*/ 143750 h 412825"/>
              <a:gd name="connsiteX0" fmla="*/ 106159 w 514894"/>
              <a:gd name="connsiteY0" fmla="*/ 143750 h 412825"/>
              <a:gd name="connsiteX1" fmla="*/ 237392 w 514894"/>
              <a:gd name="connsiteY1" fmla="*/ 0 h 412825"/>
              <a:gd name="connsiteX2" fmla="*/ 369985 w 514894"/>
              <a:gd name="connsiteY2" fmla="*/ 143750 h 412825"/>
              <a:gd name="connsiteX3" fmla="*/ 487376 w 514894"/>
              <a:gd name="connsiteY3" fmla="*/ 360484 h 412825"/>
              <a:gd name="connsiteX4" fmla="*/ 398255 w 514894"/>
              <a:gd name="connsiteY4" fmla="*/ 408842 h 412825"/>
              <a:gd name="connsiteX5" fmla="*/ 118863 w 514894"/>
              <a:gd name="connsiteY5" fmla="*/ 408842 h 412825"/>
              <a:gd name="connsiteX6" fmla="*/ 2117 w 514894"/>
              <a:gd name="connsiteY6" fmla="*/ 360484 h 412825"/>
              <a:gd name="connsiteX7" fmla="*/ 106159 w 514894"/>
              <a:gd name="connsiteY7" fmla="*/ 143750 h 412825"/>
              <a:gd name="connsiteX0" fmla="*/ 106159 w 514894"/>
              <a:gd name="connsiteY0" fmla="*/ 143750 h 439829"/>
              <a:gd name="connsiteX1" fmla="*/ 237392 w 514894"/>
              <a:gd name="connsiteY1" fmla="*/ 0 h 439829"/>
              <a:gd name="connsiteX2" fmla="*/ 369985 w 514894"/>
              <a:gd name="connsiteY2" fmla="*/ 143750 h 439829"/>
              <a:gd name="connsiteX3" fmla="*/ 487376 w 514894"/>
              <a:gd name="connsiteY3" fmla="*/ 387488 h 439829"/>
              <a:gd name="connsiteX4" fmla="*/ 398255 w 514894"/>
              <a:gd name="connsiteY4" fmla="*/ 408842 h 439829"/>
              <a:gd name="connsiteX5" fmla="*/ 118863 w 514894"/>
              <a:gd name="connsiteY5" fmla="*/ 408842 h 439829"/>
              <a:gd name="connsiteX6" fmla="*/ 2117 w 514894"/>
              <a:gd name="connsiteY6" fmla="*/ 360484 h 439829"/>
              <a:gd name="connsiteX7" fmla="*/ 106159 w 514894"/>
              <a:gd name="connsiteY7" fmla="*/ 143750 h 439829"/>
              <a:gd name="connsiteX0" fmla="*/ 106159 w 514894"/>
              <a:gd name="connsiteY0" fmla="*/ 143750 h 416201"/>
              <a:gd name="connsiteX1" fmla="*/ 237392 w 514894"/>
              <a:gd name="connsiteY1" fmla="*/ 0 h 416201"/>
              <a:gd name="connsiteX2" fmla="*/ 369985 w 514894"/>
              <a:gd name="connsiteY2" fmla="*/ 143750 h 416201"/>
              <a:gd name="connsiteX3" fmla="*/ 487376 w 514894"/>
              <a:gd name="connsiteY3" fmla="*/ 387488 h 416201"/>
              <a:gd name="connsiteX4" fmla="*/ 398255 w 514894"/>
              <a:gd name="connsiteY4" fmla="*/ 408842 h 416201"/>
              <a:gd name="connsiteX5" fmla="*/ 118863 w 514894"/>
              <a:gd name="connsiteY5" fmla="*/ 408842 h 416201"/>
              <a:gd name="connsiteX6" fmla="*/ 2117 w 514894"/>
              <a:gd name="connsiteY6" fmla="*/ 360484 h 416201"/>
              <a:gd name="connsiteX7" fmla="*/ 106159 w 514894"/>
              <a:gd name="connsiteY7" fmla="*/ 143750 h 416201"/>
              <a:gd name="connsiteX0" fmla="*/ 106159 w 514894"/>
              <a:gd name="connsiteY0" fmla="*/ 143750 h 411700"/>
              <a:gd name="connsiteX1" fmla="*/ 237392 w 514894"/>
              <a:gd name="connsiteY1" fmla="*/ 0 h 411700"/>
              <a:gd name="connsiteX2" fmla="*/ 369985 w 514894"/>
              <a:gd name="connsiteY2" fmla="*/ 143750 h 411700"/>
              <a:gd name="connsiteX3" fmla="*/ 487376 w 514894"/>
              <a:gd name="connsiteY3" fmla="*/ 387488 h 411700"/>
              <a:gd name="connsiteX4" fmla="*/ 398255 w 514894"/>
              <a:gd name="connsiteY4" fmla="*/ 408842 h 411700"/>
              <a:gd name="connsiteX5" fmla="*/ 118863 w 514894"/>
              <a:gd name="connsiteY5" fmla="*/ 408842 h 411700"/>
              <a:gd name="connsiteX6" fmla="*/ 2117 w 514894"/>
              <a:gd name="connsiteY6" fmla="*/ 360484 h 411700"/>
              <a:gd name="connsiteX7" fmla="*/ 106159 w 514894"/>
              <a:gd name="connsiteY7" fmla="*/ 143750 h 411700"/>
              <a:gd name="connsiteX0" fmla="*/ 106159 w 511441"/>
              <a:gd name="connsiteY0" fmla="*/ 143750 h 411700"/>
              <a:gd name="connsiteX1" fmla="*/ 237392 w 511441"/>
              <a:gd name="connsiteY1" fmla="*/ 0 h 411700"/>
              <a:gd name="connsiteX2" fmla="*/ 369985 w 511441"/>
              <a:gd name="connsiteY2" fmla="*/ 143750 h 411700"/>
              <a:gd name="connsiteX3" fmla="*/ 487376 w 511441"/>
              <a:gd name="connsiteY3" fmla="*/ 387488 h 411700"/>
              <a:gd name="connsiteX4" fmla="*/ 398255 w 511441"/>
              <a:gd name="connsiteY4" fmla="*/ 408842 h 411700"/>
              <a:gd name="connsiteX5" fmla="*/ 118863 w 511441"/>
              <a:gd name="connsiteY5" fmla="*/ 408842 h 411700"/>
              <a:gd name="connsiteX6" fmla="*/ 2117 w 511441"/>
              <a:gd name="connsiteY6" fmla="*/ 360484 h 411700"/>
              <a:gd name="connsiteX7" fmla="*/ 106159 w 511441"/>
              <a:gd name="connsiteY7" fmla="*/ 143750 h 411700"/>
              <a:gd name="connsiteX0" fmla="*/ 106159 w 511441"/>
              <a:gd name="connsiteY0" fmla="*/ 143750 h 411700"/>
              <a:gd name="connsiteX1" fmla="*/ 237392 w 511441"/>
              <a:gd name="connsiteY1" fmla="*/ 0 h 411700"/>
              <a:gd name="connsiteX2" fmla="*/ 397610 w 511441"/>
              <a:gd name="connsiteY2" fmla="*/ 143750 h 411700"/>
              <a:gd name="connsiteX3" fmla="*/ 487376 w 511441"/>
              <a:gd name="connsiteY3" fmla="*/ 387488 h 411700"/>
              <a:gd name="connsiteX4" fmla="*/ 398255 w 511441"/>
              <a:gd name="connsiteY4" fmla="*/ 408842 h 411700"/>
              <a:gd name="connsiteX5" fmla="*/ 118863 w 511441"/>
              <a:gd name="connsiteY5" fmla="*/ 408842 h 411700"/>
              <a:gd name="connsiteX6" fmla="*/ 2117 w 511441"/>
              <a:gd name="connsiteY6" fmla="*/ 360484 h 411700"/>
              <a:gd name="connsiteX7" fmla="*/ 106159 w 511441"/>
              <a:gd name="connsiteY7" fmla="*/ 143750 h 411700"/>
              <a:gd name="connsiteX0" fmla="*/ 106159 w 511441"/>
              <a:gd name="connsiteY0" fmla="*/ 116746 h 384696"/>
              <a:gd name="connsiteX1" fmla="*/ 265017 w 511441"/>
              <a:gd name="connsiteY1" fmla="*/ 0 h 384696"/>
              <a:gd name="connsiteX2" fmla="*/ 397610 w 511441"/>
              <a:gd name="connsiteY2" fmla="*/ 116746 h 384696"/>
              <a:gd name="connsiteX3" fmla="*/ 487376 w 511441"/>
              <a:gd name="connsiteY3" fmla="*/ 360484 h 384696"/>
              <a:gd name="connsiteX4" fmla="*/ 398255 w 511441"/>
              <a:gd name="connsiteY4" fmla="*/ 381838 h 384696"/>
              <a:gd name="connsiteX5" fmla="*/ 118863 w 511441"/>
              <a:gd name="connsiteY5" fmla="*/ 381838 h 384696"/>
              <a:gd name="connsiteX6" fmla="*/ 2117 w 511441"/>
              <a:gd name="connsiteY6" fmla="*/ 333480 h 384696"/>
              <a:gd name="connsiteX7" fmla="*/ 106159 w 511441"/>
              <a:gd name="connsiteY7" fmla="*/ 116746 h 384696"/>
              <a:gd name="connsiteX0" fmla="*/ 106159 w 511441"/>
              <a:gd name="connsiteY0" fmla="*/ 148251 h 389197"/>
              <a:gd name="connsiteX1" fmla="*/ 265017 w 511441"/>
              <a:gd name="connsiteY1" fmla="*/ 4501 h 389197"/>
              <a:gd name="connsiteX2" fmla="*/ 397610 w 511441"/>
              <a:gd name="connsiteY2" fmla="*/ 121247 h 389197"/>
              <a:gd name="connsiteX3" fmla="*/ 487376 w 511441"/>
              <a:gd name="connsiteY3" fmla="*/ 364985 h 389197"/>
              <a:gd name="connsiteX4" fmla="*/ 398255 w 511441"/>
              <a:gd name="connsiteY4" fmla="*/ 386339 h 389197"/>
              <a:gd name="connsiteX5" fmla="*/ 118863 w 511441"/>
              <a:gd name="connsiteY5" fmla="*/ 386339 h 389197"/>
              <a:gd name="connsiteX6" fmla="*/ 2117 w 511441"/>
              <a:gd name="connsiteY6" fmla="*/ 337981 h 389197"/>
              <a:gd name="connsiteX7" fmla="*/ 106159 w 511441"/>
              <a:gd name="connsiteY7" fmla="*/ 148251 h 389197"/>
              <a:gd name="connsiteX0" fmla="*/ 106159 w 511441"/>
              <a:gd name="connsiteY0" fmla="*/ 143750 h 384696"/>
              <a:gd name="connsiteX1" fmla="*/ 265017 w 511441"/>
              <a:gd name="connsiteY1" fmla="*/ 0 h 384696"/>
              <a:gd name="connsiteX2" fmla="*/ 397610 w 511441"/>
              <a:gd name="connsiteY2" fmla="*/ 143750 h 384696"/>
              <a:gd name="connsiteX3" fmla="*/ 487376 w 511441"/>
              <a:gd name="connsiteY3" fmla="*/ 360484 h 384696"/>
              <a:gd name="connsiteX4" fmla="*/ 398255 w 511441"/>
              <a:gd name="connsiteY4" fmla="*/ 381838 h 384696"/>
              <a:gd name="connsiteX5" fmla="*/ 118863 w 511441"/>
              <a:gd name="connsiteY5" fmla="*/ 381838 h 384696"/>
              <a:gd name="connsiteX6" fmla="*/ 2117 w 511441"/>
              <a:gd name="connsiteY6" fmla="*/ 333480 h 384696"/>
              <a:gd name="connsiteX7" fmla="*/ 106159 w 511441"/>
              <a:gd name="connsiteY7" fmla="*/ 143750 h 384696"/>
              <a:gd name="connsiteX0" fmla="*/ 106159 w 511441"/>
              <a:gd name="connsiteY0" fmla="*/ 143750 h 384696"/>
              <a:gd name="connsiteX1" fmla="*/ 265017 w 511441"/>
              <a:gd name="connsiteY1" fmla="*/ 0 h 384696"/>
              <a:gd name="connsiteX2" fmla="*/ 397610 w 511441"/>
              <a:gd name="connsiteY2" fmla="*/ 143750 h 384696"/>
              <a:gd name="connsiteX3" fmla="*/ 487376 w 511441"/>
              <a:gd name="connsiteY3" fmla="*/ 360484 h 384696"/>
              <a:gd name="connsiteX4" fmla="*/ 370630 w 511441"/>
              <a:gd name="connsiteY4" fmla="*/ 381838 h 384696"/>
              <a:gd name="connsiteX5" fmla="*/ 118863 w 511441"/>
              <a:gd name="connsiteY5" fmla="*/ 381838 h 384696"/>
              <a:gd name="connsiteX6" fmla="*/ 2117 w 511441"/>
              <a:gd name="connsiteY6" fmla="*/ 333480 h 384696"/>
              <a:gd name="connsiteX7" fmla="*/ 106159 w 511441"/>
              <a:gd name="connsiteY7" fmla="*/ 143750 h 384696"/>
              <a:gd name="connsiteX0" fmla="*/ 106159 w 511441"/>
              <a:gd name="connsiteY0" fmla="*/ 143750 h 384696"/>
              <a:gd name="connsiteX1" fmla="*/ 265017 w 511441"/>
              <a:gd name="connsiteY1" fmla="*/ 0 h 384696"/>
              <a:gd name="connsiteX2" fmla="*/ 397610 w 511441"/>
              <a:gd name="connsiteY2" fmla="*/ 143750 h 384696"/>
              <a:gd name="connsiteX3" fmla="*/ 487376 w 511441"/>
              <a:gd name="connsiteY3" fmla="*/ 360484 h 384696"/>
              <a:gd name="connsiteX4" fmla="*/ 370630 w 511441"/>
              <a:gd name="connsiteY4" fmla="*/ 381838 h 384696"/>
              <a:gd name="connsiteX5" fmla="*/ 118863 w 511441"/>
              <a:gd name="connsiteY5" fmla="*/ 381838 h 384696"/>
              <a:gd name="connsiteX6" fmla="*/ 2117 w 511441"/>
              <a:gd name="connsiteY6" fmla="*/ 333480 h 384696"/>
              <a:gd name="connsiteX7" fmla="*/ 106159 w 511441"/>
              <a:gd name="connsiteY7" fmla="*/ 143750 h 384696"/>
              <a:gd name="connsiteX0" fmla="*/ 106159 w 511441"/>
              <a:gd name="connsiteY0" fmla="*/ 143750 h 384696"/>
              <a:gd name="connsiteX1" fmla="*/ 265017 w 511441"/>
              <a:gd name="connsiteY1" fmla="*/ 0 h 384696"/>
              <a:gd name="connsiteX2" fmla="*/ 397610 w 511441"/>
              <a:gd name="connsiteY2" fmla="*/ 143750 h 384696"/>
              <a:gd name="connsiteX3" fmla="*/ 487376 w 511441"/>
              <a:gd name="connsiteY3" fmla="*/ 360484 h 384696"/>
              <a:gd name="connsiteX4" fmla="*/ 370630 w 511441"/>
              <a:gd name="connsiteY4" fmla="*/ 381838 h 384696"/>
              <a:gd name="connsiteX5" fmla="*/ 118863 w 511441"/>
              <a:gd name="connsiteY5" fmla="*/ 381838 h 384696"/>
              <a:gd name="connsiteX6" fmla="*/ 2117 w 511441"/>
              <a:gd name="connsiteY6" fmla="*/ 333480 h 384696"/>
              <a:gd name="connsiteX7" fmla="*/ 106159 w 511441"/>
              <a:gd name="connsiteY7" fmla="*/ 143750 h 384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1441" h="384696">
                <a:moveTo>
                  <a:pt x="106159" y="143750"/>
                </a:moveTo>
                <a:cubicBezTo>
                  <a:pt x="149976" y="88170"/>
                  <a:pt x="216442" y="0"/>
                  <a:pt x="265017" y="0"/>
                </a:cubicBezTo>
                <a:cubicBezTo>
                  <a:pt x="313592" y="0"/>
                  <a:pt x="360550" y="83669"/>
                  <a:pt x="397610" y="143750"/>
                </a:cubicBezTo>
                <a:cubicBezTo>
                  <a:pt x="434670" y="203831"/>
                  <a:pt x="511441" y="310676"/>
                  <a:pt x="487376" y="360484"/>
                </a:cubicBezTo>
                <a:cubicBezTo>
                  <a:pt x="482887" y="384696"/>
                  <a:pt x="414418" y="381838"/>
                  <a:pt x="370630" y="381838"/>
                </a:cubicBezTo>
                <a:lnTo>
                  <a:pt x="118863" y="381838"/>
                </a:lnTo>
                <a:cubicBezTo>
                  <a:pt x="42846" y="381838"/>
                  <a:pt x="4234" y="373161"/>
                  <a:pt x="2117" y="333480"/>
                </a:cubicBezTo>
                <a:cubicBezTo>
                  <a:pt x="0" y="293799"/>
                  <a:pt x="62342" y="199330"/>
                  <a:pt x="106159" y="143750"/>
                </a:cubicBezTo>
                <a:close/>
              </a:path>
            </a:pathLst>
          </a:custGeom>
          <a:solidFill>
            <a:srgbClr val="800000"/>
          </a:solidFill>
          <a:ln w="12700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9728" tIns="54864" rIns="109728" bIns="54864" rtlCol="0" anchor="ctr">
            <a:normAutofit fontScale="25000" lnSpcReduction="20000"/>
          </a:bodyPr>
          <a:lstStyle/>
          <a:p>
            <a:pPr algn="ctr"/>
            <a:endParaRPr lang="en-US" i="0"/>
          </a:p>
        </p:txBody>
      </p:sp>
      <p:grpSp>
        <p:nvGrpSpPr>
          <p:cNvPr id="7" name="Group 1278"/>
          <p:cNvGrpSpPr/>
          <p:nvPr/>
        </p:nvGrpSpPr>
        <p:grpSpPr>
          <a:xfrm rot="5400000">
            <a:off x="833524" y="2687800"/>
            <a:ext cx="656952" cy="889615"/>
            <a:chOff x="12626389" y="6942616"/>
            <a:chExt cx="1599698" cy="1859981"/>
          </a:xfrm>
        </p:grpSpPr>
        <p:pic>
          <p:nvPicPr>
            <p:cNvPr id="2019" name="Picture 140" descr="mountain5"/>
            <p:cNvPicPr>
              <a:picLocks noChangeAspect="1" noChangeArrowheads="1"/>
            </p:cNvPicPr>
            <p:nvPr/>
          </p:nvPicPr>
          <p:blipFill>
            <a:blip r:embed="rId15" cstate="print">
              <a:lum contrast="-42000"/>
            </a:blip>
            <a:srcRect r="85715" b="80000"/>
            <a:stretch>
              <a:fillRect/>
            </a:stretch>
          </p:blipFill>
          <p:spPr bwMode="auto">
            <a:xfrm>
              <a:off x="12862561" y="7228626"/>
              <a:ext cx="195580" cy="177142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2020" name="Picture 141" descr="mountain5"/>
            <p:cNvPicPr>
              <a:picLocks noChangeAspect="1" noChangeArrowheads="1"/>
            </p:cNvPicPr>
            <p:nvPr/>
          </p:nvPicPr>
          <p:blipFill>
            <a:blip r:embed="rId15" cstate="print">
              <a:lum contrast="-42000"/>
            </a:blip>
            <a:srcRect t="20000" r="85715" b="60001"/>
            <a:stretch>
              <a:fillRect/>
            </a:stretch>
          </p:blipFill>
          <p:spPr bwMode="auto">
            <a:xfrm>
              <a:off x="13227889" y="7361481"/>
              <a:ext cx="195580" cy="177142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2021" name="Picture 142" descr="mountain5"/>
            <p:cNvPicPr>
              <a:picLocks noChangeAspect="1" noChangeArrowheads="1"/>
            </p:cNvPicPr>
            <p:nvPr/>
          </p:nvPicPr>
          <p:blipFill>
            <a:blip r:embed="rId15" cstate="print">
              <a:lum contrast="-42000"/>
            </a:blip>
            <a:srcRect t="39999" r="85715" b="40001"/>
            <a:stretch>
              <a:fillRect/>
            </a:stretch>
          </p:blipFill>
          <p:spPr bwMode="auto">
            <a:xfrm>
              <a:off x="13611669" y="7152971"/>
              <a:ext cx="195580" cy="177142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2022" name="Picture 143" descr="mountain5"/>
            <p:cNvPicPr>
              <a:picLocks noChangeAspect="1" noChangeArrowheads="1"/>
            </p:cNvPicPr>
            <p:nvPr/>
          </p:nvPicPr>
          <p:blipFill>
            <a:blip r:embed="rId15" cstate="print">
              <a:lum contrast="-42000"/>
            </a:blip>
            <a:srcRect t="60001" r="85715" b="20000"/>
            <a:stretch>
              <a:fillRect/>
            </a:stretch>
          </p:blipFill>
          <p:spPr bwMode="auto">
            <a:xfrm>
              <a:off x="12906843" y="7031186"/>
              <a:ext cx="195580" cy="177142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2023" name="Picture 144" descr="mountain5"/>
            <p:cNvPicPr>
              <a:picLocks noChangeAspect="1" noChangeArrowheads="1"/>
            </p:cNvPicPr>
            <p:nvPr/>
          </p:nvPicPr>
          <p:blipFill>
            <a:blip r:embed="rId15" cstate="print">
              <a:lum contrast="-42000"/>
            </a:blip>
            <a:srcRect t="80000" r="85715"/>
            <a:stretch>
              <a:fillRect/>
            </a:stretch>
          </p:blipFill>
          <p:spPr bwMode="auto">
            <a:xfrm>
              <a:off x="12626389" y="8208436"/>
              <a:ext cx="195580" cy="177142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2024" name="Picture 145" descr="mountain5"/>
            <p:cNvPicPr>
              <a:picLocks noChangeAspect="1" noChangeArrowheads="1"/>
            </p:cNvPicPr>
            <p:nvPr/>
          </p:nvPicPr>
          <p:blipFill>
            <a:blip r:embed="rId15" cstate="print">
              <a:lum contrast="-42000"/>
            </a:blip>
            <a:srcRect l="14287" r="71428" b="80000"/>
            <a:stretch>
              <a:fillRect/>
            </a:stretch>
          </p:blipFill>
          <p:spPr bwMode="auto">
            <a:xfrm>
              <a:off x="13154086" y="7405767"/>
              <a:ext cx="195580" cy="177142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2025" name="Picture 146" descr="mountain5"/>
            <p:cNvPicPr>
              <a:picLocks noChangeAspect="1" noChangeArrowheads="1"/>
            </p:cNvPicPr>
            <p:nvPr/>
          </p:nvPicPr>
          <p:blipFill>
            <a:blip r:embed="rId15" cstate="print">
              <a:lum contrast="-42000"/>
            </a:blip>
            <a:srcRect l="14287" t="20000" r="71428" b="60001"/>
            <a:stretch>
              <a:fillRect/>
            </a:stretch>
          </p:blipFill>
          <p:spPr bwMode="auto">
            <a:xfrm>
              <a:off x="12989873" y="7507252"/>
              <a:ext cx="195580" cy="177142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2026" name="Picture 147" descr="mountain5"/>
            <p:cNvPicPr>
              <a:picLocks noChangeAspect="1" noChangeArrowheads="1"/>
            </p:cNvPicPr>
            <p:nvPr/>
          </p:nvPicPr>
          <p:blipFill>
            <a:blip r:embed="rId15" cstate="print">
              <a:lum contrast="-42000"/>
            </a:blip>
            <a:srcRect l="14287" t="39999" r="71428" b="40001"/>
            <a:stretch>
              <a:fillRect/>
            </a:stretch>
          </p:blipFill>
          <p:spPr bwMode="auto">
            <a:xfrm>
              <a:off x="12877321" y="8058973"/>
              <a:ext cx="193736" cy="177142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2027" name="Picture 148" descr="mountain5"/>
            <p:cNvPicPr>
              <a:picLocks noChangeAspect="1" noChangeArrowheads="1"/>
            </p:cNvPicPr>
            <p:nvPr/>
          </p:nvPicPr>
          <p:blipFill>
            <a:blip r:embed="rId15" cstate="print">
              <a:lum contrast="-42000"/>
            </a:blip>
            <a:srcRect l="14287" t="60001" r="71428" b="20000"/>
            <a:stretch>
              <a:fillRect/>
            </a:stretch>
          </p:blipFill>
          <p:spPr bwMode="auto">
            <a:xfrm>
              <a:off x="13524950" y="7562610"/>
              <a:ext cx="193734" cy="177142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2028" name="Picture 149" descr="mountain5"/>
            <p:cNvPicPr>
              <a:picLocks noChangeAspect="1" noChangeArrowheads="1"/>
            </p:cNvPicPr>
            <p:nvPr/>
          </p:nvPicPr>
          <p:blipFill>
            <a:blip r:embed="rId15" cstate="print">
              <a:lum contrast="-42000"/>
            </a:blip>
            <a:srcRect l="14287" t="80000" r="71428"/>
            <a:stretch>
              <a:fillRect/>
            </a:stretch>
          </p:blipFill>
          <p:spPr bwMode="auto">
            <a:xfrm>
              <a:off x="13960393" y="7571836"/>
              <a:ext cx="195580" cy="177142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2029" name="Picture 150" descr="mountain5"/>
            <p:cNvPicPr>
              <a:picLocks noChangeAspect="1" noChangeArrowheads="1"/>
            </p:cNvPicPr>
            <p:nvPr/>
          </p:nvPicPr>
          <p:blipFill>
            <a:blip r:embed="rId15" cstate="print">
              <a:lum contrast="-42000"/>
            </a:blip>
            <a:srcRect l="28572" t="3" r="57143" b="79997"/>
            <a:stretch>
              <a:fillRect/>
            </a:stretch>
          </p:blipFill>
          <p:spPr bwMode="auto">
            <a:xfrm>
              <a:off x="13198368" y="6990592"/>
              <a:ext cx="193736" cy="177142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2030" name="Picture 151" descr="mountain5"/>
            <p:cNvPicPr>
              <a:picLocks noChangeAspect="1" noChangeArrowheads="1"/>
            </p:cNvPicPr>
            <p:nvPr/>
          </p:nvPicPr>
          <p:blipFill>
            <a:blip r:embed="rId15" cstate="print">
              <a:lum contrast="-42000"/>
            </a:blip>
            <a:srcRect l="28572" t="20003" r="57143" b="59998"/>
            <a:stretch>
              <a:fillRect/>
            </a:stretch>
          </p:blipFill>
          <p:spPr bwMode="auto">
            <a:xfrm>
              <a:off x="13058141" y="8468612"/>
              <a:ext cx="193736" cy="177142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2031" name="Picture 152" descr="mountain5"/>
            <p:cNvPicPr>
              <a:picLocks noChangeAspect="1" noChangeArrowheads="1"/>
            </p:cNvPicPr>
            <p:nvPr/>
          </p:nvPicPr>
          <p:blipFill>
            <a:blip r:embed="rId15" cstate="print">
              <a:lum contrast="-42000"/>
            </a:blip>
            <a:srcRect l="28572" t="40002" r="57143" b="39998"/>
            <a:stretch>
              <a:fillRect/>
            </a:stretch>
          </p:blipFill>
          <p:spPr bwMode="auto">
            <a:xfrm>
              <a:off x="13958547" y="8164151"/>
              <a:ext cx="195580" cy="177142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2032" name="Picture 153" descr="mountain5"/>
            <p:cNvPicPr>
              <a:picLocks noChangeAspect="1" noChangeArrowheads="1"/>
            </p:cNvPicPr>
            <p:nvPr/>
          </p:nvPicPr>
          <p:blipFill>
            <a:blip r:embed="rId15" cstate="print">
              <a:lum contrast="-42000"/>
            </a:blip>
            <a:srcRect l="28572" t="60001" r="57143" b="20000"/>
            <a:stretch>
              <a:fillRect/>
            </a:stretch>
          </p:blipFill>
          <p:spPr bwMode="auto">
            <a:xfrm>
              <a:off x="13934561" y="7208328"/>
              <a:ext cx="193734" cy="177142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2033" name="Picture 154" descr="mountain5"/>
            <p:cNvPicPr>
              <a:picLocks noChangeAspect="1" noChangeArrowheads="1"/>
            </p:cNvPicPr>
            <p:nvPr/>
          </p:nvPicPr>
          <p:blipFill>
            <a:blip r:embed="rId15" cstate="print">
              <a:lum contrast="-42000"/>
            </a:blip>
            <a:srcRect l="28572" t="80000" r="57143"/>
            <a:stretch>
              <a:fillRect/>
            </a:stretch>
          </p:blipFill>
          <p:spPr bwMode="auto">
            <a:xfrm>
              <a:off x="13213129" y="8134626"/>
              <a:ext cx="195580" cy="177142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2034" name="Picture 155" descr="mountain5"/>
            <p:cNvPicPr>
              <a:picLocks noChangeAspect="1" noChangeArrowheads="1"/>
            </p:cNvPicPr>
            <p:nvPr/>
          </p:nvPicPr>
          <p:blipFill>
            <a:blip r:embed="rId15" cstate="print">
              <a:lum contrast="-42000"/>
            </a:blip>
            <a:srcRect l="42857" t="3" r="42857" b="79997"/>
            <a:stretch>
              <a:fillRect/>
            </a:stretch>
          </p:blipFill>
          <p:spPr bwMode="auto">
            <a:xfrm>
              <a:off x="13349666" y="7562610"/>
              <a:ext cx="195580" cy="177142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2035" name="Picture 156" descr="mountain5"/>
            <p:cNvPicPr>
              <a:picLocks noChangeAspect="1" noChangeArrowheads="1"/>
            </p:cNvPicPr>
            <p:nvPr/>
          </p:nvPicPr>
          <p:blipFill>
            <a:blip r:embed="rId15" cstate="print">
              <a:lum contrast="-42000"/>
            </a:blip>
            <a:srcRect l="42857" t="20003" r="42857" b="59998"/>
            <a:stretch>
              <a:fillRect/>
            </a:stretch>
          </p:blipFill>
          <p:spPr bwMode="auto">
            <a:xfrm>
              <a:off x="13154086" y="8536885"/>
              <a:ext cx="195580" cy="177142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2036" name="Picture 157" descr="mountain5"/>
            <p:cNvPicPr>
              <a:picLocks noChangeAspect="1" noChangeArrowheads="1"/>
            </p:cNvPicPr>
            <p:nvPr/>
          </p:nvPicPr>
          <p:blipFill>
            <a:blip r:embed="rId15" cstate="print">
              <a:lum contrast="-42000"/>
            </a:blip>
            <a:srcRect l="42857" t="50002" r="42857" b="29999"/>
            <a:stretch>
              <a:fillRect/>
            </a:stretch>
          </p:blipFill>
          <p:spPr bwMode="auto">
            <a:xfrm>
              <a:off x="13058141" y="8291470"/>
              <a:ext cx="193736" cy="177142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2037" name="Picture 158" descr="mountain5"/>
            <p:cNvPicPr>
              <a:picLocks noChangeAspect="1" noChangeArrowheads="1"/>
            </p:cNvPicPr>
            <p:nvPr/>
          </p:nvPicPr>
          <p:blipFill>
            <a:blip r:embed="rId15" cstate="print">
              <a:lum contrast="-42000"/>
            </a:blip>
            <a:srcRect l="42857" t="60001" r="42857" b="20000"/>
            <a:stretch>
              <a:fillRect/>
            </a:stretch>
          </p:blipFill>
          <p:spPr bwMode="auto">
            <a:xfrm>
              <a:off x="12666981" y="7494337"/>
              <a:ext cx="195580" cy="177142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2038" name="Picture 159" descr="mountain5"/>
            <p:cNvPicPr>
              <a:picLocks noChangeAspect="1" noChangeArrowheads="1"/>
            </p:cNvPicPr>
            <p:nvPr/>
          </p:nvPicPr>
          <p:blipFill>
            <a:blip r:embed="rId15" cstate="print">
              <a:lum contrast="-42000"/>
            </a:blip>
            <a:srcRect l="42857" t="80000" r="42857"/>
            <a:stretch>
              <a:fillRect/>
            </a:stretch>
          </p:blipFill>
          <p:spPr bwMode="auto">
            <a:xfrm>
              <a:off x="13641191" y="8625455"/>
              <a:ext cx="195580" cy="177142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2039" name="Picture 160" descr="mountain5"/>
            <p:cNvPicPr>
              <a:picLocks noChangeAspect="1" noChangeArrowheads="1"/>
            </p:cNvPicPr>
            <p:nvPr/>
          </p:nvPicPr>
          <p:blipFill>
            <a:blip r:embed="rId15" cstate="print">
              <a:lum contrast="-42000"/>
            </a:blip>
            <a:srcRect l="28572" t="3" r="57143" b="79997"/>
            <a:stretch>
              <a:fillRect/>
            </a:stretch>
          </p:blipFill>
          <p:spPr bwMode="auto">
            <a:xfrm>
              <a:off x="12862561" y="7760048"/>
              <a:ext cx="195580" cy="177142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2040" name="Picture 161" descr="mountain5"/>
            <p:cNvPicPr>
              <a:picLocks noChangeAspect="1" noChangeArrowheads="1"/>
            </p:cNvPicPr>
            <p:nvPr/>
          </p:nvPicPr>
          <p:blipFill>
            <a:blip r:embed="rId15" cstate="print">
              <a:lum contrast="-42000"/>
            </a:blip>
            <a:srcRect l="28572" t="20003" r="57143" b="59998"/>
            <a:stretch>
              <a:fillRect/>
            </a:stretch>
          </p:blipFill>
          <p:spPr bwMode="auto">
            <a:xfrm>
              <a:off x="13738981" y="8359743"/>
              <a:ext cx="195580" cy="177142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2041" name="Picture 162" descr="mountain5"/>
            <p:cNvPicPr>
              <a:picLocks noChangeAspect="1" noChangeArrowheads="1"/>
            </p:cNvPicPr>
            <p:nvPr/>
          </p:nvPicPr>
          <p:blipFill>
            <a:blip r:embed="rId15" cstate="print">
              <a:lum contrast="-42000"/>
            </a:blip>
            <a:srcRect l="28572" t="40002" r="57143" b="39998"/>
            <a:stretch>
              <a:fillRect/>
            </a:stretch>
          </p:blipFill>
          <p:spPr bwMode="auto">
            <a:xfrm>
              <a:off x="13349666" y="8359743"/>
              <a:ext cx="195580" cy="177142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2042" name="Picture 163" descr="mountain5"/>
            <p:cNvPicPr>
              <a:picLocks noChangeAspect="1" noChangeArrowheads="1"/>
            </p:cNvPicPr>
            <p:nvPr/>
          </p:nvPicPr>
          <p:blipFill>
            <a:blip r:embed="rId15" cstate="print">
              <a:lum contrast="-42000"/>
            </a:blip>
            <a:srcRect l="28572" t="60001" r="57143" b="20000"/>
            <a:stretch>
              <a:fillRect/>
            </a:stretch>
          </p:blipFill>
          <p:spPr bwMode="auto">
            <a:xfrm>
              <a:off x="13738981" y="8094032"/>
              <a:ext cx="195580" cy="177142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2043" name="Picture 164" descr="mountain5"/>
            <p:cNvPicPr>
              <a:picLocks noChangeAspect="1" noChangeArrowheads="1"/>
            </p:cNvPicPr>
            <p:nvPr/>
          </p:nvPicPr>
          <p:blipFill>
            <a:blip r:embed="rId15" cstate="print">
              <a:lum contrast="-42000"/>
            </a:blip>
            <a:srcRect l="28572" t="80000" r="57143"/>
            <a:stretch>
              <a:fillRect/>
            </a:stretch>
          </p:blipFill>
          <p:spPr bwMode="auto">
            <a:xfrm>
              <a:off x="12666981" y="7937189"/>
              <a:ext cx="195580" cy="177142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2044" name="Picture 165" descr="mountain5"/>
            <p:cNvPicPr>
              <a:picLocks noChangeAspect="1" noChangeArrowheads="1"/>
            </p:cNvPicPr>
            <p:nvPr/>
          </p:nvPicPr>
          <p:blipFill>
            <a:blip r:embed="rId15" cstate="print">
              <a:lum contrast="-42000"/>
            </a:blip>
            <a:srcRect l="42857" t="3" r="42857" b="79997"/>
            <a:stretch>
              <a:fillRect/>
            </a:stretch>
          </p:blipFill>
          <p:spPr bwMode="auto">
            <a:xfrm>
              <a:off x="13447456" y="8005461"/>
              <a:ext cx="193734" cy="177142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2045" name="Picture 166" descr="mountain5"/>
            <p:cNvPicPr>
              <a:picLocks noChangeAspect="1" noChangeArrowheads="1"/>
            </p:cNvPicPr>
            <p:nvPr/>
          </p:nvPicPr>
          <p:blipFill>
            <a:blip r:embed="rId15" cstate="print">
              <a:lum contrast="-42000"/>
            </a:blip>
            <a:srcRect l="42857" t="20003" r="42857" b="59998"/>
            <a:stretch>
              <a:fillRect/>
            </a:stretch>
          </p:blipFill>
          <p:spPr bwMode="auto">
            <a:xfrm>
              <a:off x="13154086" y="7760048"/>
              <a:ext cx="195580" cy="177142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2046" name="Picture 167" descr="mountain5"/>
            <p:cNvPicPr>
              <a:picLocks noChangeAspect="1" noChangeArrowheads="1"/>
            </p:cNvPicPr>
            <p:nvPr/>
          </p:nvPicPr>
          <p:blipFill>
            <a:blip r:embed="rId15" cstate="print">
              <a:lum contrast="-42000"/>
            </a:blip>
            <a:srcRect l="42857" t="50002" r="42857" b="29999"/>
            <a:stretch>
              <a:fillRect/>
            </a:stretch>
          </p:blipFill>
          <p:spPr bwMode="auto">
            <a:xfrm>
              <a:off x="13447456" y="8359743"/>
              <a:ext cx="193734" cy="177142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2047" name="Picture 168" descr="mountain5"/>
            <p:cNvPicPr>
              <a:picLocks noChangeAspect="1" noChangeArrowheads="1"/>
            </p:cNvPicPr>
            <p:nvPr/>
          </p:nvPicPr>
          <p:blipFill>
            <a:blip r:embed="rId15" cstate="print">
              <a:lum contrast="-42000"/>
            </a:blip>
            <a:srcRect l="42857" t="60001" r="42857" b="20000"/>
            <a:stretch>
              <a:fillRect/>
            </a:stretch>
          </p:blipFill>
          <p:spPr bwMode="auto">
            <a:xfrm>
              <a:off x="13934561" y="8359743"/>
              <a:ext cx="193734" cy="177142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2048" name="Picture 169" descr="mountain5"/>
            <p:cNvPicPr>
              <a:picLocks noChangeAspect="1" noChangeArrowheads="1"/>
            </p:cNvPicPr>
            <p:nvPr/>
          </p:nvPicPr>
          <p:blipFill>
            <a:blip r:embed="rId15" cstate="print">
              <a:lum contrast="-42000"/>
            </a:blip>
            <a:srcRect l="42857" t="80000" r="42857"/>
            <a:stretch>
              <a:fillRect/>
            </a:stretch>
          </p:blipFill>
          <p:spPr bwMode="auto">
            <a:xfrm>
              <a:off x="13154086" y="7140056"/>
              <a:ext cx="195580" cy="177142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2049" name="Picture 170" descr="mountain5"/>
            <p:cNvPicPr>
              <a:picLocks noChangeAspect="1" noChangeArrowheads="1"/>
            </p:cNvPicPr>
            <p:nvPr/>
          </p:nvPicPr>
          <p:blipFill>
            <a:blip r:embed="rId15" cstate="print">
              <a:lum contrast="-42000"/>
            </a:blip>
            <a:srcRect l="42857" t="3" r="42857" b="79997"/>
            <a:stretch>
              <a:fillRect/>
            </a:stretch>
          </p:blipFill>
          <p:spPr bwMode="auto">
            <a:xfrm>
              <a:off x="13447456" y="7296898"/>
              <a:ext cx="193734" cy="177142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2050" name="Picture 171" descr="mountain5"/>
            <p:cNvPicPr>
              <a:picLocks noChangeAspect="1" noChangeArrowheads="1"/>
            </p:cNvPicPr>
            <p:nvPr/>
          </p:nvPicPr>
          <p:blipFill>
            <a:blip r:embed="rId15" cstate="print">
              <a:lum contrast="-42000"/>
            </a:blip>
            <a:srcRect l="42857" t="20003" r="42857" b="59998"/>
            <a:stretch>
              <a:fillRect/>
            </a:stretch>
          </p:blipFill>
          <p:spPr bwMode="auto">
            <a:xfrm>
              <a:off x="13641191" y="7739750"/>
              <a:ext cx="195580" cy="177142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2051" name="Picture 172" descr="mountain5"/>
            <p:cNvPicPr>
              <a:picLocks noChangeAspect="1" noChangeArrowheads="1"/>
            </p:cNvPicPr>
            <p:nvPr/>
          </p:nvPicPr>
          <p:blipFill>
            <a:blip r:embed="rId15" cstate="print">
              <a:lum contrast="-42000"/>
            </a:blip>
            <a:srcRect l="42857" t="50002" r="42857" b="29999"/>
            <a:stretch>
              <a:fillRect/>
            </a:stretch>
          </p:blipFill>
          <p:spPr bwMode="auto">
            <a:xfrm>
              <a:off x="13447456" y="6942616"/>
              <a:ext cx="193734" cy="177142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2052" name="Picture 173" descr="mountain5"/>
            <p:cNvPicPr>
              <a:picLocks noChangeAspect="1" noChangeArrowheads="1"/>
            </p:cNvPicPr>
            <p:nvPr/>
          </p:nvPicPr>
          <p:blipFill>
            <a:blip r:embed="rId15" cstate="print">
              <a:lum contrast="-42000"/>
            </a:blip>
            <a:srcRect l="42857" t="60001" r="42857" b="20000"/>
            <a:stretch>
              <a:fillRect/>
            </a:stretch>
          </p:blipFill>
          <p:spPr bwMode="auto">
            <a:xfrm>
              <a:off x="13738981" y="7474038"/>
              <a:ext cx="195580" cy="177142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2053" name="Picture 174" descr="mountain5"/>
            <p:cNvPicPr>
              <a:picLocks noChangeAspect="1" noChangeArrowheads="1"/>
            </p:cNvPicPr>
            <p:nvPr/>
          </p:nvPicPr>
          <p:blipFill>
            <a:blip r:embed="rId15" cstate="print">
              <a:lum contrast="-42000"/>
            </a:blip>
            <a:srcRect l="42857" t="80000" r="42857"/>
            <a:stretch>
              <a:fillRect/>
            </a:stretch>
          </p:blipFill>
          <p:spPr bwMode="auto">
            <a:xfrm>
              <a:off x="14032351" y="7739750"/>
              <a:ext cx="193736" cy="177142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</p:grpSp>
      <p:sp>
        <p:nvSpPr>
          <p:cNvPr id="1482" name="Line 138"/>
          <p:cNvSpPr>
            <a:spLocks noChangeShapeType="1"/>
          </p:cNvSpPr>
          <p:nvPr/>
        </p:nvSpPr>
        <p:spPr bwMode="auto">
          <a:xfrm>
            <a:off x="1161937" y="2542928"/>
            <a:ext cx="0" cy="214801"/>
          </a:xfrm>
          <a:prstGeom prst="line">
            <a:avLst/>
          </a:prstGeom>
          <a:noFill/>
          <a:ln w="12700">
            <a:solidFill>
              <a:srgbClr val="990000"/>
            </a:solidFill>
            <a:round/>
            <a:headEnd/>
            <a:tailEnd type="triangle" w="sm" len="sm"/>
          </a:ln>
        </p:spPr>
        <p:txBody>
          <a:bodyPr>
            <a:normAutofit fontScale="25000" lnSpcReduction="20000"/>
          </a:bodyPr>
          <a:lstStyle/>
          <a:p>
            <a:endParaRPr lang="en-US" i="0"/>
          </a:p>
        </p:txBody>
      </p:sp>
      <p:pic>
        <p:nvPicPr>
          <p:cNvPr id="2005" name="Picture 176" descr="mountain5"/>
          <p:cNvPicPr>
            <a:picLocks noChangeAspect="1" noChangeArrowheads="1"/>
          </p:cNvPicPr>
          <p:nvPr/>
        </p:nvPicPr>
        <p:blipFill>
          <a:blip r:embed="rId15" cstate="print">
            <a:lum/>
          </a:blip>
          <a:srcRect/>
          <a:stretch>
            <a:fillRect/>
          </a:stretch>
        </p:blipFill>
        <p:spPr bwMode="auto">
          <a:xfrm>
            <a:off x="769355" y="1961946"/>
            <a:ext cx="792470" cy="571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84" name="Text Box 229"/>
          <p:cNvSpPr txBox="1">
            <a:spLocks noChangeArrowheads="1"/>
          </p:cNvSpPr>
          <p:nvPr/>
        </p:nvSpPr>
        <p:spPr bwMode="auto">
          <a:xfrm>
            <a:off x="690089" y="1555267"/>
            <a:ext cx="991283" cy="35932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normAutofit fontScale="32500" lnSpcReduction="20000"/>
          </a:bodyPr>
          <a:lstStyle/>
          <a:p>
            <a:pPr algn="ctr"/>
            <a:r>
              <a:rPr lang="en-US" sz="3200" b="1" i="0" dirty="0" smtClean="0">
                <a:solidFill>
                  <a:srgbClr val="990000"/>
                </a:solidFill>
              </a:rPr>
              <a:t>Training / Query </a:t>
            </a:r>
            <a:r>
              <a:rPr lang="en-US" sz="3200" b="1" i="0" dirty="0">
                <a:solidFill>
                  <a:srgbClr val="990000"/>
                </a:solidFill>
              </a:rPr>
              <a:t>Image</a:t>
            </a:r>
          </a:p>
        </p:txBody>
      </p:sp>
      <p:sp>
        <p:nvSpPr>
          <p:cNvPr id="1485" name="Text Box 230"/>
          <p:cNvSpPr txBox="1">
            <a:spLocks noChangeArrowheads="1"/>
          </p:cNvSpPr>
          <p:nvPr/>
        </p:nvSpPr>
        <p:spPr bwMode="auto">
          <a:xfrm>
            <a:off x="607940" y="3504042"/>
            <a:ext cx="1155581" cy="36548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109728" tIns="54864" rIns="109728" bIns="54864">
            <a:noAutofit/>
          </a:bodyPr>
          <a:lstStyle/>
          <a:p>
            <a:pPr algn="ctr"/>
            <a:r>
              <a:rPr lang="en-US" sz="900" b="1" i="0" dirty="0">
                <a:solidFill>
                  <a:srgbClr val="990000"/>
                </a:solidFill>
              </a:rPr>
              <a:t>Bag of features</a:t>
            </a:r>
          </a:p>
        </p:txBody>
      </p:sp>
      <p:sp>
        <p:nvSpPr>
          <p:cNvPr id="1552" name="Rounded Rectangle 1551"/>
          <p:cNvSpPr/>
          <p:nvPr/>
        </p:nvSpPr>
        <p:spPr bwMode="auto">
          <a:xfrm>
            <a:off x="534440" y="1021236"/>
            <a:ext cx="7981106" cy="3169764"/>
          </a:xfrm>
          <a:prstGeom prst="roundRect">
            <a:avLst>
              <a:gd name="adj" fmla="val 6236"/>
            </a:avLst>
          </a:prstGeom>
          <a:noFill/>
          <a:ln w="25400" cap="sq" cmpd="sng" algn="ctr">
            <a:solidFill>
              <a:srgbClr val="99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109728" tIns="54864" rIns="109728" bIns="54864" numCol="1" rtlCol="0" anchor="ctr" anchorCtr="0" compatLnSpc="1">
            <a:prstTxWarp prst="textNoShape">
              <a:avLst/>
            </a:prstTxWarp>
            <a:normAutofit/>
          </a:bodyPr>
          <a:lstStyle/>
          <a:p>
            <a:pPr defTabSz="1419226"/>
            <a:endParaRPr lang="en-US" sz="2900" i="0" dirty="0" smtClean="0"/>
          </a:p>
        </p:txBody>
      </p:sp>
      <p:grpSp>
        <p:nvGrpSpPr>
          <p:cNvPr id="8" name="Group 703"/>
          <p:cNvGrpSpPr/>
          <p:nvPr/>
        </p:nvGrpSpPr>
        <p:grpSpPr>
          <a:xfrm>
            <a:off x="838200" y="4586761"/>
            <a:ext cx="7543800" cy="1751896"/>
            <a:chOff x="766398" y="4374036"/>
            <a:chExt cx="7768002" cy="1803962"/>
          </a:xfrm>
        </p:grpSpPr>
        <p:grpSp>
          <p:nvGrpSpPr>
            <p:cNvPr id="9" name="Group 649"/>
            <p:cNvGrpSpPr/>
            <p:nvPr/>
          </p:nvGrpSpPr>
          <p:grpSpPr>
            <a:xfrm>
              <a:off x="2724152" y="5078886"/>
              <a:ext cx="857248" cy="876300"/>
              <a:chOff x="3379566" y="4200525"/>
              <a:chExt cx="428624" cy="438150"/>
            </a:xfrm>
            <a:noFill/>
          </p:grpSpPr>
          <p:sp>
            <p:nvSpPr>
              <p:cNvPr id="651" name="Oval 650"/>
              <p:cNvSpPr/>
              <p:nvPr/>
            </p:nvSpPr>
            <p:spPr bwMode="auto">
              <a:xfrm>
                <a:off x="3379566" y="4200525"/>
                <a:ext cx="428624" cy="438150"/>
              </a:xfrm>
              <a:prstGeom prst="ellipse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pic>
            <p:nvPicPr>
              <p:cNvPr id="652" name="Picture 651" descr="txp_fig.png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2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</a:blip>
              <a:stretch>
                <a:fillRect/>
              </a:stretch>
            </p:blipFill>
            <p:spPr>
              <a:xfrm>
                <a:off x="3531394" y="4357116"/>
                <a:ext cx="124968" cy="124968"/>
              </a:xfrm>
              <a:prstGeom prst="rect">
                <a:avLst/>
              </a:prstGeom>
              <a:grpFill/>
            </p:spPr>
          </p:pic>
        </p:grpSp>
        <p:grpSp>
          <p:nvGrpSpPr>
            <p:cNvPr id="10" name="Group 652"/>
            <p:cNvGrpSpPr/>
            <p:nvPr/>
          </p:nvGrpSpPr>
          <p:grpSpPr>
            <a:xfrm>
              <a:off x="4879735" y="5078886"/>
              <a:ext cx="857248" cy="876300"/>
              <a:chOff x="3012282" y="3890962"/>
              <a:chExt cx="428624" cy="438150"/>
            </a:xfrm>
            <a:noFill/>
          </p:grpSpPr>
          <p:sp>
            <p:nvSpPr>
              <p:cNvPr id="654" name="Oval 653"/>
              <p:cNvSpPr/>
              <p:nvPr/>
            </p:nvSpPr>
            <p:spPr bwMode="auto">
              <a:xfrm>
                <a:off x="3012282" y="3890962"/>
                <a:ext cx="428624" cy="438150"/>
              </a:xfrm>
              <a:prstGeom prst="ellipse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pic>
            <p:nvPicPr>
              <p:cNvPr id="655" name="Picture 654" descr="txp_fig.png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2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</a:blip>
              <a:stretch>
                <a:fillRect/>
              </a:stretch>
            </p:blipFill>
            <p:spPr>
              <a:xfrm>
                <a:off x="3150394" y="4053649"/>
                <a:ext cx="152400" cy="112776"/>
              </a:xfrm>
              <a:prstGeom prst="rect">
                <a:avLst/>
              </a:prstGeom>
              <a:grpFill/>
            </p:spPr>
          </p:pic>
        </p:grpSp>
        <p:grpSp>
          <p:nvGrpSpPr>
            <p:cNvPr id="11" name="Group 655"/>
            <p:cNvGrpSpPr/>
            <p:nvPr/>
          </p:nvGrpSpPr>
          <p:grpSpPr>
            <a:xfrm>
              <a:off x="6477000" y="5078886"/>
              <a:ext cx="857248" cy="876300"/>
              <a:chOff x="6074155" y="3355466"/>
              <a:chExt cx="428624" cy="438150"/>
            </a:xfrm>
            <a:noFill/>
          </p:grpSpPr>
          <p:sp>
            <p:nvSpPr>
              <p:cNvPr id="657" name="Oval 656"/>
              <p:cNvSpPr/>
              <p:nvPr/>
            </p:nvSpPr>
            <p:spPr bwMode="auto">
              <a:xfrm>
                <a:off x="6074155" y="3355466"/>
                <a:ext cx="428624" cy="438150"/>
              </a:xfrm>
              <a:prstGeom prst="ellipse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pic>
            <p:nvPicPr>
              <p:cNvPr id="658" name="Picture 657" descr="txp_fig.png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2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</a:blip>
              <a:stretch>
                <a:fillRect/>
              </a:stretch>
            </p:blipFill>
            <p:spPr>
              <a:xfrm>
                <a:off x="6193979" y="3512057"/>
                <a:ext cx="188976" cy="124968"/>
              </a:xfrm>
              <a:prstGeom prst="rect">
                <a:avLst/>
              </a:prstGeom>
              <a:grpFill/>
            </p:spPr>
          </p:pic>
        </p:grpSp>
        <p:cxnSp>
          <p:nvCxnSpPr>
            <p:cNvPr id="659" name="Straight Arrow Connector 658"/>
            <p:cNvCxnSpPr>
              <a:stCxn id="657" idx="2"/>
              <a:endCxn id="654" idx="6"/>
            </p:cNvCxnSpPr>
            <p:nvPr/>
          </p:nvCxnSpPr>
          <p:spPr bwMode="auto">
            <a:xfrm flipH="1">
              <a:off x="5736983" y="5517036"/>
              <a:ext cx="740017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60" name="Straight Arrow Connector 659"/>
            <p:cNvCxnSpPr>
              <a:stCxn id="654" idx="2"/>
              <a:endCxn id="651" idx="6"/>
            </p:cNvCxnSpPr>
            <p:nvPr/>
          </p:nvCxnSpPr>
          <p:spPr bwMode="auto">
            <a:xfrm flipH="1">
              <a:off x="3581400" y="5517036"/>
              <a:ext cx="1298335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61" name="Straight Arrow Connector 660"/>
            <p:cNvCxnSpPr>
              <a:stCxn id="651" idx="2"/>
              <a:endCxn id="663" idx="6"/>
            </p:cNvCxnSpPr>
            <p:nvPr/>
          </p:nvCxnSpPr>
          <p:spPr bwMode="auto">
            <a:xfrm flipH="1">
              <a:off x="2057400" y="5517036"/>
              <a:ext cx="666752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pSp>
          <p:nvGrpSpPr>
            <p:cNvPr id="12" name="Group 661"/>
            <p:cNvGrpSpPr/>
            <p:nvPr/>
          </p:nvGrpSpPr>
          <p:grpSpPr>
            <a:xfrm>
              <a:off x="1200152" y="5078886"/>
              <a:ext cx="857248" cy="876300"/>
              <a:chOff x="5861557" y="4388357"/>
              <a:chExt cx="428624" cy="438150"/>
            </a:xfrm>
            <a:solidFill>
              <a:schemeClr val="bg1">
                <a:lumMod val="65000"/>
              </a:schemeClr>
            </a:solidFill>
          </p:grpSpPr>
          <p:sp>
            <p:nvSpPr>
              <p:cNvPr id="663" name="Oval 662"/>
              <p:cNvSpPr/>
              <p:nvPr/>
            </p:nvSpPr>
            <p:spPr bwMode="auto">
              <a:xfrm>
                <a:off x="5861557" y="4388357"/>
                <a:ext cx="428624" cy="438150"/>
              </a:xfrm>
              <a:prstGeom prst="ellipse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pic>
            <p:nvPicPr>
              <p:cNvPr id="664" name="Picture 663" descr="txp_fig.png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2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</a:blip>
              <a:stretch>
                <a:fillRect/>
              </a:stretch>
            </p:blipFill>
            <p:spPr>
              <a:xfrm>
                <a:off x="6013385" y="4544948"/>
                <a:ext cx="124968" cy="124968"/>
              </a:xfrm>
              <a:prstGeom prst="rect">
                <a:avLst/>
              </a:prstGeom>
              <a:grpFill/>
            </p:spPr>
          </p:pic>
        </p:grpSp>
        <p:sp>
          <p:nvSpPr>
            <p:cNvPr id="665" name="Rectangle 664"/>
            <p:cNvSpPr/>
            <p:nvPr/>
          </p:nvSpPr>
          <p:spPr bwMode="auto">
            <a:xfrm>
              <a:off x="766398" y="4907436"/>
              <a:ext cx="3329354" cy="1219200"/>
            </a:xfrm>
            <a:prstGeom prst="rect">
              <a:avLst/>
            </a:prstGeom>
            <a:noFill/>
            <a:ln w="25400" cap="flat" cmpd="sng" algn="ctr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674" name="Picture 673" descr="txp_fig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2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860183" y="5751498"/>
              <a:ext cx="354726" cy="274320"/>
            </a:xfrm>
            <a:prstGeom prst="rect">
              <a:avLst/>
            </a:prstGeom>
            <a:noFill/>
          </p:spPr>
        </p:pic>
        <p:pic>
          <p:nvPicPr>
            <p:cNvPr id="692" name="Picture 691" descr="txp_fig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2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7162800" y="4756784"/>
              <a:ext cx="1203788" cy="303052"/>
            </a:xfrm>
            <a:prstGeom prst="rect">
              <a:avLst/>
            </a:prstGeom>
            <a:noFill/>
          </p:spPr>
        </p:pic>
        <p:pic>
          <p:nvPicPr>
            <p:cNvPr id="693" name="Picture 692" descr="txp_fig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2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1752600" y="4374036"/>
              <a:ext cx="1337025" cy="381000"/>
            </a:xfrm>
            <a:prstGeom prst="rect">
              <a:avLst/>
            </a:prstGeom>
            <a:noFill/>
          </p:spPr>
        </p:pic>
        <p:pic>
          <p:nvPicPr>
            <p:cNvPr id="695" name="Picture 694" descr="txp_fig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5410200" y="4450236"/>
              <a:ext cx="1513414" cy="381000"/>
            </a:xfrm>
            <a:prstGeom prst="rect">
              <a:avLst/>
            </a:prstGeom>
            <a:noFill/>
          </p:spPr>
        </p:pic>
        <p:sp>
          <p:nvSpPr>
            <p:cNvPr id="697" name="Line Callout 2 (Accent Bar) 696"/>
            <p:cNvSpPr/>
            <p:nvPr/>
          </p:nvSpPr>
          <p:spPr bwMode="auto">
            <a:xfrm rot="16200000" flipH="1">
              <a:off x="2031719" y="4171117"/>
              <a:ext cx="813362" cy="1219200"/>
            </a:xfrm>
            <a:prstGeom prst="accentCallout2">
              <a:avLst>
                <a:gd name="adj1" fmla="val 43649"/>
                <a:gd name="adj2" fmla="val -8333"/>
                <a:gd name="adj3" fmla="val 44244"/>
                <a:gd name="adj4" fmla="val -40958"/>
                <a:gd name="adj5" fmla="val 68413"/>
                <a:gd name="adj6" fmla="val -97621"/>
              </a:avLst>
            </a:prstGeom>
            <a:noFill/>
            <a:ln w="22225" cap="sq" cmpd="sng" algn="ctr">
              <a:solidFill>
                <a:srgbClr val="990000"/>
              </a:solidFill>
              <a:prstDash val="sysDot"/>
              <a:round/>
              <a:headEnd type="triangle" w="med" len="lg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l" defTabSz="11826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699" name="Line Callout 2 (Accent Bar) 698"/>
            <p:cNvSpPr/>
            <p:nvPr/>
          </p:nvSpPr>
          <p:spPr bwMode="auto">
            <a:xfrm rot="16200000" flipH="1">
              <a:off x="5765519" y="4247317"/>
              <a:ext cx="813362" cy="1219200"/>
            </a:xfrm>
            <a:prstGeom prst="accentCallout2">
              <a:avLst>
                <a:gd name="adj1" fmla="val 43649"/>
                <a:gd name="adj2" fmla="val -8333"/>
                <a:gd name="adj3" fmla="val 44244"/>
                <a:gd name="adj4" fmla="val -40958"/>
                <a:gd name="adj5" fmla="val -48841"/>
                <a:gd name="adj6" fmla="val -97621"/>
              </a:avLst>
            </a:prstGeom>
            <a:noFill/>
            <a:ln w="22225" cap="sq" cmpd="sng" algn="ctr">
              <a:solidFill>
                <a:srgbClr val="0070C0"/>
              </a:solidFill>
              <a:prstDash val="sysDot"/>
              <a:round/>
              <a:headEnd type="triangle" w="med" len="lg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l" defTabSz="11826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700" name="Line Callout 2 (Accent Bar) 699"/>
            <p:cNvSpPr/>
            <p:nvPr/>
          </p:nvSpPr>
          <p:spPr bwMode="auto">
            <a:xfrm rot="16200000" flipH="1">
              <a:off x="4889219" y="5504617"/>
              <a:ext cx="813362" cy="533400"/>
            </a:xfrm>
            <a:prstGeom prst="accentCallout2">
              <a:avLst>
                <a:gd name="adj1" fmla="val 43649"/>
                <a:gd name="adj2" fmla="val -8333"/>
                <a:gd name="adj3" fmla="val 44244"/>
                <a:gd name="adj4" fmla="val -40958"/>
                <a:gd name="adj5" fmla="val -231805"/>
                <a:gd name="adj6" fmla="val -243295"/>
              </a:avLst>
            </a:prstGeom>
            <a:noFill/>
            <a:ln w="22225" cap="sq" cmpd="sng" algn="ctr">
              <a:solidFill>
                <a:srgbClr val="800000"/>
              </a:solidFill>
              <a:prstDash val="sysDot"/>
              <a:round/>
              <a:headEnd type="triangle" w="med" len="lg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l" defTabSz="11826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701" name="Line Callout 2 (Accent Bar) 700"/>
            <p:cNvSpPr/>
            <p:nvPr/>
          </p:nvSpPr>
          <p:spPr bwMode="auto">
            <a:xfrm rot="16200000" flipH="1">
              <a:off x="7365719" y="4552118"/>
              <a:ext cx="813362" cy="1219200"/>
            </a:xfrm>
            <a:prstGeom prst="accentCallout2">
              <a:avLst>
                <a:gd name="adj1" fmla="val 43649"/>
                <a:gd name="adj2" fmla="val -8333"/>
                <a:gd name="adj3" fmla="val 44244"/>
                <a:gd name="adj4" fmla="val -40958"/>
                <a:gd name="adj5" fmla="val -81588"/>
                <a:gd name="adj6" fmla="val -181542"/>
              </a:avLst>
            </a:prstGeom>
            <a:noFill/>
            <a:ln w="22225" cap="sq" cmpd="sng" algn="ctr">
              <a:solidFill>
                <a:srgbClr val="0070C0"/>
              </a:solidFill>
              <a:prstDash val="sysDot"/>
              <a:round/>
              <a:headEnd type="triangle" w="med" len="lg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l" defTabSz="11826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702" name="TextBox 701"/>
            <p:cNvSpPr txBox="1"/>
            <p:nvPr/>
          </p:nvSpPr>
          <p:spPr>
            <a:xfrm>
              <a:off x="7391400" y="5059836"/>
              <a:ext cx="1143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0" dirty="0" smtClean="0">
                  <a:solidFill>
                    <a:srgbClr val="0070C0"/>
                  </a:solidFill>
                </a:rPr>
                <a:t>Class</a:t>
              </a:r>
              <a:r>
                <a:rPr lang="en-US" dirty="0" smtClean="0">
                  <a:solidFill>
                    <a:srgbClr val="0070C0"/>
                  </a:solidFill>
                </a:rPr>
                <a:t> </a:t>
              </a:r>
              <a:r>
                <a:rPr lang="en-US" i="0" dirty="0" smtClean="0">
                  <a:solidFill>
                    <a:srgbClr val="0070C0"/>
                  </a:solidFill>
                </a:rPr>
                <a:t>Posterior</a:t>
              </a:r>
              <a:endParaRPr lang="en-US" i="0" dirty="0">
                <a:solidFill>
                  <a:srgbClr val="0070C0"/>
                </a:solidFill>
              </a:endParaRPr>
            </a:p>
          </p:txBody>
        </p:sp>
      </p:grpSp>
      <p:sp>
        <p:nvSpPr>
          <p:cNvPr id="703" name="Rounded Rectangle 702"/>
          <p:cNvSpPr/>
          <p:nvPr/>
        </p:nvSpPr>
        <p:spPr bwMode="auto">
          <a:xfrm>
            <a:off x="533400" y="4327525"/>
            <a:ext cx="7981106" cy="2133600"/>
          </a:xfrm>
          <a:prstGeom prst="roundRect">
            <a:avLst>
              <a:gd name="adj" fmla="val 6236"/>
            </a:avLst>
          </a:prstGeom>
          <a:noFill/>
          <a:ln w="25400" cap="sq" cmpd="sng" algn="ctr">
            <a:solidFill>
              <a:srgbClr val="99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109728" tIns="54864" rIns="109728" bIns="54864" numCol="1" rtlCol="0" anchor="ctr" anchorCtr="0" compatLnSpc="1">
            <a:prstTxWarp prst="textNoShape">
              <a:avLst/>
            </a:prstTxWarp>
            <a:normAutofit/>
          </a:bodyPr>
          <a:lstStyle/>
          <a:p>
            <a:pPr defTabSz="1419226"/>
            <a:endParaRPr lang="en-US" sz="2900" i="0" dirty="0" smtClean="0"/>
          </a:p>
        </p:txBody>
      </p:sp>
      <p:sp>
        <p:nvSpPr>
          <p:cNvPr id="70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algn="ctr"/>
            <a:r>
              <a:rPr lang="en-US" sz="2800" dirty="0" smtClean="0"/>
              <a:t>Holistic Models and </a:t>
            </a:r>
            <a:r>
              <a:rPr lang="en-US" sz="2800" dirty="0" err="1" smtClean="0"/>
              <a:t>cLDA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Topic-supervised LDA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rgbClr val="990000"/>
                </a:solidFill>
              </a:rPr>
              <a:t>Solution</a:t>
            </a:r>
            <a:r>
              <a:rPr lang="en-US" sz="2000" dirty="0" smtClean="0"/>
              <a:t>: </a:t>
            </a:r>
            <a:r>
              <a:rPr lang="en-US" sz="2000" b="1" dirty="0" smtClean="0">
                <a:solidFill>
                  <a:srgbClr val="990000"/>
                </a:solidFill>
              </a:rPr>
              <a:t>Supervision</a:t>
            </a:r>
          </a:p>
          <a:p>
            <a:pPr lvl="1"/>
            <a:r>
              <a:rPr lang="en-US" sz="1800" dirty="0" smtClean="0"/>
              <a:t>In </a:t>
            </a:r>
            <a:r>
              <a:rPr lang="en-US" sz="1800" dirty="0" smtClean="0">
                <a:solidFill>
                  <a:srgbClr val="990000"/>
                </a:solidFill>
              </a:rPr>
              <a:t>holistic context models</a:t>
            </a:r>
            <a:r>
              <a:rPr lang="en-US" sz="1800" dirty="0" smtClean="0"/>
              <a:t>, appearance based class models (which correspond to the topics distributions) are learned under supervision.</a:t>
            </a:r>
          </a:p>
          <a:p>
            <a:r>
              <a:rPr lang="en-US" sz="2000" dirty="0" smtClean="0"/>
              <a:t>So can we conclude that </a:t>
            </a:r>
            <a:r>
              <a:rPr lang="en-US" sz="2000" dirty="0" smtClean="0">
                <a:solidFill>
                  <a:srgbClr val="990000"/>
                </a:solidFill>
              </a:rPr>
              <a:t>supervision is the key?</a:t>
            </a:r>
          </a:p>
          <a:p>
            <a:pPr lvl="1"/>
            <a:r>
              <a:rPr lang="en-US" sz="1800" dirty="0" smtClean="0">
                <a:solidFill>
                  <a:srgbClr val="990000"/>
                </a:solidFill>
              </a:rPr>
              <a:t>Not yet!</a:t>
            </a:r>
            <a:r>
              <a:rPr lang="en-US" sz="1800" dirty="0" smtClean="0"/>
              <a:t> Holistic context models have </a:t>
            </a:r>
            <a:r>
              <a:rPr lang="en-US" sz="1800" dirty="0" smtClean="0">
                <a:solidFill>
                  <a:srgbClr val="990000"/>
                </a:solidFill>
              </a:rPr>
              <a:t>different image representations and learning framework</a:t>
            </a:r>
            <a:r>
              <a:rPr lang="en-US" sz="1800" dirty="0" smtClean="0"/>
              <a:t>. </a:t>
            </a:r>
          </a:p>
          <a:p>
            <a:pPr lvl="1"/>
            <a:r>
              <a:rPr lang="en-US" sz="1800" dirty="0" smtClean="0"/>
              <a:t>So, borrow the ideas from holistic context models and apply to LDA, maintaining the LDA framework. </a:t>
            </a:r>
          </a:p>
          <a:p>
            <a:pPr lvl="1"/>
            <a:endParaRPr lang="en-US" sz="1800" dirty="0" smtClean="0"/>
          </a:p>
          <a:p>
            <a:r>
              <a:rPr lang="en-US" sz="2000" b="1" dirty="0" smtClean="0">
                <a:solidFill>
                  <a:srgbClr val="990000"/>
                </a:solidFill>
              </a:rPr>
              <a:t>Topics-supervised LDA models</a:t>
            </a:r>
          </a:p>
          <a:p>
            <a:pPr lvl="1"/>
            <a:r>
              <a:rPr lang="en-US" sz="1800" i="1" dirty="0" smtClean="0"/>
              <a:t>the set of topics </a:t>
            </a:r>
            <a:r>
              <a:rPr lang="en-US" sz="1800" b="1" i="1" dirty="0" smtClean="0">
                <a:solidFill>
                  <a:srgbClr val="990000"/>
                </a:solidFill>
              </a:rPr>
              <a:t>is</a:t>
            </a:r>
            <a:r>
              <a:rPr lang="en-US" sz="1800" i="1" dirty="0" smtClean="0"/>
              <a:t> the set of class labels</a:t>
            </a:r>
          </a:p>
          <a:p>
            <a:pPr lvl="1"/>
            <a:r>
              <a:rPr lang="en-US" sz="1800" i="1" dirty="0" smtClean="0"/>
              <a:t>the samples from </a:t>
            </a:r>
            <a:r>
              <a:rPr lang="en-US" sz="1800" i="1" dirty="0" smtClean="0">
                <a:solidFill>
                  <a:srgbClr val="990000"/>
                </a:solidFill>
              </a:rPr>
              <a:t>the topic </a:t>
            </a:r>
            <a:r>
              <a:rPr lang="en-US" sz="1800" i="1" dirty="0" smtClean="0"/>
              <a:t>variables      </a:t>
            </a:r>
            <a:r>
              <a:rPr lang="en-US" sz="1800" i="1" dirty="0" smtClean="0">
                <a:solidFill>
                  <a:srgbClr val="990000"/>
                </a:solidFill>
              </a:rPr>
              <a:t>are class labels</a:t>
            </a:r>
            <a:r>
              <a:rPr lang="en-US" sz="1800" i="1" dirty="0" smtClean="0"/>
              <a:t>.</a:t>
            </a:r>
          </a:p>
          <a:p>
            <a:pPr lvl="1"/>
            <a:r>
              <a:rPr lang="en-US" sz="1800" i="1" dirty="0" smtClean="0"/>
              <a:t>the </a:t>
            </a:r>
            <a:r>
              <a:rPr lang="en-US" sz="1800" i="1" dirty="0" smtClean="0">
                <a:solidFill>
                  <a:srgbClr val="990000"/>
                </a:solidFill>
              </a:rPr>
              <a:t>topic conditional distributions</a:t>
            </a:r>
            <a:r>
              <a:rPr lang="en-US" sz="1800" i="1" dirty="0" smtClean="0"/>
              <a:t>             are learned in a </a:t>
            </a:r>
            <a:r>
              <a:rPr lang="en-US" sz="1800" i="1" dirty="0" smtClean="0">
                <a:solidFill>
                  <a:srgbClr val="990000"/>
                </a:solidFill>
              </a:rPr>
              <a:t>supervised manner</a:t>
            </a:r>
            <a:r>
              <a:rPr lang="en-US" sz="1800" i="1" dirty="0" smtClean="0"/>
              <a:t>.</a:t>
            </a:r>
          </a:p>
          <a:p>
            <a:pPr lvl="1"/>
            <a:r>
              <a:rPr lang="en-US" sz="1800" dirty="0" smtClean="0"/>
              <a:t>The generative process is the same. </a:t>
            </a:r>
          </a:p>
          <a:p>
            <a:endParaRPr lang="en-US" sz="2200" dirty="0" smtClean="0"/>
          </a:p>
          <a:p>
            <a:pPr lvl="1">
              <a:buNone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F00A7D-EED9-415A-BBAE-CC95195CB6AF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pic>
        <p:nvPicPr>
          <p:cNvPr id="7" name="Picture 6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5928452" y="4764907"/>
            <a:ext cx="243748" cy="277368"/>
          </a:xfrm>
          <a:prstGeom prst="rect">
            <a:avLst/>
          </a:prstGeom>
          <a:noFill/>
        </p:spPr>
      </p:pic>
      <p:pic>
        <p:nvPicPr>
          <p:cNvPr id="8" name="Picture 7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5466158" y="5131089"/>
            <a:ext cx="240791" cy="240791"/>
          </a:xfrm>
          <a:prstGeom prst="rect">
            <a:avLst/>
          </a:prstGeom>
          <a:noFill/>
        </p:spPr>
      </p:pic>
      <p:pic>
        <p:nvPicPr>
          <p:cNvPr id="9" name="Picture 8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5069243" y="5409763"/>
            <a:ext cx="798577" cy="32918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105400"/>
          </a:xfrm>
        </p:spPr>
        <p:txBody>
          <a:bodyPr/>
          <a:lstStyle/>
          <a:p>
            <a:r>
              <a:rPr lang="en-US" sz="2000" dirty="0" smtClean="0">
                <a:solidFill>
                  <a:srgbClr val="800000"/>
                </a:solidFill>
              </a:rPr>
              <a:t>Semantic Image Representation</a:t>
            </a:r>
          </a:p>
          <a:p>
            <a:pPr lvl="1"/>
            <a:r>
              <a:rPr lang="en-US" sz="1800" dirty="0" smtClean="0"/>
              <a:t>Appearance Based Image Representation</a:t>
            </a:r>
          </a:p>
          <a:p>
            <a:pPr lvl="1"/>
            <a:r>
              <a:rPr lang="en-US" sz="1800" dirty="0" smtClean="0">
                <a:solidFill>
                  <a:srgbClr val="800000"/>
                </a:solidFill>
              </a:rPr>
              <a:t>Semantic Multinomial </a:t>
            </a:r>
            <a:r>
              <a:rPr lang="en-US" sz="1800" dirty="0" smtClean="0">
                <a:solidFill>
                  <a:srgbClr val="0070C0"/>
                </a:solidFill>
              </a:rPr>
              <a:t>[Contribution]</a:t>
            </a:r>
          </a:p>
          <a:p>
            <a:pPr lvl="1"/>
            <a:endParaRPr lang="en-US" dirty="0" smtClean="0">
              <a:solidFill>
                <a:srgbClr val="0070C0"/>
              </a:solidFill>
            </a:endParaRPr>
          </a:p>
          <a:p>
            <a:r>
              <a:rPr lang="en-US" sz="2000" dirty="0" smtClean="0">
                <a:solidFill>
                  <a:srgbClr val="800000"/>
                </a:solidFill>
              </a:rPr>
              <a:t>Benefits for Visual Recognition</a:t>
            </a:r>
            <a:endParaRPr lang="en-US" sz="2000" dirty="0" smtClean="0">
              <a:solidFill>
                <a:srgbClr val="0070C0"/>
              </a:solidFill>
            </a:endParaRPr>
          </a:p>
          <a:p>
            <a:pPr lvl="1"/>
            <a:r>
              <a:rPr lang="en-US" sz="1800" dirty="0" smtClean="0"/>
              <a:t>Abstraction: </a:t>
            </a:r>
            <a:r>
              <a:rPr lang="en-US" sz="1800" dirty="0" smtClean="0">
                <a:solidFill>
                  <a:srgbClr val="800000"/>
                </a:solidFill>
              </a:rPr>
              <a:t>Bridging the Semantic Gap (QBSE) </a:t>
            </a:r>
            <a:r>
              <a:rPr lang="en-US" sz="1800" dirty="0" smtClean="0">
                <a:solidFill>
                  <a:srgbClr val="0070C0"/>
                </a:solidFill>
              </a:rPr>
              <a:t>[Contribution]</a:t>
            </a:r>
            <a:endParaRPr lang="en-US" sz="1800" dirty="0" smtClean="0"/>
          </a:p>
          <a:p>
            <a:pPr lvl="1"/>
            <a:r>
              <a:rPr lang="en-US" sz="1800" dirty="0" smtClean="0"/>
              <a:t>Sensory Integration: </a:t>
            </a:r>
            <a:r>
              <a:rPr lang="en-US" sz="1800" dirty="0" smtClean="0">
                <a:solidFill>
                  <a:srgbClr val="800000"/>
                </a:solidFill>
              </a:rPr>
              <a:t>Cross-modal Retrieval </a:t>
            </a:r>
            <a:r>
              <a:rPr lang="en-US" sz="1800" dirty="0" smtClean="0">
                <a:solidFill>
                  <a:srgbClr val="0070C0"/>
                </a:solidFill>
              </a:rPr>
              <a:t>[Contribution]</a:t>
            </a:r>
            <a:endParaRPr lang="en-US" sz="1800" dirty="0" smtClean="0"/>
          </a:p>
          <a:p>
            <a:pPr lvl="1"/>
            <a:r>
              <a:rPr lang="en-US" sz="1800" dirty="0" smtClean="0"/>
              <a:t>Context: </a:t>
            </a:r>
            <a:r>
              <a:rPr lang="en-US" sz="1800" dirty="0" smtClean="0">
                <a:solidFill>
                  <a:srgbClr val="800000"/>
                </a:solidFill>
              </a:rPr>
              <a:t>Holistic Context Models </a:t>
            </a:r>
            <a:r>
              <a:rPr lang="en-US" sz="1800" dirty="0" smtClean="0">
                <a:solidFill>
                  <a:srgbClr val="0070C0"/>
                </a:solidFill>
              </a:rPr>
              <a:t>[Contribution]</a:t>
            </a:r>
          </a:p>
          <a:p>
            <a:pPr lvl="1"/>
            <a:endParaRPr lang="en-US" dirty="0" smtClean="0"/>
          </a:p>
          <a:p>
            <a:r>
              <a:rPr lang="en-US" sz="2000" dirty="0" smtClean="0">
                <a:solidFill>
                  <a:srgbClr val="800000"/>
                </a:solidFill>
              </a:rPr>
              <a:t>Connections to the literature</a:t>
            </a:r>
          </a:p>
          <a:p>
            <a:pPr lvl="1"/>
            <a:r>
              <a:rPr lang="en-US" sz="1800" dirty="0" smtClean="0"/>
              <a:t>Topic Models: Latent </a:t>
            </a:r>
            <a:r>
              <a:rPr lang="en-US" sz="1800" dirty="0" err="1" smtClean="0"/>
              <a:t>Dirichlet</a:t>
            </a:r>
            <a:r>
              <a:rPr lang="en-US" sz="1800" dirty="0" smtClean="0"/>
              <a:t> Allocation</a:t>
            </a:r>
          </a:p>
          <a:p>
            <a:pPr lvl="1"/>
            <a:r>
              <a:rPr lang="en-US" sz="1800" dirty="0" smtClean="0"/>
              <a:t>Text </a:t>
            </a:r>
            <a:r>
              <a:rPr lang="en-US" sz="1800" dirty="0" err="1" smtClean="0"/>
              <a:t>vs</a:t>
            </a:r>
            <a:r>
              <a:rPr lang="en-US" sz="1800" dirty="0" smtClean="0"/>
              <a:t> Images</a:t>
            </a:r>
          </a:p>
          <a:p>
            <a:pPr lvl="1"/>
            <a:r>
              <a:rPr lang="en-US" sz="1800" dirty="0" smtClean="0"/>
              <a:t>Importance of Supervision:</a:t>
            </a:r>
            <a:r>
              <a:rPr lang="en-US" sz="1800" dirty="0" smtClean="0">
                <a:solidFill>
                  <a:srgbClr val="800000"/>
                </a:solidFill>
              </a:rPr>
              <a:t> Topic-supervised Latent Dirichlet Allocation (ts LDA) </a:t>
            </a:r>
            <a:r>
              <a:rPr lang="en-US" sz="1800" dirty="0" smtClean="0">
                <a:solidFill>
                  <a:srgbClr val="0070C0"/>
                </a:solidFill>
              </a:rPr>
              <a:t>[Contribution]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F00A7D-EED9-415A-BBAE-CC95195CB6A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does it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happens in </a:t>
            </a:r>
            <a:r>
              <a:rPr lang="en-US" dirty="0" smtClean="0">
                <a:solidFill>
                  <a:srgbClr val="990000"/>
                </a:solidFill>
              </a:rPr>
              <a:t>topic-supervised</a:t>
            </a:r>
            <a:r>
              <a:rPr lang="en-US" dirty="0" smtClean="0"/>
              <a:t> models?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F00A7D-EED9-415A-BBAE-CC95195CB6AF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pic>
        <p:nvPicPr>
          <p:cNvPr id="5048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05000"/>
            <a:ext cx="4294487" cy="1857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336074"/>
            <a:ext cx="3611834" cy="139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733800"/>
            <a:ext cx="4296665" cy="157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5286081"/>
            <a:ext cx="4295775" cy="82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6" cstate="print"/>
          <a:srcRect r="2040"/>
          <a:stretch>
            <a:fillRect/>
          </a:stretch>
        </p:blipFill>
        <p:spPr bwMode="auto">
          <a:xfrm>
            <a:off x="5117969" y="4111685"/>
            <a:ext cx="3601825" cy="1374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239000" y="2044337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0" dirty="0" smtClean="0">
                <a:solidFill>
                  <a:srgbClr val="990000"/>
                </a:solidFill>
              </a:rPr>
              <a:t>Sailing</a:t>
            </a:r>
            <a:endParaRPr lang="en-US" i="0" dirty="0">
              <a:solidFill>
                <a:srgbClr val="99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52063" y="3657600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0" dirty="0" smtClean="0">
                <a:solidFill>
                  <a:srgbClr val="990000"/>
                </a:solidFill>
              </a:rPr>
              <a:t>Rowing</a:t>
            </a:r>
            <a:endParaRPr lang="en-US" i="0" dirty="0">
              <a:solidFill>
                <a:srgbClr val="99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Scene Classification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F00A7D-EED9-415A-BBAE-CC95195CB6AF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66801"/>
            <a:ext cx="3429000" cy="2634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1" y="3886200"/>
            <a:ext cx="343793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1066800"/>
            <a:ext cx="4114799" cy="2053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3124200"/>
            <a:ext cx="2428816" cy="2036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 bwMode="auto">
          <a:xfrm>
            <a:off x="5410200" y="3699233"/>
            <a:ext cx="2438400" cy="323969"/>
          </a:xfrm>
          <a:prstGeom prst="rect">
            <a:avLst/>
          </a:prstGeom>
          <a:solidFill>
            <a:schemeClr val="accent1">
              <a:alpha val="16000"/>
            </a:schemeClr>
          </a:solidFill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096000" y="3429000"/>
            <a:ext cx="1752600" cy="304800"/>
          </a:xfrm>
          <a:prstGeom prst="rect">
            <a:avLst/>
          </a:prstGeom>
          <a:solidFill>
            <a:schemeClr val="accent1">
              <a:alpha val="16000"/>
            </a:schemeClr>
          </a:solidFill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572000" y="1676400"/>
            <a:ext cx="3962400" cy="323969"/>
          </a:xfrm>
          <a:prstGeom prst="rect">
            <a:avLst/>
          </a:prstGeom>
          <a:solidFill>
            <a:schemeClr val="accent1">
              <a:alpha val="16000"/>
            </a:schemeClr>
          </a:solidFill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257800" y="1371600"/>
            <a:ext cx="3276600" cy="339367"/>
          </a:xfrm>
          <a:prstGeom prst="rect">
            <a:avLst/>
          </a:prstGeom>
          <a:solidFill>
            <a:schemeClr val="accent1">
              <a:alpha val="16000"/>
            </a:schemeClr>
          </a:solidFill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14800" y="5486400"/>
            <a:ext cx="464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990000"/>
                </a:solidFill>
              </a:rPr>
              <a:t>Supervision in topic models leads to significant improvements</a:t>
            </a:r>
            <a:endParaRPr lang="en-US" dirty="0" smtClean="0"/>
          </a:p>
          <a:p>
            <a:pPr algn="ctr"/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rgbClr val="990000"/>
                </a:solidFill>
              </a:rPr>
              <a:t>Low-level representation</a:t>
            </a:r>
          </a:p>
          <a:p>
            <a:pPr lvl="1"/>
            <a:r>
              <a:rPr lang="en-US" sz="1800" dirty="0" smtClean="0"/>
              <a:t>Improving low level classifiers is not the complete answer</a:t>
            </a:r>
          </a:p>
          <a:p>
            <a:pPr lvl="1"/>
            <a:r>
              <a:rPr lang="en-US" sz="1800" dirty="0" smtClean="0"/>
              <a:t>Postpone hard </a:t>
            </a:r>
            <a:r>
              <a:rPr lang="en-US" sz="1800" dirty="0" smtClean="0"/>
              <a:t>decision </a:t>
            </a:r>
            <a:r>
              <a:rPr lang="en-US" sz="1800" dirty="0" smtClean="0"/>
              <a:t>– Data processing theorem</a:t>
            </a:r>
          </a:p>
          <a:p>
            <a:r>
              <a:rPr lang="en-US" sz="2000" dirty="0" smtClean="0">
                <a:solidFill>
                  <a:srgbClr val="990000"/>
                </a:solidFill>
              </a:rPr>
              <a:t>Semantic representation</a:t>
            </a:r>
          </a:p>
          <a:p>
            <a:pPr lvl="1"/>
            <a:r>
              <a:rPr lang="en-US" sz="1800" dirty="0" smtClean="0"/>
              <a:t>Provides a higher level of abstraction</a:t>
            </a:r>
          </a:p>
          <a:p>
            <a:pPr lvl="1"/>
            <a:r>
              <a:rPr lang="en-US" sz="1800" dirty="0" smtClean="0"/>
              <a:t>Bridges the semantic gap</a:t>
            </a:r>
          </a:p>
          <a:p>
            <a:pPr lvl="1"/>
            <a:r>
              <a:rPr lang="en-US" sz="1800" dirty="0" smtClean="0"/>
              <a:t>Is a universal representation and bridges the ‘modality gap’</a:t>
            </a:r>
          </a:p>
          <a:p>
            <a:pPr lvl="1"/>
            <a:r>
              <a:rPr lang="en-US" sz="1800" dirty="0" smtClean="0"/>
              <a:t>Accounts for contextual relationships between concepts</a:t>
            </a:r>
          </a:p>
          <a:p>
            <a:r>
              <a:rPr lang="en-US" sz="2000" dirty="0" smtClean="0">
                <a:solidFill>
                  <a:srgbClr val="990000"/>
                </a:solidFill>
              </a:rPr>
              <a:t>Text and images are different</a:t>
            </a:r>
          </a:p>
          <a:p>
            <a:pPr lvl="1"/>
            <a:r>
              <a:rPr lang="en-US" sz="1800" dirty="0" smtClean="0"/>
              <a:t>Techniques from text might not directly apply to images. </a:t>
            </a:r>
          </a:p>
          <a:p>
            <a:pPr lvl="1"/>
            <a:r>
              <a:rPr lang="en-US" sz="1800" dirty="0" smtClean="0"/>
              <a:t>LDA and its variants as proposed, are not successful for supervised visual recognition tasks</a:t>
            </a:r>
          </a:p>
          <a:p>
            <a:r>
              <a:rPr lang="en-US" sz="2000" dirty="0" smtClean="0">
                <a:solidFill>
                  <a:srgbClr val="990000"/>
                </a:solidFill>
              </a:rPr>
              <a:t>Importance of supervision </a:t>
            </a:r>
          </a:p>
          <a:p>
            <a:pPr lvl="1"/>
            <a:r>
              <a:rPr lang="en-US" sz="1800" dirty="0" smtClean="0"/>
              <a:t>Supervision is the key in building high performance recognition systems.</a:t>
            </a:r>
          </a:p>
          <a:p>
            <a:endParaRPr lang="en-US" sz="1800" dirty="0" smtClean="0"/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F00A7D-EED9-415A-BBAE-CC95195CB6AF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1800" dirty="0" smtClean="0">
                <a:solidFill>
                  <a:srgbClr val="990000"/>
                </a:solidFill>
                <a:ea typeface="宋体" charset="-122"/>
                <a:cs typeface="宋体" charset="-122"/>
              </a:rPr>
              <a:t>PhD advisor</a:t>
            </a:r>
            <a:r>
              <a:rPr lang="en-US" altLang="zh-CN" sz="1800" dirty="0" smtClean="0">
                <a:ea typeface="宋体" charset="-122"/>
                <a:cs typeface="宋体" charset="-122"/>
              </a:rPr>
              <a:t>: </a:t>
            </a:r>
            <a:r>
              <a:rPr lang="en-US" altLang="zh-CN" sz="1800" dirty="0" err="1" smtClean="0">
                <a:ea typeface="宋体" charset="-122"/>
                <a:cs typeface="宋体" charset="-122"/>
              </a:rPr>
              <a:t>Nuno</a:t>
            </a:r>
            <a:r>
              <a:rPr lang="en-US" altLang="zh-CN" sz="1800" dirty="0" smtClean="0">
                <a:ea typeface="宋体" charset="-122"/>
                <a:cs typeface="宋体" charset="-122"/>
              </a:rPr>
              <a:t> </a:t>
            </a:r>
            <a:r>
              <a:rPr lang="en-US" altLang="zh-CN" sz="1800" dirty="0" err="1" smtClean="0">
                <a:ea typeface="宋体" charset="-122"/>
                <a:cs typeface="宋体" charset="-122"/>
              </a:rPr>
              <a:t>Vasconcelos</a:t>
            </a:r>
            <a:endParaRPr lang="en-US" altLang="zh-CN" sz="1800" dirty="0" smtClean="0">
              <a:ea typeface="宋体" charset="-122"/>
              <a:cs typeface="宋体" charset="-122"/>
            </a:endParaRPr>
          </a:p>
          <a:p>
            <a:endParaRPr lang="en-US" altLang="zh-CN" sz="1800" dirty="0" smtClean="0">
              <a:solidFill>
                <a:srgbClr val="990000"/>
              </a:solidFill>
              <a:ea typeface="宋体" charset="-122"/>
              <a:cs typeface="宋体" charset="-122"/>
            </a:endParaRPr>
          </a:p>
          <a:p>
            <a:r>
              <a:rPr lang="en-US" altLang="zh-CN" sz="1800" dirty="0" smtClean="0">
                <a:solidFill>
                  <a:srgbClr val="990000"/>
                </a:solidFill>
                <a:ea typeface="宋体" charset="-122"/>
                <a:cs typeface="宋体" charset="-122"/>
              </a:rPr>
              <a:t>Doctoral </a:t>
            </a:r>
            <a:r>
              <a:rPr lang="en-US" altLang="zh-CN" sz="1800" dirty="0" smtClean="0">
                <a:solidFill>
                  <a:srgbClr val="990000"/>
                </a:solidFill>
                <a:ea typeface="宋体" charset="-122"/>
                <a:cs typeface="宋体" charset="-122"/>
              </a:rPr>
              <a:t>Committee</a:t>
            </a:r>
            <a:r>
              <a:rPr lang="en-US" altLang="zh-CN" sz="1800" dirty="0" smtClean="0">
                <a:ea typeface="宋体" charset="-122"/>
                <a:cs typeface="宋体" charset="-122"/>
              </a:rPr>
              <a:t>:</a:t>
            </a:r>
          </a:p>
          <a:p>
            <a:pPr lvl="1"/>
            <a:r>
              <a:rPr lang="en-US" altLang="zh-CN" sz="1400" dirty="0" smtClean="0">
                <a:ea typeface="宋体" charset="-122"/>
                <a:cs typeface="宋体" charset="-122"/>
              </a:rPr>
              <a:t>Prof. Serge J. </a:t>
            </a:r>
            <a:r>
              <a:rPr lang="en-US" altLang="zh-CN" sz="1400" dirty="0" err="1" smtClean="0">
                <a:ea typeface="宋体" charset="-122"/>
                <a:cs typeface="宋体" charset="-122"/>
              </a:rPr>
              <a:t>Belongie</a:t>
            </a:r>
            <a:r>
              <a:rPr lang="en-US" altLang="zh-CN" sz="1400" dirty="0" smtClean="0">
                <a:ea typeface="宋体" charset="-122"/>
                <a:cs typeface="宋体" charset="-122"/>
              </a:rPr>
              <a:t>,</a:t>
            </a:r>
          </a:p>
          <a:p>
            <a:pPr lvl="1"/>
            <a:r>
              <a:rPr lang="en-US" altLang="zh-CN" sz="1400" dirty="0" smtClean="0">
                <a:ea typeface="宋体" charset="-122"/>
                <a:cs typeface="宋体" charset="-122"/>
              </a:rPr>
              <a:t>Prof. Kenneth </a:t>
            </a:r>
            <a:r>
              <a:rPr lang="en-US" altLang="zh-CN" sz="1400" dirty="0" err="1" smtClean="0">
                <a:ea typeface="宋体" charset="-122"/>
                <a:cs typeface="宋体" charset="-122"/>
              </a:rPr>
              <a:t>Kreutz</a:t>
            </a:r>
            <a:r>
              <a:rPr lang="en-US" altLang="zh-CN" sz="1400" dirty="0" smtClean="0">
                <a:ea typeface="宋体" charset="-122"/>
                <a:cs typeface="宋体" charset="-122"/>
              </a:rPr>
              <a:t>-Delgado,</a:t>
            </a:r>
          </a:p>
          <a:p>
            <a:pPr lvl="1"/>
            <a:r>
              <a:rPr lang="en-US" sz="1400" dirty="0" smtClean="0"/>
              <a:t>Prof. David </a:t>
            </a:r>
            <a:r>
              <a:rPr lang="en-US" sz="1400" dirty="0" err="1" smtClean="0"/>
              <a:t>Kriegman</a:t>
            </a:r>
            <a:r>
              <a:rPr lang="en-US" sz="1400" dirty="0" smtClean="0"/>
              <a:t>, </a:t>
            </a:r>
          </a:p>
          <a:p>
            <a:pPr lvl="1"/>
            <a:r>
              <a:rPr lang="en-US" sz="1400" dirty="0" smtClean="0"/>
              <a:t>Prof. Truong Nguyen</a:t>
            </a:r>
          </a:p>
          <a:p>
            <a:endParaRPr lang="en-US" altLang="zh-CN" sz="1800" dirty="0" smtClean="0">
              <a:solidFill>
                <a:srgbClr val="990000"/>
              </a:solidFill>
              <a:ea typeface="宋体" charset="-122"/>
              <a:cs typeface="宋体" charset="-122"/>
            </a:endParaRPr>
          </a:p>
          <a:p>
            <a:r>
              <a:rPr lang="en-US" altLang="zh-CN" sz="1800" dirty="0" smtClean="0">
                <a:solidFill>
                  <a:srgbClr val="990000"/>
                </a:solidFill>
                <a:ea typeface="宋体" charset="-122"/>
                <a:cs typeface="宋体" charset="-122"/>
              </a:rPr>
              <a:t>Colleagues</a:t>
            </a:r>
            <a:r>
              <a:rPr lang="en-US" altLang="zh-CN" sz="1800" dirty="0" smtClean="0">
                <a:ea typeface="宋体" charset="-122"/>
                <a:cs typeface="宋体" charset="-122"/>
              </a:rPr>
              <a:t> </a:t>
            </a:r>
            <a:r>
              <a:rPr lang="en-US" altLang="zh-CN" sz="1800" dirty="0" smtClean="0">
                <a:ea typeface="宋体" charset="-122"/>
                <a:cs typeface="宋体" charset="-122"/>
              </a:rPr>
              <a:t>and </a:t>
            </a:r>
            <a:r>
              <a:rPr lang="en-US" altLang="zh-CN" sz="1800" dirty="0" smtClean="0">
                <a:solidFill>
                  <a:srgbClr val="990000"/>
                </a:solidFill>
                <a:ea typeface="宋体" charset="-122"/>
                <a:cs typeface="宋体" charset="-122"/>
              </a:rPr>
              <a:t>Collaborators</a:t>
            </a:r>
          </a:p>
          <a:p>
            <a:pPr lvl="1"/>
            <a:r>
              <a:rPr lang="en-US" altLang="zh-CN" sz="1400" dirty="0" err="1" smtClean="0">
                <a:ea typeface="宋体" charset="-122"/>
                <a:cs typeface="宋体" charset="-122"/>
              </a:rPr>
              <a:t>Antoni</a:t>
            </a:r>
            <a:r>
              <a:rPr lang="en-US" altLang="zh-CN" sz="1400" dirty="0" smtClean="0">
                <a:ea typeface="宋体" charset="-122"/>
                <a:cs typeface="宋体" charset="-122"/>
              </a:rPr>
              <a:t> Chan, Dashan </a:t>
            </a:r>
            <a:r>
              <a:rPr lang="en-US" altLang="zh-CN" sz="1400" dirty="0" err="1" smtClean="0">
                <a:ea typeface="宋体" charset="-122"/>
                <a:cs typeface="宋体" charset="-122"/>
              </a:rPr>
              <a:t>Gao</a:t>
            </a:r>
            <a:r>
              <a:rPr lang="en-US" altLang="zh-CN" sz="1400" dirty="0" smtClean="0">
                <a:ea typeface="宋体" charset="-122"/>
                <a:cs typeface="宋体" charset="-122"/>
              </a:rPr>
              <a:t>, </a:t>
            </a:r>
            <a:r>
              <a:rPr lang="en-US" altLang="zh-CN" sz="1400" dirty="0" err="1" smtClean="0">
                <a:ea typeface="宋体" charset="-122"/>
                <a:cs typeface="宋体" charset="-122"/>
              </a:rPr>
              <a:t>Hamed</a:t>
            </a:r>
            <a:r>
              <a:rPr lang="en-US" altLang="zh-CN" sz="1400" dirty="0" smtClean="0">
                <a:ea typeface="宋体" charset="-122"/>
                <a:cs typeface="宋体" charset="-122"/>
              </a:rPr>
              <a:t> </a:t>
            </a:r>
            <a:r>
              <a:rPr lang="en-US" altLang="zh-CN" sz="1400" dirty="0" err="1" smtClean="0">
                <a:ea typeface="宋体" charset="-122"/>
                <a:cs typeface="宋体" charset="-122"/>
              </a:rPr>
              <a:t>Masnadi-Shirazi</a:t>
            </a:r>
            <a:r>
              <a:rPr lang="en-US" altLang="zh-CN" sz="1400" dirty="0" smtClean="0">
                <a:ea typeface="宋体" charset="-122"/>
                <a:cs typeface="宋体" charset="-122"/>
              </a:rPr>
              <a:t>,  </a:t>
            </a:r>
            <a:r>
              <a:rPr lang="en-US" altLang="zh-CN" sz="1400" dirty="0" err="1" smtClean="0">
                <a:ea typeface="宋体" charset="-122"/>
                <a:cs typeface="宋体" charset="-122"/>
              </a:rPr>
              <a:t>Sunhyoung</a:t>
            </a:r>
            <a:r>
              <a:rPr lang="en-US" altLang="zh-CN" sz="1400" dirty="0" smtClean="0">
                <a:ea typeface="宋体" charset="-122"/>
                <a:cs typeface="宋体" charset="-122"/>
              </a:rPr>
              <a:t> Han, Vijay </a:t>
            </a:r>
            <a:r>
              <a:rPr lang="en-US" altLang="zh-CN" sz="1400" dirty="0" err="1" smtClean="0">
                <a:ea typeface="宋体" charset="-122"/>
                <a:cs typeface="宋体" charset="-122"/>
              </a:rPr>
              <a:t>Mahadevan</a:t>
            </a:r>
            <a:r>
              <a:rPr lang="en-US" altLang="zh-CN" sz="1400" dirty="0" smtClean="0">
                <a:ea typeface="宋体" charset="-122"/>
                <a:cs typeface="宋体" charset="-122"/>
              </a:rPr>
              <a:t>, </a:t>
            </a:r>
            <a:r>
              <a:rPr lang="pt-BR" altLang="zh-CN" sz="1400" dirty="0" smtClean="0">
                <a:ea typeface="宋体" charset="-122"/>
                <a:cs typeface="宋体" charset="-122"/>
              </a:rPr>
              <a:t>Jose Maria Costa Pereira, Mandar Dixit, Mohammad Saberian, Kritika </a:t>
            </a:r>
            <a:r>
              <a:rPr lang="en-US" altLang="zh-CN" sz="1400" dirty="0" err="1" smtClean="0">
                <a:ea typeface="宋体" charset="-122"/>
                <a:cs typeface="宋体" charset="-122"/>
              </a:rPr>
              <a:t>Muralidharan</a:t>
            </a:r>
            <a:r>
              <a:rPr lang="en-US" altLang="zh-CN" sz="1400" dirty="0" smtClean="0">
                <a:ea typeface="宋体" charset="-122"/>
                <a:cs typeface="宋体" charset="-122"/>
              </a:rPr>
              <a:t> and </a:t>
            </a:r>
            <a:r>
              <a:rPr lang="en-US" altLang="zh-CN" sz="1400" dirty="0" err="1" smtClean="0">
                <a:ea typeface="宋体" charset="-122"/>
                <a:cs typeface="宋体" charset="-122"/>
              </a:rPr>
              <a:t>Weixin</a:t>
            </a:r>
            <a:r>
              <a:rPr lang="en-US" altLang="zh-CN" sz="1400" dirty="0" smtClean="0">
                <a:ea typeface="宋体" charset="-122"/>
                <a:cs typeface="宋体" charset="-122"/>
              </a:rPr>
              <a:t> Li</a:t>
            </a:r>
          </a:p>
          <a:p>
            <a:pPr lvl="1"/>
            <a:r>
              <a:rPr lang="en-US" sz="1400" dirty="0" err="1" smtClean="0"/>
              <a:t>Emanuele</a:t>
            </a:r>
            <a:r>
              <a:rPr lang="en-US" sz="1400" dirty="0" smtClean="0"/>
              <a:t> </a:t>
            </a:r>
            <a:r>
              <a:rPr lang="en-US" sz="1400" dirty="0" err="1" smtClean="0"/>
              <a:t>Coviello</a:t>
            </a:r>
            <a:r>
              <a:rPr lang="en-US" sz="1400" dirty="0" smtClean="0"/>
              <a:t>, Gabe Doyle, </a:t>
            </a:r>
            <a:r>
              <a:rPr lang="en-US" sz="1400" dirty="0" err="1" smtClean="0"/>
              <a:t>Gert</a:t>
            </a:r>
            <a:r>
              <a:rPr lang="en-US" sz="1400" dirty="0" smtClean="0"/>
              <a:t> </a:t>
            </a:r>
            <a:r>
              <a:rPr lang="en-US" sz="1400" dirty="0" err="1" smtClean="0"/>
              <a:t>Lanckriet</a:t>
            </a:r>
            <a:r>
              <a:rPr lang="en-US" sz="1400" dirty="0" smtClean="0"/>
              <a:t>, Roger Levy, </a:t>
            </a:r>
            <a:r>
              <a:rPr lang="en-US" altLang="zh-CN" sz="1400" dirty="0" smtClean="0">
                <a:ea typeface="宋体" charset="-122"/>
                <a:cs typeface="宋体" charset="-122"/>
              </a:rPr>
              <a:t>Pedro Moreno. </a:t>
            </a:r>
            <a:endParaRPr lang="en-US" sz="1400" dirty="0" smtClean="0"/>
          </a:p>
          <a:p>
            <a:endParaRPr lang="en-US" altLang="zh-CN" sz="1800" dirty="0" smtClean="0">
              <a:solidFill>
                <a:srgbClr val="990000"/>
              </a:solidFill>
              <a:ea typeface="宋体" charset="-122"/>
              <a:cs typeface="宋体" charset="-122"/>
            </a:endParaRPr>
          </a:p>
          <a:p>
            <a:r>
              <a:rPr lang="en-US" altLang="zh-CN" sz="1800" dirty="0" smtClean="0">
                <a:solidFill>
                  <a:srgbClr val="990000"/>
                </a:solidFill>
                <a:ea typeface="宋体" charset="-122"/>
                <a:cs typeface="宋体" charset="-122"/>
              </a:rPr>
              <a:t>Friends</a:t>
            </a:r>
            <a:r>
              <a:rPr lang="en-US" altLang="zh-CN" sz="1800" dirty="0" smtClean="0">
                <a:ea typeface="宋体" charset="-122"/>
                <a:cs typeface="宋体" charset="-122"/>
              </a:rPr>
              <a:t> from San Diego, most of whom are no longer in San Diego.</a:t>
            </a:r>
            <a:endParaRPr lang="en-US" altLang="zh-CN" sz="1800" dirty="0" smtClean="0">
              <a:ea typeface="宋体" charset="-122"/>
              <a:cs typeface="宋体" charset="-122"/>
            </a:endParaRPr>
          </a:p>
          <a:p>
            <a:endParaRPr lang="en-US" altLang="zh-CN" sz="1800" dirty="0" smtClean="0">
              <a:ea typeface="宋体" charset="-122"/>
              <a:cs typeface="宋体" charset="-122"/>
            </a:endParaRPr>
          </a:p>
          <a:p>
            <a:r>
              <a:rPr lang="en-US" altLang="zh-CN" sz="1800" dirty="0" smtClean="0">
                <a:ea typeface="宋体" charset="-122"/>
                <a:cs typeface="宋体" charset="-122"/>
              </a:rPr>
              <a:t>My </a:t>
            </a:r>
            <a:r>
              <a:rPr lang="en-US" altLang="zh-CN" sz="1800" dirty="0" smtClean="0">
                <a:solidFill>
                  <a:srgbClr val="990000"/>
                </a:solidFill>
                <a:ea typeface="宋体" charset="-122"/>
                <a:cs typeface="宋体" charset="-122"/>
              </a:rPr>
              <a:t>parents</a:t>
            </a:r>
            <a:r>
              <a:rPr lang="en-US" altLang="zh-CN" sz="1800" dirty="0" smtClean="0">
                <a:ea typeface="宋体" charset="-122"/>
                <a:cs typeface="宋体" charset="-122"/>
              </a:rPr>
              <a:t> and my family </a:t>
            </a:r>
            <a:endParaRPr lang="en-US" altLang="zh-CN" sz="1800" dirty="0">
              <a:ea typeface="宋体" charset="-122"/>
              <a:cs typeface="宋体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F00A7D-EED9-415A-BBAE-CC95195CB6AF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3130CA-CECE-422B-8AA2-7BD8EA377DB2}" type="slidenum">
              <a:rPr lang="en-US"/>
              <a:pPr/>
              <a:t>64</a:t>
            </a:fld>
            <a:endParaRPr lang="en-US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524125" y="76200"/>
            <a:ext cx="4038600" cy="1277938"/>
          </a:xfrm>
        </p:spPr>
        <p:txBody>
          <a:bodyPr/>
          <a:lstStyle/>
          <a:p>
            <a:r>
              <a:rPr lang="en-US" sz="5400"/>
              <a:t>Questions?</a:t>
            </a:r>
          </a:p>
        </p:txBody>
      </p:sp>
      <p:pic>
        <p:nvPicPr>
          <p:cNvPr id="652290" name="Picture 2" descr="C:\Users\nikux\Desktop\7cf97e30250b102d94d7001438c0f03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133600"/>
            <a:ext cx="8450904" cy="26479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876800" y="4800600"/>
            <a:ext cx="3886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© Bill Watterson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88C6E73-AA6B-460F-89BB-F2ED49019A8D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685800" y="5334000"/>
            <a:ext cx="3276600" cy="838200"/>
          </a:xfrm>
          <a:prstGeom prst="rect">
            <a:avLst/>
          </a:prstGeom>
          <a:noFill/>
          <a:ln w="2540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" name="Group 18"/>
          <p:cNvGrpSpPr/>
          <p:nvPr/>
        </p:nvGrpSpPr>
        <p:grpSpPr>
          <a:xfrm>
            <a:off x="2514600" y="5534025"/>
            <a:ext cx="428624" cy="438150"/>
            <a:chOff x="3379566" y="4200525"/>
            <a:chExt cx="428624" cy="438150"/>
          </a:xfrm>
          <a:noFill/>
        </p:grpSpPr>
        <p:sp>
          <p:nvSpPr>
            <p:cNvPr id="11" name="Oval 10"/>
            <p:cNvSpPr/>
            <p:nvPr/>
          </p:nvSpPr>
          <p:spPr bwMode="auto">
            <a:xfrm>
              <a:off x="3379566" y="4200525"/>
              <a:ext cx="428624" cy="438150"/>
            </a:xfrm>
            <a:prstGeom prst="ellipse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5" name="Picture 14" descr="txp_fig.png"/>
            <p:cNvPicPr>
              <a:picLocks noChangeAspect="1"/>
            </p:cNvPicPr>
            <p:nvPr>
              <p:custDataLst>
                <p:tags r:id="rId43"/>
              </p:custDataLst>
            </p:nvPr>
          </p:nvPicPr>
          <p:blipFill>
            <a:blip r:embed="rId4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3531394" y="4357116"/>
              <a:ext cx="124968" cy="124968"/>
            </a:xfrm>
            <a:prstGeom prst="rect">
              <a:avLst/>
            </a:prstGeom>
            <a:grpFill/>
          </p:spPr>
        </p:pic>
      </p:grpSp>
      <p:grpSp>
        <p:nvGrpSpPr>
          <p:cNvPr id="4" name="Group 19"/>
          <p:cNvGrpSpPr/>
          <p:nvPr/>
        </p:nvGrpSpPr>
        <p:grpSpPr>
          <a:xfrm>
            <a:off x="1676400" y="5534025"/>
            <a:ext cx="428624" cy="438150"/>
            <a:chOff x="3012282" y="3890962"/>
            <a:chExt cx="428624" cy="438150"/>
          </a:xfrm>
          <a:noFill/>
        </p:grpSpPr>
        <p:sp>
          <p:nvSpPr>
            <p:cNvPr id="9" name="Oval 8"/>
            <p:cNvSpPr/>
            <p:nvPr/>
          </p:nvSpPr>
          <p:spPr bwMode="auto">
            <a:xfrm>
              <a:off x="3012282" y="3890962"/>
              <a:ext cx="428624" cy="438150"/>
            </a:xfrm>
            <a:prstGeom prst="ellipse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6" name="Picture 15" descr="txp_fig.png"/>
            <p:cNvPicPr>
              <a:picLocks noChangeAspect="1"/>
            </p:cNvPicPr>
            <p:nvPr>
              <p:custDataLst>
                <p:tags r:id="rId42"/>
              </p:custDataLst>
            </p:nvPr>
          </p:nvPicPr>
          <p:blipFill>
            <a:blip r:embed="rId4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3150394" y="4053649"/>
              <a:ext cx="152400" cy="112776"/>
            </a:xfrm>
            <a:prstGeom prst="rect">
              <a:avLst/>
            </a:prstGeom>
            <a:grpFill/>
          </p:spPr>
        </p:pic>
      </p:grpSp>
      <p:grpSp>
        <p:nvGrpSpPr>
          <p:cNvPr id="5" name="Group 25"/>
          <p:cNvGrpSpPr/>
          <p:nvPr/>
        </p:nvGrpSpPr>
        <p:grpSpPr>
          <a:xfrm>
            <a:off x="838200" y="5534025"/>
            <a:ext cx="428624" cy="438150"/>
            <a:chOff x="6074155" y="3355466"/>
            <a:chExt cx="428624" cy="438150"/>
          </a:xfrm>
          <a:noFill/>
        </p:grpSpPr>
        <p:sp>
          <p:nvSpPr>
            <p:cNvPr id="22" name="Oval 21"/>
            <p:cNvSpPr/>
            <p:nvPr/>
          </p:nvSpPr>
          <p:spPr bwMode="auto">
            <a:xfrm>
              <a:off x="6074155" y="3355466"/>
              <a:ext cx="428624" cy="438150"/>
            </a:xfrm>
            <a:prstGeom prst="ellipse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5" name="Picture 24" descr="txp_fig.png"/>
            <p:cNvPicPr>
              <a:picLocks noChangeAspect="1"/>
            </p:cNvPicPr>
            <p:nvPr>
              <p:custDataLst>
                <p:tags r:id="rId41"/>
              </p:custDataLst>
            </p:nvPr>
          </p:nvPicPr>
          <p:blipFill>
            <a:blip r:embed="rId4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6193979" y="3512057"/>
              <a:ext cx="188976" cy="124968"/>
            </a:xfrm>
            <a:prstGeom prst="rect">
              <a:avLst/>
            </a:prstGeom>
            <a:grpFill/>
          </p:spPr>
        </p:pic>
      </p:grpSp>
      <p:cxnSp>
        <p:nvCxnSpPr>
          <p:cNvPr id="30" name="Straight Arrow Connector 29"/>
          <p:cNvCxnSpPr/>
          <p:nvPr/>
        </p:nvCxnSpPr>
        <p:spPr bwMode="auto">
          <a:xfrm>
            <a:off x="1266824" y="5753100"/>
            <a:ext cx="409576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>
            <a:off x="2105024" y="5753100"/>
            <a:ext cx="409576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>
            <a:stCxn id="11" idx="6"/>
            <a:endCxn id="12" idx="2"/>
          </p:cNvCxnSpPr>
          <p:nvPr/>
        </p:nvCxnSpPr>
        <p:spPr bwMode="auto">
          <a:xfrm>
            <a:off x="2943224" y="5753100"/>
            <a:ext cx="3048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7" name="Group 39"/>
          <p:cNvGrpSpPr/>
          <p:nvPr/>
        </p:nvGrpSpPr>
        <p:grpSpPr>
          <a:xfrm>
            <a:off x="3248024" y="5534025"/>
            <a:ext cx="428624" cy="438150"/>
            <a:chOff x="5861557" y="4388357"/>
            <a:chExt cx="428624" cy="438150"/>
          </a:xfrm>
          <a:solidFill>
            <a:schemeClr val="bg1">
              <a:lumMod val="65000"/>
            </a:schemeClr>
          </a:solidFill>
        </p:grpSpPr>
        <p:sp>
          <p:nvSpPr>
            <p:cNvPr id="12" name="Oval 11"/>
            <p:cNvSpPr/>
            <p:nvPr/>
          </p:nvSpPr>
          <p:spPr bwMode="auto">
            <a:xfrm>
              <a:off x="5861557" y="4388357"/>
              <a:ext cx="428624" cy="438150"/>
            </a:xfrm>
            <a:prstGeom prst="ellipse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39" name="Picture 38" descr="txp_fig.png"/>
            <p:cNvPicPr>
              <a:picLocks noChangeAspect="1"/>
            </p:cNvPicPr>
            <p:nvPr>
              <p:custDataLst>
                <p:tags r:id="rId40"/>
              </p:custDataLst>
            </p:nvPr>
          </p:nvPicPr>
          <p:blipFill>
            <a:blip r:embed="rId4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6013385" y="4544948"/>
              <a:ext cx="124968" cy="124968"/>
            </a:xfrm>
            <a:prstGeom prst="rect">
              <a:avLst/>
            </a:prstGeom>
            <a:grpFill/>
          </p:spPr>
        </p:pic>
      </p:grpSp>
      <p:sp>
        <p:nvSpPr>
          <p:cNvPr id="41" name="Rectangle 40"/>
          <p:cNvSpPr/>
          <p:nvPr/>
        </p:nvSpPr>
        <p:spPr bwMode="auto">
          <a:xfrm>
            <a:off x="2286000" y="5448300"/>
            <a:ext cx="1524000" cy="609600"/>
          </a:xfrm>
          <a:prstGeom prst="rect">
            <a:avLst/>
          </a:prstGeom>
          <a:noFill/>
          <a:ln w="2540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0" name="Group 44"/>
          <p:cNvGrpSpPr/>
          <p:nvPr/>
        </p:nvGrpSpPr>
        <p:grpSpPr>
          <a:xfrm>
            <a:off x="862012" y="4724400"/>
            <a:ext cx="381000" cy="381000"/>
            <a:chOff x="4343400" y="4267200"/>
            <a:chExt cx="381000" cy="381000"/>
          </a:xfrm>
        </p:grpSpPr>
        <p:pic>
          <p:nvPicPr>
            <p:cNvPr id="18" name="Picture 17" descr="txp_fig.png"/>
            <p:cNvPicPr>
              <a:picLocks noChangeAspect="1"/>
            </p:cNvPicPr>
            <p:nvPr>
              <p:custDataLst>
                <p:tags r:id="rId39"/>
              </p:custDataLst>
            </p:nvPr>
          </p:nvPicPr>
          <p:blipFill>
            <a:blip r:embed="rId4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4471416" y="4369308"/>
              <a:ext cx="124968" cy="176784"/>
            </a:xfrm>
            <a:prstGeom prst="rect">
              <a:avLst/>
            </a:prstGeom>
            <a:noFill/>
          </p:spPr>
        </p:pic>
        <p:sp>
          <p:nvSpPr>
            <p:cNvPr id="44" name="Rounded Rectangle 43"/>
            <p:cNvSpPr/>
            <p:nvPr/>
          </p:nvSpPr>
          <p:spPr bwMode="auto">
            <a:xfrm>
              <a:off x="4343400" y="4267200"/>
              <a:ext cx="381000" cy="381000"/>
            </a:xfrm>
            <a:prstGeom prst="round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3" name="Group 48"/>
          <p:cNvGrpSpPr/>
          <p:nvPr/>
        </p:nvGrpSpPr>
        <p:grpSpPr>
          <a:xfrm>
            <a:off x="3271836" y="4724400"/>
            <a:ext cx="381000" cy="381000"/>
            <a:chOff x="6781800" y="4191000"/>
            <a:chExt cx="381000" cy="381000"/>
          </a:xfrm>
        </p:grpSpPr>
        <p:pic>
          <p:nvPicPr>
            <p:cNvPr id="17" name="Picture 16" descr="txp_fig.png"/>
            <p:cNvPicPr>
              <a:picLocks noChangeAspect="1"/>
            </p:cNvPicPr>
            <p:nvPr>
              <p:custDataLst>
                <p:tags r:id="rId38"/>
              </p:custDataLst>
            </p:nvPr>
          </p:nvPicPr>
          <p:blipFill>
            <a:blip r:embed="rId5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6883908" y="4287012"/>
              <a:ext cx="176784" cy="188976"/>
            </a:xfrm>
            <a:prstGeom prst="rect">
              <a:avLst/>
            </a:prstGeom>
            <a:noFill/>
          </p:spPr>
        </p:pic>
        <p:sp>
          <p:nvSpPr>
            <p:cNvPr id="48" name="Rounded Rectangle 47"/>
            <p:cNvSpPr/>
            <p:nvPr/>
          </p:nvSpPr>
          <p:spPr bwMode="auto">
            <a:xfrm>
              <a:off x="6781800" y="4191000"/>
              <a:ext cx="381000" cy="381000"/>
            </a:xfrm>
            <a:prstGeom prst="round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50" name="Straight Arrow Connector 49"/>
          <p:cNvCxnSpPr>
            <a:stCxn id="44" idx="2"/>
            <a:endCxn id="22" idx="0"/>
          </p:cNvCxnSpPr>
          <p:nvPr/>
        </p:nvCxnSpPr>
        <p:spPr bwMode="auto">
          <a:xfrm>
            <a:off x="1052512" y="5105400"/>
            <a:ext cx="0" cy="42862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4" name="Straight Arrow Connector 53"/>
          <p:cNvCxnSpPr/>
          <p:nvPr/>
        </p:nvCxnSpPr>
        <p:spPr bwMode="auto">
          <a:xfrm>
            <a:off x="3462336" y="5105400"/>
            <a:ext cx="0" cy="42862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57" name="Picture 56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2323563" y="5867400"/>
            <a:ext cx="177363" cy="137160"/>
          </a:xfrm>
          <a:prstGeom prst="rect">
            <a:avLst/>
          </a:prstGeom>
          <a:noFill/>
        </p:spPr>
      </p:pic>
      <p:pic>
        <p:nvPicPr>
          <p:cNvPr id="58" name="Picture 57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711558" y="5971719"/>
            <a:ext cx="165539" cy="137160"/>
          </a:xfrm>
          <a:prstGeom prst="rect">
            <a:avLst/>
          </a:prstGeom>
          <a:noFill/>
        </p:spPr>
      </p:pic>
      <p:grpSp>
        <p:nvGrpSpPr>
          <p:cNvPr id="14" name="Group 186"/>
          <p:cNvGrpSpPr/>
          <p:nvPr/>
        </p:nvGrpSpPr>
        <p:grpSpPr>
          <a:xfrm>
            <a:off x="304800" y="1143000"/>
            <a:ext cx="3048000" cy="2133600"/>
            <a:chOff x="1600200" y="2133600"/>
            <a:chExt cx="3048000" cy="2133600"/>
          </a:xfrm>
        </p:grpSpPr>
        <p:sp>
          <p:nvSpPr>
            <p:cNvPr id="86" name="Rectangle 85"/>
            <p:cNvSpPr/>
            <p:nvPr/>
          </p:nvSpPr>
          <p:spPr bwMode="auto">
            <a:xfrm>
              <a:off x="1600200" y="2743200"/>
              <a:ext cx="2438400" cy="1524000"/>
            </a:xfrm>
            <a:prstGeom prst="rect">
              <a:avLst/>
            </a:prstGeom>
            <a:noFill/>
            <a:ln w="25400" cap="flat" cmpd="sng" algn="ctr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19" name="Group 86"/>
            <p:cNvGrpSpPr/>
            <p:nvPr/>
          </p:nvGrpSpPr>
          <p:grpSpPr>
            <a:xfrm>
              <a:off x="2590800" y="2943225"/>
              <a:ext cx="428624" cy="438150"/>
              <a:chOff x="3379566" y="4200525"/>
              <a:chExt cx="428624" cy="438150"/>
            </a:xfrm>
            <a:noFill/>
          </p:grpSpPr>
          <p:sp>
            <p:nvSpPr>
              <p:cNvPr id="88" name="Oval 87"/>
              <p:cNvSpPr/>
              <p:nvPr/>
            </p:nvSpPr>
            <p:spPr bwMode="auto">
              <a:xfrm>
                <a:off x="3379566" y="4200525"/>
                <a:ext cx="428624" cy="438150"/>
              </a:xfrm>
              <a:prstGeom prst="ellipse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pic>
            <p:nvPicPr>
              <p:cNvPr id="89" name="Picture 88" descr="txp_fig.png"/>
              <p:cNvPicPr>
                <a:picLocks noChangeAspect="1"/>
              </p:cNvPicPr>
              <p:nvPr>
                <p:custDataLst>
                  <p:tags r:id="rId37"/>
                </p:custDataLst>
              </p:nvPr>
            </p:nvPicPr>
            <p:blipFill>
              <a:blip r:embed="rId4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</a:blip>
              <a:stretch>
                <a:fillRect/>
              </a:stretch>
            </p:blipFill>
            <p:spPr>
              <a:xfrm>
                <a:off x="3531394" y="4357116"/>
                <a:ext cx="124968" cy="124968"/>
              </a:xfrm>
              <a:prstGeom prst="rect">
                <a:avLst/>
              </a:prstGeom>
              <a:grpFill/>
            </p:spPr>
          </p:pic>
        </p:grpSp>
        <p:grpSp>
          <p:nvGrpSpPr>
            <p:cNvPr id="20" name="Group 89"/>
            <p:cNvGrpSpPr/>
            <p:nvPr/>
          </p:nvGrpSpPr>
          <p:grpSpPr>
            <a:xfrm>
              <a:off x="1752600" y="2943225"/>
              <a:ext cx="428624" cy="438150"/>
              <a:chOff x="3012282" y="3890962"/>
              <a:chExt cx="428624" cy="438150"/>
            </a:xfrm>
            <a:noFill/>
          </p:grpSpPr>
          <p:sp>
            <p:nvSpPr>
              <p:cNvPr id="91" name="Oval 90"/>
              <p:cNvSpPr/>
              <p:nvPr/>
            </p:nvSpPr>
            <p:spPr bwMode="auto">
              <a:xfrm>
                <a:off x="3012282" y="3890962"/>
                <a:ext cx="428624" cy="438150"/>
              </a:xfrm>
              <a:prstGeom prst="ellipse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pic>
            <p:nvPicPr>
              <p:cNvPr id="92" name="Picture 91" descr="txp_fig.png"/>
              <p:cNvPicPr>
                <a:picLocks noChangeAspect="1"/>
              </p:cNvPicPr>
              <p:nvPr>
                <p:custDataLst>
                  <p:tags r:id="rId36"/>
                </p:custDataLst>
              </p:nvPr>
            </p:nvPicPr>
            <p:blipFill>
              <a:blip r:embed="rId4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</a:blip>
              <a:stretch>
                <a:fillRect/>
              </a:stretch>
            </p:blipFill>
            <p:spPr>
              <a:xfrm>
                <a:off x="3150394" y="4053649"/>
                <a:ext cx="152400" cy="112776"/>
              </a:xfrm>
              <a:prstGeom prst="rect">
                <a:avLst/>
              </a:prstGeom>
              <a:grpFill/>
            </p:spPr>
          </p:pic>
        </p:grpSp>
        <p:grpSp>
          <p:nvGrpSpPr>
            <p:cNvPr id="21" name="Group 92"/>
            <p:cNvGrpSpPr/>
            <p:nvPr/>
          </p:nvGrpSpPr>
          <p:grpSpPr>
            <a:xfrm>
              <a:off x="2590800" y="3667125"/>
              <a:ext cx="428624" cy="438150"/>
              <a:chOff x="6074155" y="3355466"/>
              <a:chExt cx="428624" cy="438150"/>
            </a:xfrm>
            <a:noFill/>
          </p:grpSpPr>
          <p:sp>
            <p:nvSpPr>
              <p:cNvPr id="94" name="Oval 93"/>
              <p:cNvSpPr/>
              <p:nvPr/>
            </p:nvSpPr>
            <p:spPr bwMode="auto">
              <a:xfrm>
                <a:off x="6074155" y="3355466"/>
                <a:ext cx="428624" cy="438150"/>
              </a:xfrm>
              <a:prstGeom prst="ellipse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pic>
            <p:nvPicPr>
              <p:cNvPr id="95" name="Picture 94" descr="txp_fig.png"/>
              <p:cNvPicPr>
                <a:picLocks noChangeAspect="1"/>
              </p:cNvPicPr>
              <p:nvPr>
                <p:custDataLst>
                  <p:tags r:id="rId35"/>
                </p:custDataLst>
              </p:nvPr>
            </p:nvPicPr>
            <p:blipFill>
              <a:blip r:embed="rId4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</a:blip>
              <a:stretch>
                <a:fillRect/>
              </a:stretch>
            </p:blipFill>
            <p:spPr>
              <a:xfrm>
                <a:off x="6193979" y="3512057"/>
                <a:ext cx="188976" cy="124968"/>
              </a:xfrm>
              <a:prstGeom prst="rect">
                <a:avLst/>
              </a:prstGeom>
              <a:grpFill/>
            </p:spPr>
          </p:pic>
        </p:grpSp>
        <p:cxnSp>
          <p:nvCxnSpPr>
            <p:cNvPr id="96" name="Straight Arrow Connector 95"/>
            <p:cNvCxnSpPr>
              <a:stCxn id="94" idx="0"/>
              <a:endCxn id="88" idx="4"/>
            </p:cNvCxnSpPr>
            <p:nvPr/>
          </p:nvCxnSpPr>
          <p:spPr bwMode="auto">
            <a:xfrm flipV="1">
              <a:off x="2805112" y="3381375"/>
              <a:ext cx="0" cy="28575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7" name="Straight Arrow Connector 96"/>
            <p:cNvCxnSpPr/>
            <p:nvPr/>
          </p:nvCxnSpPr>
          <p:spPr bwMode="auto">
            <a:xfrm>
              <a:off x="2181224" y="3162300"/>
              <a:ext cx="409576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8" name="Straight Arrow Connector 97"/>
            <p:cNvCxnSpPr>
              <a:stCxn id="88" idx="6"/>
              <a:endCxn id="100" idx="2"/>
            </p:cNvCxnSpPr>
            <p:nvPr/>
          </p:nvCxnSpPr>
          <p:spPr bwMode="auto">
            <a:xfrm>
              <a:off x="3019424" y="3162300"/>
              <a:ext cx="304800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pSp>
          <p:nvGrpSpPr>
            <p:cNvPr id="23" name="Group 98"/>
            <p:cNvGrpSpPr/>
            <p:nvPr/>
          </p:nvGrpSpPr>
          <p:grpSpPr>
            <a:xfrm>
              <a:off x="3324224" y="2943225"/>
              <a:ext cx="428624" cy="438150"/>
              <a:chOff x="5861557" y="4388357"/>
              <a:chExt cx="428624" cy="438150"/>
            </a:xfrm>
            <a:solidFill>
              <a:schemeClr val="bg1">
                <a:lumMod val="65000"/>
              </a:schemeClr>
            </a:solidFill>
          </p:grpSpPr>
          <p:sp>
            <p:nvSpPr>
              <p:cNvPr id="100" name="Oval 99"/>
              <p:cNvSpPr/>
              <p:nvPr/>
            </p:nvSpPr>
            <p:spPr bwMode="auto">
              <a:xfrm>
                <a:off x="5861557" y="4388357"/>
                <a:ext cx="428624" cy="438150"/>
              </a:xfrm>
              <a:prstGeom prst="ellipse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pic>
            <p:nvPicPr>
              <p:cNvPr id="101" name="Picture 100" descr="txp_fig.png"/>
              <p:cNvPicPr>
                <a:picLocks noChangeAspect="1"/>
              </p:cNvPicPr>
              <p:nvPr>
                <p:custDataLst>
                  <p:tags r:id="rId34"/>
                </p:custDataLst>
              </p:nvPr>
            </p:nvPicPr>
            <p:blipFill>
              <a:blip r:embed="rId4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</a:blip>
              <a:stretch>
                <a:fillRect/>
              </a:stretch>
            </p:blipFill>
            <p:spPr>
              <a:xfrm>
                <a:off x="6013385" y="4544948"/>
                <a:ext cx="124968" cy="124968"/>
              </a:xfrm>
              <a:prstGeom prst="rect">
                <a:avLst/>
              </a:prstGeom>
              <a:grpFill/>
            </p:spPr>
          </p:pic>
        </p:grpSp>
        <p:sp>
          <p:nvSpPr>
            <p:cNvPr id="102" name="Rectangle 101"/>
            <p:cNvSpPr/>
            <p:nvPr/>
          </p:nvSpPr>
          <p:spPr bwMode="auto">
            <a:xfrm>
              <a:off x="2362200" y="2857500"/>
              <a:ext cx="1524000" cy="609600"/>
            </a:xfrm>
            <a:prstGeom prst="rect">
              <a:avLst/>
            </a:prstGeom>
            <a:noFill/>
            <a:ln w="25400" cap="flat" cmpd="sng" algn="ctr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5" name="Rounded Rectangle 104"/>
            <p:cNvSpPr/>
            <p:nvPr/>
          </p:nvSpPr>
          <p:spPr bwMode="auto">
            <a:xfrm>
              <a:off x="4267200" y="3695700"/>
              <a:ext cx="381000" cy="381000"/>
            </a:xfrm>
            <a:prstGeom prst="round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24" name="Group 105"/>
            <p:cNvGrpSpPr/>
            <p:nvPr/>
          </p:nvGrpSpPr>
          <p:grpSpPr>
            <a:xfrm>
              <a:off x="3348036" y="2133600"/>
              <a:ext cx="381000" cy="381000"/>
              <a:chOff x="6781800" y="4191000"/>
              <a:chExt cx="381000" cy="381000"/>
            </a:xfrm>
          </p:grpSpPr>
          <p:pic>
            <p:nvPicPr>
              <p:cNvPr id="107" name="Picture 106" descr="txp_fig.png"/>
              <p:cNvPicPr>
                <a:picLocks noChangeAspect="1"/>
              </p:cNvPicPr>
              <p:nvPr>
                <p:custDataLst>
                  <p:tags r:id="rId33"/>
                </p:custDataLst>
              </p:nvPr>
            </p:nvPicPr>
            <p:blipFill>
              <a:blip r:embed="rId5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</a:blip>
              <a:stretch>
                <a:fillRect/>
              </a:stretch>
            </p:blipFill>
            <p:spPr>
              <a:xfrm>
                <a:off x="6883908" y="4287012"/>
                <a:ext cx="176784" cy="188976"/>
              </a:xfrm>
              <a:prstGeom prst="rect">
                <a:avLst/>
              </a:prstGeom>
              <a:noFill/>
            </p:spPr>
          </p:pic>
          <p:sp>
            <p:nvSpPr>
              <p:cNvPr id="108" name="Rounded Rectangle 107"/>
              <p:cNvSpPr/>
              <p:nvPr/>
            </p:nvSpPr>
            <p:spPr bwMode="auto">
              <a:xfrm>
                <a:off x="6781800" y="4191000"/>
                <a:ext cx="381000" cy="381000"/>
              </a:xfrm>
              <a:prstGeom prst="round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cxnSp>
          <p:nvCxnSpPr>
            <p:cNvPr id="109" name="Straight Arrow Connector 108"/>
            <p:cNvCxnSpPr>
              <a:stCxn id="105" idx="1"/>
            </p:cNvCxnSpPr>
            <p:nvPr/>
          </p:nvCxnSpPr>
          <p:spPr bwMode="auto">
            <a:xfrm flipH="1">
              <a:off x="3019424" y="3886200"/>
              <a:ext cx="1247776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0" name="Straight Arrow Connector 109"/>
            <p:cNvCxnSpPr/>
            <p:nvPr/>
          </p:nvCxnSpPr>
          <p:spPr bwMode="auto">
            <a:xfrm>
              <a:off x="3538536" y="2514600"/>
              <a:ext cx="0" cy="428625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pic>
          <p:nvPicPr>
            <p:cNvPr id="111" name="Picture 110" descr="txp_fig.png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5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2399763" y="3276600"/>
              <a:ext cx="177363" cy="137160"/>
            </a:xfrm>
            <a:prstGeom prst="rect">
              <a:avLst/>
            </a:prstGeom>
            <a:noFill/>
          </p:spPr>
        </p:pic>
        <p:pic>
          <p:nvPicPr>
            <p:cNvPr id="112" name="Picture 111" descr="txp_fig.png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5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1676400" y="4038600"/>
              <a:ext cx="165539" cy="137160"/>
            </a:xfrm>
            <a:prstGeom prst="rect">
              <a:avLst/>
            </a:prstGeom>
            <a:noFill/>
          </p:spPr>
        </p:pic>
        <p:pic>
          <p:nvPicPr>
            <p:cNvPr id="119" name="Picture 118" descr="txp_fig.png"/>
            <p:cNvPicPr>
              <a:picLocks noChangeAspect="1"/>
            </p:cNvPicPr>
            <p:nvPr>
              <p:custDataLst>
                <p:tags r:id="rId31"/>
              </p:custDataLst>
            </p:nvPr>
          </p:nvPicPr>
          <p:blipFill>
            <a:blip r:embed="rId5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4396231" y="3766311"/>
              <a:ext cx="124968" cy="240792"/>
            </a:xfrm>
            <a:prstGeom prst="rect">
              <a:avLst/>
            </a:prstGeom>
            <a:noFill/>
          </p:spPr>
        </p:pic>
        <p:pic>
          <p:nvPicPr>
            <p:cNvPr id="144" name="Picture 143" descr="txp_fig.png"/>
            <p:cNvPicPr>
              <a:picLocks noChangeAspect="1"/>
            </p:cNvPicPr>
            <p:nvPr>
              <p:custDataLst>
                <p:tags r:id="rId32"/>
              </p:custDataLst>
            </p:nvPr>
          </p:nvPicPr>
          <p:blipFill>
            <a:blip r:embed="rId4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1904428" y="2235708"/>
              <a:ext cx="124968" cy="176784"/>
            </a:xfrm>
            <a:prstGeom prst="rect">
              <a:avLst/>
            </a:prstGeom>
            <a:noFill/>
          </p:spPr>
        </p:pic>
        <p:sp>
          <p:nvSpPr>
            <p:cNvPr id="145" name="Rounded Rectangle 144"/>
            <p:cNvSpPr/>
            <p:nvPr/>
          </p:nvSpPr>
          <p:spPr bwMode="auto">
            <a:xfrm>
              <a:off x="1776412" y="2133600"/>
              <a:ext cx="381000" cy="381000"/>
            </a:xfrm>
            <a:prstGeom prst="round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46" name="Straight Arrow Connector 145"/>
            <p:cNvCxnSpPr/>
            <p:nvPr/>
          </p:nvCxnSpPr>
          <p:spPr bwMode="auto">
            <a:xfrm>
              <a:off x="1966912" y="2514600"/>
              <a:ext cx="0" cy="428625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6" name="Group 187"/>
          <p:cNvGrpSpPr/>
          <p:nvPr/>
        </p:nvGrpSpPr>
        <p:grpSpPr>
          <a:xfrm>
            <a:off x="3886200" y="1219200"/>
            <a:ext cx="2514600" cy="1447800"/>
            <a:chOff x="5029200" y="1219200"/>
            <a:chExt cx="2514600" cy="1447800"/>
          </a:xfrm>
        </p:grpSpPr>
        <p:sp>
          <p:nvSpPr>
            <p:cNvPr id="59" name="Rectangle 58"/>
            <p:cNvSpPr/>
            <p:nvPr/>
          </p:nvSpPr>
          <p:spPr bwMode="auto">
            <a:xfrm>
              <a:off x="5029200" y="1828800"/>
              <a:ext cx="2514600" cy="838200"/>
            </a:xfrm>
            <a:prstGeom prst="rect">
              <a:avLst/>
            </a:prstGeom>
            <a:noFill/>
            <a:ln w="25400" cap="flat" cmpd="sng" algn="ctr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27" name="Group 59"/>
            <p:cNvGrpSpPr/>
            <p:nvPr/>
          </p:nvGrpSpPr>
          <p:grpSpPr>
            <a:xfrm>
              <a:off x="6096000" y="2028825"/>
              <a:ext cx="428624" cy="438150"/>
              <a:chOff x="3379566" y="4200525"/>
              <a:chExt cx="428624" cy="438150"/>
            </a:xfrm>
            <a:noFill/>
          </p:grpSpPr>
          <p:sp>
            <p:nvSpPr>
              <p:cNvPr id="61" name="Oval 60"/>
              <p:cNvSpPr/>
              <p:nvPr/>
            </p:nvSpPr>
            <p:spPr bwMode="auto">
              <a:xfrm>
                <a:off x="3379566" y="4200525"/>
                <a:ext cx="428624" cy="438150"/>
              </a:xfrm>
              <a:prstGeom prst="ellipse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pic>
            <p:nvPicPr>
              <p:cNvPr id="62" name="Picture 61" descr="txp_fig.png"/>
              <p:cNvPicPr>
                <a:picLocks noChangeAspect="1"/>
              </p:cNvPicPr>
              <p:nvPr>
                <p:custDataLst>
                  <p:tags r:id="rId28"/>
                </p:custDataLst>
              </p:nvPr>
            </p:nvPicPr>
            <p:blipFill>
              <a:blip r:embed="rId4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</a:blip>
              <a:stretch>
                <a:fillRect/>
              </a:stretch>
            </p:blipFill>
            <p:spPr>
              <a:xfrm>
                <a:off x="3531394" y="4357116"/>
                <a:ext cx="124968" cy="124968"/>
              </a:xfrm>
              <a:prstGeom prst="rect">
                <a:avLst/>
              </a:prstGeom>
              <a:grpFill/>
            </p:spPr>
          </p:pic>
        </p:grpSp>
        <p:grpSp>
          <p:nvGrpSpPr>
            <p:cNvPr id="28" name="Group 62"/>
            <p:cNvGrpSpPr/>
            <p:nvPr/>
          </p:nvGrpSpPr>
          <p:grpSpPr>
            <a:xfrm>
              <a:off x="5257800" y="2028825"/>
              <a:ext cx="428624" cy="438150"/>
              <a:chOff x="3012282" y="3890962"/>
              <a:chExt cx="428624" cy="438150"/>
            </a:xfrm>
            <a:noFill/>
          </p:grpSpPr>
          <p:sp>
            <p:nvSpPr>
              <p:cNvPr id="64" name="Oval 63"/>
              <p:cNvSpPr/>
              <p:nvPr/>
            </p:nvSpPr>
            <p:spPr bwMode="auto">
              <a:xfrm>
                <a:off x="3012282" y="3890962"/>
                <a:ext cx="428624" cy="438150"/>
              </a:xfrm>
              <a:prstGeom prst="ellipse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pic>
            <p:nvPicPr>
              <p:cNvPr id="65" name="Picture 64" descr="txp_fig.png"/>
              <p:cNvPicPr>
                <a:picLocks noChangeAspect="1"/>
              </p:cNvPicPr>
              <p:nvPr>
                <p:custDataLst>
                  <p:tags r:id="rId27"/>
                </p:custDataLst>
              </p:nvPr>
            </p:nvPicPr>
            <p:blipFill>
              <a:blip r:embed="rId4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</a:blip>
              <a:stretch>
                <a:fillRect/>
              </a:stretch>
            </p:blipFill>
            <p:spPr>
              <a:xfrm>
                <a:off x="3150394" y="4053649"/>
                <a:ext cx="152400" cy="112776"/>
              </a:xfrm>
              <a:prstGeom prst="rect">
                <a:avLst/>
              </a:prstGeom>
              <a:grpFill/>
            </p:spPr>
          </p:pic>
        </p:grpSp>
        <p:cxnSp>
          <p:nvCxnSpPr>
            <p:cNvPr id="70" name="Straight Arrow Connector 69"/>
            <p:cNvCxnSpPr/>
            <p:nvPr/>
          </p:nvCxnSpPr>
          <p:spPr bwMode="auto">
            <a:xfrm>
              <a:off x="5686424" y="2247900"/>
              <a:ext cx="409576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1" name="Straight Arrow Connector 70"/>
            <p:cNvCxnSpPr>
              <a:stCxn id="61" idx="6"/>
              <a:endCxn id="73" idx="2"/>
            </p:cNvCxnSpPr>
            <p:nvPr/>
          </p:nvCxnSpPr>
          <p:spPr bwMode="auto">
            <a:xfrm>
              <a:off x="6524624" y="2247900"/>
              <a:ext cx="304800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pSp>
          <p:nvGrpSpPr>
            <p:cNvPr id="29" name="Group 71"/>
            <p:cNvGrpSpPr/>
            <p:nvPr/>
          </p:nvGrpSpPr>
          <p:grpSpPr>
            <a:xfrm>
              <a:off x="6829424" y="2028825"/>
              <a:ext cx="428624" cy="438150"/>
              <a:chOff x="5861557" y="4388357"/>
              <a:chExt cx="428624" cy="438150"/>
            </a:xfrm>
            <a:solidFill>
              <a:schemeClr val="bg1">
                <a:lumMod val="65000"/>
              </a:schemeClr>
            </a:solidFill>
          </p:grpSpPr>
          <p:sp>
            <p:nvSpPr>
              <p:cNvPr id="73" name="Oval 72"/>
              <p:cNvSpPr/>
              <p:nvPr/>
            </p:nvSpPr>
            <p:spPr bwMode="auto">
              <a:xfrm>
                <a:off x="5861557" y="4388357"/>
                <a:ext cx="428624" cy="438150"/>
              </a:xfrm>
              <a:prstGeom prst="ellipse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pic>
            <p:nvPicPr>
              <p:cNvPr id="74" name="Picture 73" descr="txp_fig.png"/>
              <p:cNvPicPr>
                <a:picLocks noChangeAspect="1"/>
              </p:cNvPicPr>
              <p:nvPr>
                <p:custDataLst>
                  <p:tags r:id="rId26"/>
                </p:custDataLst>
              </p:nvPr>
            </p:nvPicPr>
            <p:blipFill>
              <a:blip r:embed="rId4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</a:blip>
              <a:stretch>
                <a:fillRect/>
              </a:stretch>
            </p:blipFill>
            <p:spPr>
              <a:xfrm>
                <a:off x="6013385" y="4544948"/>
                <a:ext cx="124968" cy="124968"/>
              </a:xfrm>
              <a:prstGeom prst="rect">
                <a:avLst/>
              </a:prstGeom>
              <a:grpFill/>
            </p:spPr>
          </p:pic>
        </p:grpSp>
        <p:sp>
          <p:nvSpPr>
            <p:cNvPr id="75" name="Rectangle 74"/>
            <p:cNvSpPr/>
            <p:nvPr/>
          </p:nvSpPr>
          <p:spPr bwMode="auto">
            <a:xfrm>
              <a:off x="5867400" y="1943100"/>
              <a:ext cx="1524000" cy="609600"/>
            </a:xfrm>
            <a:prstGeom prst="rect">
              <a:avLst/>
            </a:prstGeom>
            <a:noFill/>
            <a:ln w="25400" cap="flat" cmpd="sng" algn="ctr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31" name="Group 78"/>
            <p:cNvGrpSpPr/>
            <p:nvPr/>
          </p:nvGrpSpPr>
          <p:grpSpPr>
            <a:xfrm>
              <a:off x="6853236" y="1219200"/>
              <a:ext cx="381000" cy="381000"/>
              <a:chOff x="6781800" y="4191000"/>
              <a:chExt cx="381000" cy="381000"/>
            </a:xfrm>
          </p:grpSpPr>
          <p:pic>
            <p:nvPicPr>
              <p:cNvPr id="80" name="Picture 79" descr="txp_fig.png"/>
              <p:cNvPicPr>
                <a:picLocks noChangeAspect="1"/>
              </p:cNvPicPr>
              <p:nvPr>
                <p:custDataLst>
                  <p:tags r:id="rId25"/>
                </p:custDataLst>
              </p:nvPr>
            </p:nvPicPr>
            <p:blipFill>
              <a:blip r:embed="rId5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</a:blip>
              <a:stretch>
                <a:fillRect/>
              </a:stretch>
            </p:blipFill>
            <p:spPr>
              <a:xfrm>
                <a:off x="6883908" y="4287012"/>
                <a:ext cx="176784" cy="188976"/>
              </a:xfrm>
              <a:prstGeom prst="rect">
                <a:avLst/>
              </a:prstGeom>
              <a:noFill/>
            </p:spPr>
          </p:pic>
          <p:sp>
            <p:nvSpPr>
              <p:cNvPr id="81" name="Rounded Rectangle 80"/>
              <p:cNvSpPr/>
              <p:nvPr/>
            </p:nvSpPr>
            <p:spPr bwMode="auto">
              <a:xfrm>
                <a:off x="6781800" y="4191000"/>
                <a:ext cx="381000" cy="381000"/>
              </a:xfrm>
              <a:prstGeom prst="round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cxnSp>
          <p:nvCxnSpPr>
            <p:cNvPr id="83" name="Straight Arrow Connector 82"/>
            <p:cNvCxnSpPr/>
            <p:nvPr/>
          </p:nvCxnSpPr>
          <p:spPr bwMode="auto">
            <a:xfrm>
              <a:off x="7043736" y="1600200"/>
              <a:ext cx="0" cy="428625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pic>
          <p:nvPicPr>
            <p:cNvPr id="84" name="Picture 83" descr="txp_fig.pn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5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5904963" y="2362200"/>
              <a:ext cx="177363" cy="137160"/>
            </a:xfrm>
            <a:prstGeom prst="rect">
              <a:avLst/>
            </a:prstGeom>
            <a:noFill/>
          </p:spPr>
        </p:pic>
        <p:pic>
          <p:nvPicPr>
            <p:cNvPr id="85" name="Picture 84" descr="txp_fig.pn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5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5105400" y="2466519"/>
              <a:ext cx="165539" cy="137160"/>
            </a:xfrm>
            <a:prstGeom prst="rect">
              <a:avLst/>
            </a:prstGeom>
            <a:noFill/>
          </p:spPr>
        </p:pic>
        <p:grpSp>
          <p:nvGrpSpPr>
            <p:cNvPr id="224" name="Group 146"/>
            <p:cNvGrpSpPr/>
            <p:nvPr/>
          </p:nvGrpSpPr>
          <p:grpSpPr>
            <a:xfrm>
              <a:off x="5281612" y="1219200"/>
              <a:ext cx="381000" cy="381000"/>
              <a:chOff x="4343400" y="4267200"/>
              <a:chExt cx="381000" cy="381000"/>
            </a:xfrm>
          </p:grpSpPr>
          <p:pic>
            <p:nvPicPr>
              <p:cNvPr id="148" name="Picture 147" descr="txp_fig.png"/>
              <p:cNvPicPr>
                <a:picLocks noChangeAspect="1"/>
              </p:cNvPicPr>
              <p:nvPr>
                <p:custDataLst>
                  <p:tags r:id="rId24"/>
                </p:custDataLst>
              </p:nvPr>
            </p:nvPicPr>
            <p:blipFill>
              <a:blip r:embed="rId4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</a:blip>
              <a:stretch>
                <a:fillRect/>
              </a:stretch>
            </p:blipFill>
            <p:spPr>
              <a:xfrm>
                <a:off x="4471416" y="4369308"/>
                <a:ext cx="124968" cy="176784"/>
              </a:xfrm>
              <a:prstGeom prst="rect">
                <a:avLst/>
              </a:prstGeom>
              <a:noFill/>
            </p:spPr>
          </p:pic>
          <p:sp>
            <p:nvSpPr>
              <p:cNvPr id="149" name="Rounded Rectangle 148"/>
              <p:cNvSpPr/>
              <p:nvPr/>
            </p:nvSpPr>
            <p:spPr bwMode="auto">
              <a:xfrm>
                <a:off x="4343400" y="4267200"/>
                <a:ext cx="381000" cy="381000"/>
              </a:xfrm>
              <a:prstGeom prst="round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cxnSp>
          <p:nvCxnSpPr>
            <p:cNvPr id="150" name="Straight Arrow Connector 149"/>
            <p:cNvCxnSpPr>
              <a:stCxn id="149" idx="2"/>
              <a:endCxn id="64" idx="0"/>
            </p:cNvCxnSpPr>
            <p:nvPr/>
          </p:nvCxnSpPr>
          <p:spPr bwMode="auto">
            <a:xfrm>
              <a:off x="5472112" y="1600200"/>
              <a:ext cx="0" cy="428625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25" name="Group 188"/>
          <p:cNvGrpSpPr/>
          <p:nvPr/>
        </p:nvGrpSpPr>
        <p:grpSpPr>
          <a:xfrm>
            <a:off x="6629400" y="1371600"/>
            <a:ext cx="2143124" cy="2162175"/>
            <a:chOff x="6705600" y="3171825"/>
            <a:chExt cx="2143124" cy="2162175"/>
          </a:xfrm>
        </p:grpSpPr>
        <p:grpSp>
          <p:nvGrpSpPr>
            <p:cNvPr id="226" name="Group 126"/>
            <p:cNvGrpSpPr/>
            <p:nvPr/>
          </p:nvGrpSpPr>
          <p:grpSpPr>
            <a:xfrm>
              <a:off x="6705600" y="4038600"/>
              <a:ext cx="428624" cy="438150"/>
              <a:chOff x="3012282" y="3890962"/>
              <a:chExt cx="428624" cy="438150"/>
            </a:xfrm>
            <a:noFill/>
          </p:grpSpPr>
          <p:sp>
            <p:nvSpPr>
              <p:cNvPr id="128" name="Oval 127"/>
              <p:cNvSpPr/>
              <p:nvPr/>
            </p:nvSpPr>
            <p:spPr bwMode="auto">
              <a:xfrm>
                <a:off x="3012282" y="3890962"/>
                <a:ext cx="428624" cy="438150"/>
              </a:xfrm>
              <a:prstGeom prst="ellipse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pic>
            <p:nvPicPr>
              <p:cNvPr id="129" name="Picture 128" descr="txp_fig.png"/>
              <p:cNvPicPr>
                <a:picLocks noChangeAspect="1"/>
              </p:cNvPicPr>
              <p:nvPr>
                <p:custDataLst>
                  <p:tags r:id="rId21"/>
                </p:custDataLst>
              </p:nvPr>
            </p:nvPicPr>
            <p:blipFill>
              <a:blip r:embed="rId4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</a:blip>
              <a:stretch>
                <a:fillRect/>
              </a:stretch>
            </p:blipFill>
            <p:spPr>
              <a:xfrm>
                <a:off x="3150394" y="4053649"/>
                <a:ext cx="152400" cy="112776"/>
              </a:xfrm>
              <a:prstGeom prst="rect">
                <a:avLst/>
              </a:prstGeom>
              <a:grpFill/>
            </p:spPr>
          </p:pic>
        </p:grpSp>
        <p:cxnSp>
          <p:nvCxnSpPr>
            <p:cNvPr id="130" name="Straight Arrow Connector 129"/>
            <p:cNvCxnSpPr>
              <a:stCxn id="128" idx="6"/>
              <a:endCxn id="125" idx="2"/>
            </p:cNvCxnSpPr>
            <p:nvPr/>
          </p:nvCxnSpPr>
          <p:spPr bwMode="auto">
            <a:xfrm flipV="1">
              <a:off x="7134224" y="3390900"/>
              <a:ext cx="552452" cy="866775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6" name="Straight Arrow Connector 155"/>
            <p:cNvCxnSpPr>
              <a:stCxn id="128" idx="6"/>
              <a:endCxn id="154" idx="2"/>
            </p:cNvCxnSpPr>
            <p:nvPr/>
          </p:nvCxnSpPr>
          <p:spPr bwMode="auto">
            <a:xfrm flipV="1">
              <a:off x="7134224" y="3952875"/>
              <a:ext cx="552452" cy="3048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4" name="Straight Arrow Connector 163"/>
            <p:cNvCxnSpPr>
              <a:stCxn id="128" idx="6"/>
              <a:endCxn id="162" idx="2"/>
            </p:cNvCxnSpPr>
            <p:nvPr/>
          </p:nvCxnSpPr>
          <p:spPr bwMode="auto">
            <a:xfrm>
              <a:off x="7134224" y="4257675"/>
              <a:ext cx="552452" cy="85725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pSp>
          <p:nvGrpSpPr>
            <p:cNvPr id="227" name="Group 181"/>
            <p:cNvGrpSpPr/>
            <p:nvPr/>
          </p:nvGrpSpPr>
          <p:grpSpPr>
            <a:xfrm>
              <a:off x="7686676" y="3171825"/>
              <a:ext cx="1162048" cy="438150"/>
              <a:chOff x="7696200" y="3171825"/>
              <a:chExt cx="1162048" cy="438150"/>
            </a:xfrm>
          </p:grpSpPr>
          <p:sp>
            <p:nvSpPr>
              <p:cNvPr id="125" name="Oval 124"/>
              <p:cNvSpPr/>
              <p:nvPr/>
            </p:nvSpPr>
            <p:spPr bwMode="auto">
              <a:xfrm>
                <a:off x="7696200" y="3171825"/>
                <a:ext cx="428624" cy="438150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31" name="Straight Arrow Connector 130"/>
              <p:cNvCxnSpPr>
                <a:stCxn id="125" idx="6"/>
                <a:endCxn id="133" idx="2"/>
              </p:cNvCxnSpPr>
              <p:nvPr/>
            </p:nvCxnSpPr>
            <p:spPr bwMode="auto">
              <a:xfrm>
                <a:off x="8124824" y="3390900"/>
                <a:ext cx="304800" cy="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133" name="Oval 132"/>
              <p:cNvSpPr/>
              <p:nvPr/>
            </p:nvSpPr>
            <p:spPr bwMode="auto">
              <a:xfrm>
                <a:off x="8429624" y="3171825"/>
                <a:ext cx="428624" cy="43815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pic>
            <p:nvPicPr>
              <p:cNvPr id="169" name="Picture 168" descr="txp_fig.png"/>
              <p:cNvPicPr>
                <a:picLocks noChangeAspect="1"/>
              </p:cNvPicPr>
              <p:nvPr>
                <p:custDataLst>
                  <p:tags r:id="rId19"/>
                </p:custDataLst>
              </p:nvPr>
            </p:nvPicPr>
            <p:blipFill>
              <a:blip r:embed="rId5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</a:blip>
              <a:stretch>
                <a:fillRect/>
              </a:stretch>
            </p:blipFill>
            <p:spPr>
              <a:xfrm>
                <a:off x="8524556" y="3303524"/>
                <a:ext cx="240791" cy="176783"/>
              </a:xfrm>
              <a:prstGeom prst="rect">
                <a:avLst/>
              </a:prstGeom>
              <a:noFill/>
            </p:spPr>
          </p:pic>
          <p:pic>
            <p:nvPicPr>
              <p:cNvPr id="170" name="Picture 169" descr="txp_fig.png"/>
              <p:cNvPicPr>
                <a:picLocks noChangeAspect="1"/>
              </p:cNvPicPr>
              <p:nvPr>
                <p:custDataLst>
                  <p:tags r:id="rId20"/>
                </p:custDataLst>
              </p:nvPr>
            </p:nvPicPr>
            <p:blipFill>
              <a:blip r:embed="rId5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</a:blip>
              <a:stretch>
                <a:fillRect/>
              </a:stretch>
            </p:blipFill>
            <p:spPr>
              <a:xfrm>
                <a:off x="7797227" y="3303523"/>
                <a:ext cx="228600" cy="176784"/>
              </a:xfrm>
              <a:prstGeom prst="rect">
                <a:avLst/>
              </a:prstGeom>
              <a:noFill/>
            </p:spPr>
          </p:pic>
        </p:grpSp>
        <p:grpSp>
          <p:nvGrpSpPr>
            <p:cNvPr id="228" name="Group 182"/>
            <p:cNvGrpSpPr/>
            <p:nvPr/>
          </p:nvGrpSpPr>
          <p:grpSpPr>
            <a:xfrm>
              <a:off x="7686676" y="3733800"/>
              <a:ext cx="1162048" cy="438150"/>
              <a:chOff x="7677152" y="3733800"/>
              <a:chExt cx="1162048" cy="438150"/>
            </a:xfrm>
          </p:grpSpPr>
          <p:sp>
            <p:nvSpPr>
              <p:cNvPr id="154" name="Oval 153"/>
              <p:cNvSpPr/>
              <p:nvPr/>
            </p:nvSpPr>
            <p:spPr bwMode="auto">
              <a:xfrm>
                <a:off x="7677152" y="3733800"/>
                <a:ext cx="428624" cy="438150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57" name="Straight Arrow Connector 156"/>
              <p:cNvCxnSpPr>
                <a:stCxn id="154" idx="6"/>
                <a:endCxn id="159" idx="2"/>
              </p:cNvCxnSpPr>
              <p:nvPr/>
            </p:nvCxnSpPr>
            <p:spPr bwMode="auto">
              <a:xfrm>
                <a:off x="8105776" y="3952875"/>
                <a:ext cx="304800" cy="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159" name="Oval 158"/>
              <p:cNvSpPr/>
              <p:nvPr/>
            </p:nvSpPr>
            <p:spPr bwMode="auto">
              <a:xfrm>
                <a:off x="8410576" y="3733800"/>
                <a:ext cx="428624" cy="43815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pic>
            <p:nvPicPr>
              <p:cNvPr id="171" name="Picture 170" descr="txp_fig.png"/>
              <p:cNvPicPr>
                <a:picLocks noChangeAspect="1"/>
              </p:cNvPicPr>
              <p:nvPr>
                <p:custDataLst>
                  <p:tags r:id="rId17"/>
                </p:custDataLst>
              </p:nvPr>
            </p:nvPicPr>
            <p:blipFill>
              <a:blip r:embed="rId5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</a:blip>
              <a:stretch>
                <a:fillRect/>
              </a:stretch>
            </p:blipFill>
            <p:spPr>
              <a:xfrm>
                <a:off x="8499411" y="3865499"/>
                <a:ext cx="252984" cy="176783"/>
              </a:xfrm>
              <a:prstGeom prst="rect">
                <a:avLst/>
              </a:prstGeom>
              <a:noFill/>
            </p:spPr>
          </p:pic>
          <p:pic>
            <p:nvPicPr>
              <p:cNvPr id="172" name="Picture 171" descr="txp_fig.png"/>
              <p:cNvPicPr>
                <a:picLocks noChangeAspect="1"/>
              </p:cNvPicPr>
              <p:nvPr>
                <p:custDataLst>
                  <p:tags r:id="rId18"/>
                </p:custDataLst>
              </p:nvPr>
            </p:nvPicPr>
            <p:blipFill>
              <a:blip r:embed="rId5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</a:blip>
              <a:stretch>
                <a:fillRect/>
              </a:stretch>
            </p:blipFill>
            <p:spPr>
              <a:xfrm>
                <a:off x="7772084" y="3865499"/>
                <a:ext cx="240791" cy="176783"/>
              </a:xfrm>
              <a:prstGeom prst="rect">
                <a:avLst/>
              </a:prstGeom>
              <a:noFill/>
            </p:spPr>
          </p:pic>
        </p:grpSp>
        <p:grpSp>
          <p:nvGrpSpPr>
            <p:cNvPr id="229" name="Group 183"/>
            <p:cNvGrpSpPr/>
            <p:nvPr/>
          </p:nvGrpSpPr>
          <p:grpSpPr>
            <a:xfrm>
              <a:off x="7686676" y="4895850"/>
              <a:ext cx="1162048" cy="438150"/>
              <a:chOff x="7677152" y="4895850"/>
              <a:chExt cx="1162048" cy="438150"/>
            </a:xfrm>
          </p:grpSpPr>
          <p:sp>
            <p:nvSpPr>
              <p:cNvPr id="162" name="Oval 161"/>
              <p:cNvSpPr/>
              <p:nvPr/>
            </p:nvSpPr>
            <p:spPr bwMode="auto">
              <a:xfrm>
                <a:off x="7677152" y="4895850"/>
                <a:ext cx="428624" cy="438150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65" name="Straight Arrow Connector 164"/>
              <p:cNvCxnSpPr>
                <a:stCxn id="162" idx="6"/>
                <a:endCxn id="167" idx="2"/>
              </p:cNvCxnSpPr>
              <p:nvPr/>
            </p:nvCxnSpPr>
            <p:spPr bwMode="auto">
              <a:xfrm>
                <a:off x="8105776" y="5114925"/>
                <a:ext cx="304800" cy="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167" name="Oval 166"/>
              <p:cNvSpPr/>
              <p:nvPr/>
            </p:nvSpPr>
            <p:spPr bwMode="auto">
              <a:xfrm>
                <a:off x="8410576" y="4895850"/>
                <a:ext cx="428624" cy="43815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pic>
            <p:nvPicPr>
              <p:cNvPr id="173" name="Picture 172" descr="txp_fig.png"/>
              <p:cNvPicPr>
                <a:picLocks noChangeAspect="1"/>
              </p:cNvPicPr>
              <p:nvPr>
                <p:custDataLst>
                  <p:tags r:id="rId15"/>
                </p:custDataLst>
              </p:nvPr>
            </p:nvPicPr>
            <p:blipFill>
              <a:blip r:embed="rId5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</a:blip>
              <a:stretch>
                <a:fillRect/>
              </a:stretch>
            </p:blipFill>
            <p:spPr>
              <a:xfrm>
                <a:off x="8467407" y="5027548"/>
                <a:ext cx="316993" cy="176784"/>
              </a:xfrm>
              <a:prstGeom prst="rect">
                <a:avLst/>
              </a:prstGeom>
              <a:noFill/>
            </p:spPr>
          </p:pic>
          <p:pic>
            <p:nvPicPr>
              <p:cNvPr id="174" name="Picture 173" descr="txp_fig.png"/>
              <p:cNvPicPr>
                <a:picLocks noChangeAspect="1"/>
              </p:cNvPicPr>
              <p:nvPr>
                <p:custDataLst>
                  <p:tags r:id="rId16"/>
                </p:custDataLst>
              </p:nvPr>
            </p:nvPicPr>
            <p:blipFill>
              <a:blip r:embed="rId5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</a:blip>
              <a:stretch>
                <a:fillRect/>
              </a:stretch>
            </p:blipFill>
            <p:spPr>
              <a:xfrm>
                <a:off x="7733983" y="5027548"/>
                <a:ext cx="316993" cy="176784"/>
              </a:xfrm>
              <a:prstGeom prst="rect">
                <a:avLst/>
              </a:prstGeom>
              <a:noFill/>
            </p:spPr>
          </p:pic>
        </p:grpSp>
        <p:pic>
          <p:nvPicPr>
            <p:cNvPr id="186" name="Picture 185" descr="txp_fig.pn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6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8153400" y="4343400"/>
              <a:ext cx="101600" cy="381000"/>
            </a:xfrm>
            <a:prstGeom prst="rect">
              <a:avLst/>
            </a:prstGeom>
            <a:noFill/>
          </p:spPr>
        </p:pic>
      </p:grpSp>
      <p:grpSp>
        <p:nvGrpSpPr>
          <p:cNvPr id="231" name="Group 217"/>
          <p:cNvGrpSpPr/>
          <p:nvPr/>
        </p:nvGrpSpPr>
        <p:grpSpPr>
          <a:xfrm>
            <a:off x="3886200" y="2895600"/>
            <a:ext cx="1752600" cy="1447800"/>
            <a:chOff x="6096000" y="4343400"/>
            <a:chExt cx="1752600" cy="1447800"/>
          </a:xfrm>
        </p:grpSpPr>
        <p:sp>
          <p:nvSpPr>
            <p:cNvPr id="190" name="Rectangle 189"/>
            <p:cNvSpPr/>
            <p:nvPr/>
          </p:nvSpPr>
          <p:spPr bwMode="auto">
            <a:xfrm>
              <a:off x="6096000" y="4953000"/>
              <a:ext cx="1752600" cy="838200"/>
            </a:xfrm>
            <a:prstGeom prst="rect">
              <a:avLst/>
            </a:prstGeom>
            <a:noFill/>
            <a:ln w="25400" cap="flat" cmpd="sng" algn="ctr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232" name="Group 196"/>
            <p:cNvGrpSpPr/>
            <p:nvPr/>
          </p:nvGrpSpPr>
          <p:grpSpPr>
            <a:xfrm>
              <a:off x="6298842" y="5153025"/>
              <a:ext cx="428624" cy="438150"/>
              <a:chOff x="6074155" y="3355466"/>
              <a:chExt cx="428624" cy="438150"/>
            </a:xfrm>
            <a:noFill/>
          </p:grpSpPr>
          <p:sp>
            <p:nvSpPr>
              <p:cNvPr id="198" name="Oval 197"/>
              <p:cNvSpPr/>
              <p:nvPr/>
            </p:nvSpPr>
            <p:spPr bwMode="auto">
              <a:xfrm>
                <a:off x="6074155" y="3355466"/>
                <a:ext cx="428624" cy="438150"/>
              </a:xfrm>
              <a:prstGeom prst="ellipse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pic>
            <p:nvPicPr>
              <p:cNvPr id="199" name="Picture 198" descr="txp_fig.png"/>
              <p:cNvPicPr>
                <a:picLocks noChangeAspect="1"/>
              </p:cNvPicPr>
              <p:nvPr>
                <p:custDataLst>
                  <p:tags r:id="rId13"/>
                </p:custDataLst>
              </p:nvPr>
            </p:nvPicPr>
            <p:blipFill>
              <a:blip r:embed="rId4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</a:blip>
              <a:stretch>
                <a:fillRect/>
              </a:stretch>
            </p:blipFill>
            <p:spPr>
              <a:xfrm>
                <a:off x="6193979" y="3512057"/>
                <a:ext cx="188976" cy="124968"/>
              </a:xfrm>
              <a:prstGeom prst="rect">
                <a:avLst/>
              </a:prstGeom>
              <a:grpFill/>
            </p:spPr>
          </p:pic>
        </p:grpSp>
        <p:cxnSp>
          <p:nvCxnSpPr>
            <p:cNvPr id="200" name="Straight Arrow Connector 199"/>
            <p:cNvCxnSpPr>
              <a:endCxn id="204" idx="2"/>
            </p:cNvCxnSpPr>
            <p:nvPr/>
          </p:nvCxnSpPr>
          <p:spPr bwMode="auto">
            <a:xfrm>
              <a:off x="6727466" y="5372100"/>
              <a:ext cx="387710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pSp>
          <p:nvGrpSpPr>
            <p:cNvPr id="233" name="Group 202"/>
            <p:cNvGrpSpPr/>
            <p:nvPr/>
          </p:nvGrpSpPr>
          <p:grpSpPr>
            <a:xfrm>
              <a:off x="7115176" y="5153025"/>
              <a:ext cx="428624" cy="438150"/>
              <a:chOff x="5861557" y="4388357"/>
              <a:chExt cx="428624" cy="438150"/>
            </a:xfrm>
            <a:solidFill>
              <a:schemeClr val="bg1">
                <a:lumMod val="65000"/>
              </a:schemeClr>
            </a:solidFill>
          </p:grpSpPr>
          <p:sp>
            <p:nvSpPr>
              <p:cNvPr id="204" name="Oval 203"/>
              <p:cNvSpPr/>
              <p:nvPr/>
            </p:nvSpPr>
            <p:spPr bwMode="auto">
              <a:xfrm>
                <a:off x="5861557" y="4388357"/>
                <a:ext cx="428624" cy="438150"/>
              </a:xfrm>
              <a:prstGeom prst="ellipse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pic>
            <p:nvPicPr>
              <p:cNvPr id="205" name="Picture 204" descr="txp_fig.png"/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4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</a:blip>
              <a:stretch>
                <a:fillRect/>
              </a:stretch>
            </p:blipFill>
            <p:spPr>
              <a:xfrm>
                <a:off x="6013385" y="4544948"/>
                <a:ext cx="124968" cy="124968"/>
              </a:xfrm>
              <a:prstGeom prst="rect">
                <a:avLst/>
              </a:prstGeom>
              <a:grpFill/>
            </p:spPr>
          </p:pic>
        </p:grpSp>
        <p:sp>
          <p:nvSpPr>
            <p:cNvPr id="206" name="Rectangle 205"/>
            <p:cNvSpPr/>
            <p:nvPr/>
          </p:nvSpPr>
          <p:spPr bwMode="auto">
            <a:xfrm>
              <a:off x="6858000" y="5067300"/>
              <a:ext cx="838200" cy="609600"/>
            </a:xfrm>
            <a:prstGeom prst="rect">
              <a:avLst/>
            </a:prstGeom>
            <a:noFill/>
            <a:ln w="25400" cap="flat" cmpd="sng" algn="ctr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234" name="Group 206"/>
            <p:cNvGrpSpPr/>
            <p:nvPr/>
          </p:nvGrpSpPr>
          <p:grpSpPr>
            <a:xfrm>
              <a:off x="6322654" y="4343400"/>
              <a:ext cx="381000" cy="381000"/>
              <a:chOff x="4343400" y="4267200"/>
              <a:chExt cx="381000" cy="381000"/>
            </a:xfrm>
          </p:grpSpPr>
          <p:pic>
            <p:nvPicPr>
              <p:cNvPr id="208" name="Picture 207" descr="txp_fig.png"/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4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</a:blip>
              <a:stretch>
                <a:fillRect/>
              </a:stretch>
            </p:blipFill>
            <p:spPr>
              <a:xfrm>
                <a:off x="4471416" y="4369308"/>
                <a:ext cx="124968" cy="176784"/>
              </a:xfrm>
              <a:prstGeom prst="rect">
                <a:avLst/>
              </a:prstGeom>
              <a:noFill/>
            </p:spPr>
          </p:pic>
          <p:sp>
            <p:nvSpPr>
              <p:cNvPr id="209" name="Rounded Rectangle 208"/>
              <p:cNvSpPr/>
              <p:nvPr/>
            </p:nvSpPr>
            <p:spPr bwMode="auto">
              <a:xfrm>
                <a:off x="4343400" y="4267200"/>
                <a:ext cx="381000" cy="381000"/>
              </a:xfrm>
              <a:prstGeom prst="round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236" name="Group 209"/>
            <p:cNvGrpSpPr/>
            <p:nvPr/>
          </p:nvGrpSpPr>
          <p:grpSpPr>
            <a:xfrm>
              <a:off x="7138988" y="4343400"/>
              <a:ext cx="381000" cy="381000"/>
              <a:chOff x="6781800" y="4191000"/>
              <a:chExt cx="381000" cy="381000"/>
            </a:xfrm>
          </p:grpSpPr>
          <p:pic>
            <p:nvPicPr>
              <p:cNvPr id="211" name="Picture 210" descr="txp_fig.png"/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5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</a:blip>
              <a:stretch>
                <a:fillRect/>
              </a:stretch>
            </p:blipFill>
            <p:spPr>
              <a:xfrm>
                <a:off x="6883908" y="4287012"/>
                <a:ext cx="176784" cy="188976"/>
              </a:xfrm>
              <a:prstGeom prst="rect">
                <a:avLst/>
              </a:prstGeom>
              <a:noFill/>
            </p:spPr>
          </p:pic>
          <p:sp>
            <p:nvSpPr>
              <p:cNvPr id="212" name="Rounded Rectangle 211"/>
              <p:cNvSpPr/>
              <p:nvPr/>
            </p:nvSpPr>
            <p:spPr bwMode="auto">
              <a:xfrm>
                <a:off x="6781800" y="4191000"/>
                <a:ext cx="381000" cy="381000"/>
              </a:xfrm>
              <a:prstGeom prst="round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cxnSp>
          <p:nvCxnSpPr>
            <p:cNvPr id="213" name="Straight Arrow Connector 212"/>
            <p:cNvCxnSpPr>
              <a:stCxn id="209" idx="2"/>
              <a:endCxn id="198" idx="0"/>
            </p:cNvCxnSpPr>
            <p:nvPr/>
          </p:nvCxnSpPr>
          <p:spPr bwMode="auto">
            <a:xfrm>
              <a:off x="6513154" y="4724400"/>
              <a:ext cx="0" cy="428625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14" name="Straight Arrow Connector 213"/>
            <p:cNvCxnSpPr/>
            <p:nvPr/>
          </p:nvCxnSpPr>
          <p:spPr bwMode="auto">
            <a:xfrm>
              <a:off x="7329488" y="4724400"/>
              <a:ext cx="0" cy="428625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pic>
          <p:nvPicPr>
            <p:cNvPr id="215" name="Picture 214" descr="txp_fig.pn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5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6895563" y="5486400"/>
              <a:ext cx="177363" cy="137160"/>
            </a:xfrm>
            <a:prstGeom prst="rect">
              <a:avLst/>
            </a:prstGeom>
            <a:noFill/>
          </p:spPr>
        </p:pic>
        <p:pic>
          <p:nvPicPr>
            <p:cNvPr id="216" name="Picture 215" descr="txp_fig.pn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5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6172200" y="5590719"/>
              <a:ext cx="165539" cy="137160"/>
            </a:xfrm>
            <a:prstGeom prst="rect">
              <a:avLst/>
            </a:prstGeom>
            <a:noFill/>
          </p:spPr>
        </p:pic>
      </p:grpSp>
      <p:sp>
        <p:nvSpPr>
          <p:cNvPr id="243" name="Oval 242"/>
          <p:cNvSpPr/>
          <p:nvPr/>
        </p:nvSpPr>
        <p:spPr bwMode="auto">
          <a:xfrm>
            <a:off x="6324600" y="4905375"/>
            <a:ext cx="428624" cy="43815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21" name="Straight Arrow Connector 220"/>
          <p:cNvCxnSpPr>
            <a:stCxn id="243" idx="6"/>
            <a:endCxn id="240" idx="2"/>
          </p:cNvCxnSpPr>
          <p:nvPr/>
        </p:nvCxnSpPr>
        <p:spPr bwMode="auto">
          <a:xfrm flipV="1">
            <a:off x="6753224" y="4257675"/>
            <a:ext cx="524413" cy="86677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2" name="Straight Arrow Connector 221"/>
          <p:cNvCxnSpPr>
            <a:stCxn id="243" idx="6"/>
            <a:endCxn id="235" idx="2"/>
          </p:cNvCxnSpPr>
          <p:nvPr/>
        </p:nvCxnSpPr>
        <p:spPr bwMode="auto">
          <a:xfrm flipV="1">
            <a:off x="6753224" y="4819650"/>
            <a:ext cx="524413" cy="304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3" name="Straight Arrow Connector 222"/>
          <p:cNvCxnSpPr>
            <a:stCxn id="243" idx="6"/>
            <a:endCxn id="230" idx="2"/>
          </p:cNvCxnSpPr>
          <p:nvPr/>
        </p:nvCxnSpPr>
        <p:spPr bwMode="auto">
          <a:xfrm>
            <a:off x="6753224" y="5124450"/>
            <a:ext cx="524413" cy="85725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0" name="Oval 239"/>
          <p:cNvSpPr/>
          <p:nvPr/>
        </p:nvSpPr>
        <p:spPr bwMode="auto">
          <a:xfrm>
            <a:off x="7277637" y="4038600"/>
            <a:ext cx="428624" cy="438150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5" name="Oval 234"/>
          <p:cNvSpPr/>
          <p:nvPr/>
        </p:nvSpPr>
        <p:spPr bwMode="auto">
          <a:xfrm>
            <a:off x="7277637" y="4600575"/>
            <a:ext cx="428624" cy="438150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0" name="Oval 229"/>
          <p:cNvSpPr/>
          <p:nvPr/>
        </p:nvSpPr>
        <p:spPr bwMode="auto">
          <a:xfrm>
            <a:off x="7277637" y="5762625"/>
            <a:ext cx="428624" cy="438150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45" name="Picture 244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7391400" y="5181600"/>
            <a:ext cx="101600" cy="381000"/>
          </a:xfrm>
          <a:prstGeom prst="rect">
            <a:avLst/>
          </a:prstGeom>
          <a:noFill/>
        </p:spPr>
      </p:pic>
      <p:pic>
        <p:nvPicPr>
          <p:cNvPr id="246" name="Picture 245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4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6444424" y="5056377"/>
            <a:ext cx="188976" cy="124968"/>
          </a:xfrm>
          <a:prstGeom prst="rect">
            <a:avLst/>
          </a:prstGeom>
          <a:noFill/>
        </p:spPr>
      </p:pic>
      <p:pic>
        <p:nvPicPr>
          <p:cNvPr id="247" name="Picture 246" descr="txp_fig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7360377" y="4170807"/>
            <a:ext cx="252983" cy="176783"/>
          </a:xfrm>
          <a:prstGeom prst="rect">
            <a:avLst/>
          </a:prstGeom>
          <a:noFill/>
        </p:spPr>
      </p:pic>
      <p:pic>
        <p:nvPicPr>
          <p:cNvPr id="248" name="Picture 247" descr="txp_fig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6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7360884" y="4732782"/>
            <a:ext cx="265175" cy="176783"/>
          </a:xfrm>
          <a:prstGeom prst="rect">
            <a:avLst/>
          </a:prstGeom>
          <a:noFill/>
        </p:spPr>
      </p:pic>
      <p:pic>
        <p:nvPicPr>
          <p:cNvPr id="249" name="Picture 248" descr="txp_fig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7316179" y="5894831"/>
            <a:ext cx="341377" cy="176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1" smtClean="0">
                <a:solidFill>
                  <a:srgbClr val="990000"/>
                </a:solidFill>
              </a:rPr>
              <a:t>Learn mappings </a:t>
            </a:r>
            <a:r>
              <a:rPr lang="en-US" sz="1800" smtClean="0">
                <a:solidFill>
                  <a:srgbClr val="990000"/>
                </a:solidFill>
              </a:rPr>
              <a:t>(            ) </a:t>
            </a:r>
            <a:r>
              <a:rPr lang="en-US" sz="1800" smtClean="0"/>
              <a:t>that</a:t>
            </a:r>
            <a:r>
              <a:rPr lang="en-US" sz="1800" smtClean="0">
                <a:solidFill>
                  <a:srgbClr val="990000"/>
                </a:solidFill>
              </a:rPr>
              <a:t> </a:t>
            </a:r>
            <a:r>
              <a:rPr lang="en-US" sz="1800" smtClean="0"/>
              <a:t>maps different </a:t>
            </a:r>
            <a:r>
              <a:rPr lang="en-US" sz="1800" smtClean="0">
                <a:solidFill>
                  <a:srgbClr val="990000"/>
                </a:solidFill>
              </a:rPr>
              <a:t>modalities </a:t>
            </a:r>
            <a:r>
              <a:rPr lang="en-US" sz="1800" smtClean="0"/>
              <a:t>into</a:t>
            </a:r>
            <a:r>
              <a:rPr lang="en-US" sz="1800" smtClean="0">
                <a:solidFill>
                  <a:srgbClr val="990000"/>
                </a:solidFill>
              </a:rPr>
              <a:t> intermediate spaces (           ) </a:t>
            </a:r>
            <a:r>
              <a:rPr lang="en-US" sz="1800" smtClean="0"/>
              <a:t>that have a </a:t>
            </a:r>
            <a:r>
              <a:rPr lang="en-US" sz="1800" smtClean="0">
                <a:solidFill>
                  <a:srgbClr val="990000"/>
                </a:solidFill>
              </a:rPr>
              <a:t>natural and invertible </a:t>
            </a:r>
            <a:r>
              <a:rPr lang="en-US" sz="1800" smtClean="0"/>
              <a:t>correspondence</a:t>
            </a:r>
            <a:r>
              <a:rPr lang="en-US" sz="1800" smtClean="0">
                <a:solidFill>
                  <a:srgbClr val="990000"/>
                </a:solidFill>
              </a:rPr>
              <a:t> (    )</a:t>
            </a:r>
          </a:p>
          <a:p>
            <a:endParaRPr lang="en-US" sz="1800" smtClean="0">
              <a:solidFill>
                <a:srgbClr val="990000"/>
              </a:solidFill>
            </a:endParaRPr>
          </a:p>
          <a:p>
            <a:endParaRPr lang="en-US" sz="1800" smtClean="0">
              <a:solidFill>
                <a:srgbClr val="990000"/>
              </a:solidFill>
            </a:endParaRPr>
          </a:p>
          <a:p>
            <a:endParaRPr lang="en-US" sz="1800" smtClean="0">
              <a:solidFill>
                <a:srgbClr val="990000"/>
              </a:solidFill>
            </a:endParaRPr>
          </a:p>
          <a:p>
            <a:endParaRPr lang="en-US" sz="1800" smtClean="0">
              <a:solidFill>
                <a:srgbClr val="990000"/>
              </a:solidFill>
            </a:endParaRPr>
          </a:p>
          <a:p>
            <a:endParaRPr lang="en-US" sz="1800" smtClean="0">
              <a:solidFill>
                <a:srgbClr val="990000"/>
              </a:solidFill>
            </a:endParaRPr>
          </a:p>
          <a:p>
            <a:endParaRPr lang="en-US" sz="1800" smtClean="0">
              <a:solidFill>
                <a:srgbClr val="990000"/>
              </a:solidFill>
            </a:endParaRPr>
          </a:p>
          <a:p>
            <a:endParaRPr lang="en-US" sz="1800" smtClean="0">
              <a:solidFill>
                <a:srgbClr val="990000"/>
              </a:solidFill>
            </a:endParaRPr>
          </a:p>
          <a:p>
            <a:endParaRPr lang="en-US" sz="1800" smtClean="0"/>
          </a:p>
          <a:p>
            <a:r>
              <a:rPr lang="en-US" sz="1800" smtClean="0"/>
              <a:t>Given a </a:t>
            </a:r>
            <a:r>
              <a:rPr lang="en-US" sz="1800" smtClean="0">
                <a:solidFill>
                  <a:schemeClr val="accent1"/>
                </a:solidFill>
              </a:rPr>
              <a:t>text</a:t>
            </a:r>
            <a:r>
              <a:rPr lang="en-US" sz="1800" smtClean="0"/>
              <a:t> </a:t>
            </a:r>
            <a:r>
              <a:rPr lang="en-US" sz="1800" smtClean="0">
                <a:solidFill>
                  <a:schemeClr val="accent1"/>
                </a:solidFill>
              </a:rPr>
              <a:t>query</a:t>
            </a:r>
            <a:r>
              <a:rPr lang="en-US" sz="1800" smtClean="0"/>
              <a:t>     in       the cross-modal retrieval reduces to find the nearest neighbor of:  </a:t>
            </a:r>
          </a:p>
          <a:p>
            <a:pPr>
              <a:lnSpc>
                <a:spcPct val="150000"/>
              </a:lnSpc>
            </a:pPr>
            <a:r>
              <a:rPr lang="en-US" sz="1800" smtClean="0"/>
              <a:t>Similarly for image query:</a:t>
            </a:r>
          </a:p>
          <a:p>
            <a:pPr>
              <a:lnSpc>
                <a:spcPct val="150000"/>
              </a:lnSpc>
            </a:pPr>
            <a:r>
              <a:rPr lang="en-US" sz="1800" b="1" i="1" smtClean="0">
                <a:solidFill>
                  <a:schemeClr val="accent1"/>
                </a:solidFill>
              </a:rPr>
              <a:t>The task now is to design these mappings</a:t>
            </a:r>
            <a:r>
              <a:rPr lang="en-US" sz="1800" i="1" smtClean="0">
                <a:solidFill>
                  <a:schemeClr val="accent1"/>
                </a:solidFill>
              </a:rPr>
              <a:t>.</a:t>
            </a:r>
            <a:r>
              <a:rPr lang="en-US" sz="1800" smtClean="0"/>
              <a:t>                                                                                                                                                                                   </a:t>
            </a:r>
          </a:p>
          <a:p>
            <a:endParaRPr lang="en-US" sz="1800" smtClean="0"/>
          </a:p>
        </p:txBody>
      </p:sp>
      <p:sp>
        <p:nvSpPr>
          <p:cNvPr id="30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 Idea</a:t>
            </a:r>
          </a:p>
        </p:txBody>
      </p:sp>
      <p:sp>
        <p:nvSpPr>
          <p:cNvPr id="4" name="Rectangle 3"/>
          <p:cNvSpPr/>
          <p:nvPr/>
        </p:nvSpPr>
        <p:spPr>
          <a:xfrm>
            <a:off x="395288" y="2268538"/>
            <a:ext cx="8208962" cy="2312987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9050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989638" y="2670175"/>
            <a:ext cx="2082800" cy="1716088"/>
            <a:chOff x="5990006" y="3092201"/>
            <a:chExt cx="2196512" cy="1809688"/>
          </a:xfrm>
        </p:grpSpPr>
        <p:sp>
          <p:nvSpPr>
            <p:cNvPr id="6" name="Pie 5"/>
            <p:cNvSpPr/>
            <p:nvPr/>
          </p:nvSpPr>
          <p:spPr>
            <a:xfrm>
              <a:off x="5990006" y="3567642"/>
              <a:ext cx="2009005" cy="1329225"/>
            </a:xfrm>
            <a:prstGeom prst="pie">
              <a:avLst>
                <a:gd name="adj1" fmla="val 0"/>
                <a:gd name="adj2" fmla="val 8015239"/>
              </a:avLst>
            </a:prstGeom>
            <a:gradFill flip="none" rotWithShape="1">
              <a:gsLst>
                <a:gs pos="1000">
                  <a:schemeClr val="tx1">
                    <a:lumMod val="75000"/>
                    <a:lumOff val="25000"/>
                  </a:schemeClr>
                </a:gs>
                <a:gs pos="51000">
                  <a:schemeClr val="accent3">
                    <a:lumMod val="85000"/>
                  </a:schemeClr>
                </a:gs>
                <a:gs pos="82000">
                  <a:schemeClr val="accent3">
                    <a:lumMod val="8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6997857" y="4222210"/>
              <a:ext cx="1188661" cy="167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rot="5400000" flipH="1" flipV="1">
              <a:off x="6432853" y="3657205"/>
              <a:ext cx="1131682" cy="167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rot="5400000">
              <a:off x="6347458" y="4251491"/>
              <a:ext cx="679679" cy="62111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39700" y="2682875"/>
            <a:ext cx="2082800" cy="1716088"/>
            <a:chOff x="3203848" y="3092843"/>
            <a:chExt cx="2197104" cy="1809690"/>
          </a:xfrm>
        </p:grpSpPr>
        <p:sp>
          <p:nvSpPr>
            <p:cNvPr id="12" name="Pie 11"/>
            <p:cNvSpPr/>
            <p:nvPr/>
          </p:nvSpPr>
          <p:spPr>
            <a:xfrm>
              <a:off x="3203848" y="3569959"/>
              <a:ext cx="2007872" cy="1329226"/>
            </a:xfrm>
            <a:prstGeom prst="pie">
              <a:avLst>
                <a:gd name="adj1" fmla="val 0"/>
                <a:gd name="adj2" fmla="val 8015239"/>
              </a:avLst>
            </a:prstGeom>
            <a:gradFill flip="none" rotWithShape="1">
              <a:gsLst>
                <a:gs pos="1000">
                  <a:schemeClr val="tx1">
                    <a:lumMod val="75000"/>
                    <a:lumOff val="25000"/>
                  </a:schemeClr>
                </a:gs>
                <a:gs pos="51000">
                  <a:schemeClr val="accent3">
                    <a:lumMod val="85000"/>
                  </a:schemeClr>
                </a:gs>
                <a:gs pos="82000">
                  <a:schemeClr val="accent3">
                    <a:lumMod val="8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4213646" y="4222853"/>
              <a:ext cx="1187306" cy="167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5400000" flipH="1" flipV="1">
              <a:off x="3646966" y="3657847"/>
              <a:ext cx="1131684" cy="167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5400000">
              <a:off x="3562325" y="4251214"/>
              <a:ext cx="679680" cy="62295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1175" y="2908300"/>
            <a:ext cx="538163" cy="371475"/>
          </a:xfrm>
          <a:prstGeom prst="rect">
            <a:avLst/>
          </a:prstGeom>
          <a:solidFill>
            <a:srgbClr val="E4E4E4"/>
          </a:solidFill>
          <a:ln w="1905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8888" y="3895725"/>
            <a:ext cx="506412" cy="379413"/>
          </a:xfrm>
          <a:prstGeom prst="rect">
            <a:avLst/>
          </a:prstGeom>
          <a:solidFill>
            <a:srgbClr val="E4E4E4"/>
          </a:solidFill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" name="Donut 17"/>
          <p:cNvSpPr/>
          <p:nvPr/>
        </p:nvSpPr>
        <p:spPr>
          <a:xfrm>
            <a:off x="6542088" y="2851150"/>
            <a:ext cx="107950" cy="106363"/>
          </a:xfrm>
          <a:prstGeom prst="donut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00825" y="2887663"/>
            <a:ext cx="1019175" cy="276225"/>
          </a:xfrm>
          <a:prstGeom prst="rect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/>
          <a:p>
            <a:pPr algn="just">
              <a:defRPr/>
            </a:pPr>
            <a:r>
              <a:rPr lang="en-US" sz="300" dirty="0"/>
              <a:t>Like most of the UK, the Manchester area </a:t>
            </a:r>
            <a:r>
              <a:rPr lang="en-US" sz="300" dirty="0" err="1"/>
              <a:t>mobilised</a:t>
            </a:r>
            <a:r>
              <a:rPr lang="en-US" sz="300" dirty="0"/>
              <a:t> extensively during World War II. For example, casting and machining expertise at Beyer, Peacock and Company's locomotive works in Gorton was switched to bomb making; Dunlop's rubber works in </a:t>
            </a:r>
            <a:r>
              <a:rPr lang="en-US" sz="300" dirty="0" err="1"/>
              <a:t>Chorlton</a:t>
            </a:r>
            <a:r>
              <a:rPr lang="en-US" sz="300" dirty="0"/>
              <a:t>-on-Medlock made barrage balloons;</a:t>
            </a:r>
            <a:endParaRPr lang="en-US" sz="100" dirty="0"/>
          </a:p>
        </p:txBody>
      </p:sp>
      <p:sp>
        <p:nvSpPr>
          <p:cNvPr id="21" name="Frame 20"/>
          <p:cNvSpPr/>
          <p:nvPr/>
        </p:nvSpPr>
        <p:spPr>
          <a:xfrm>
            <a:off x="969963" y="2960688"/>
            <a:ext cx="106362" cy="107950"/>
          </a:xfrm>
          <a:prstGeom prst="frame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Frame 21"/>
          <p:cNvSpPr/>
          <p:nvPr/>
        </p:nvSpPr>
        <p:spPr>
          <a:xfrm>
            <a:off x="1722438" y="2849563"/>
            <a:ext cx="106362" cy="107950"/>
          </a:xfrm>
          <a:prstGeom prst="frame">
            <a:avLst/>
          </a:prstGeom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Frame 22"/>
          <p:cNvSpPr/>
          <p:nvPr/>
        </p:nvSpPr>
        <p:spPr>
          <a:xfrm>
            <a:off x="1196975" y="3833813"/>
            <a:ext cx="107950" cy="106362"/>
          </a:xfrm>
          <a:prstGeom prst="fram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Donut 23"/>
          <p:cNvSpPr/>
          <p:nvPr/>
        </p:nvSpPr>
        <p:spPr>
          <a:xfrm>
            <a:off x="7367588" y="3225800"/>
            <a:ext cx="107950" cy="106363"/>
          </a:xfrm>
          <a:prstGeom prst="donut">
            <a:avLst/>
          </a:prstGeom>
          <a:ln w="19050">
            <a:solidFill>
              <a:srgbClr val="00206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18388" y="3276600"/>
            <a:ext cx="1019175" cy="276225"/>
          </a:xfrm>
          <a:prstGeom prst="rect">
            <a:avLst/>
          </a:prstGeom>
          <a:ln w="19050">
            <a:solidFill>
              <a:srgbClr val="00206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/>
          <a:p>
            <a:pPr algn="just">
              <a:defRPr/>
            </a:pPr>
            <a:r>
              <a:rPr lang="en-US" sz="300" dirty="0"/>
              <a:t>Martin Luther King's presence in Birmingham was not welcomed by all in the black community. A black attorney was quoted in ''Time'' magazine as saying, "The new administration should have been given a chance to confer with the various groups interested in change. …</a:t>
            </a:r>
          </a:p>
        </p:txBody>
      </p:sp>
      <p:sp>
        <p:nvSpPr>
          <p:cNvPr id="26" name="Donut 25"/>
          <p:cNvSpPr/>
          <p:nvPr/>
        </p:nvSpPr>
        <p:spPr>
          <a:xfrm>
            <a:off x="6483350" y="3763963"/>
            <a:ext cx="107950" cy="106362"/>
          </a:xfrm>
          <a:prstGeom prst="donu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37325" y="3817938"/>
            <a:ext cx="1019175" cy="322262"/>
          </a:xfrm>
          <a:prstGeom prst="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/>
          <a:p>
            <a:pPr algn="just">
              <a:defRPr/>
            </a:pPr>
            <a:r>
              <a:rPr lang="en-US" sz="300" dirty="0"/>
              <a:t>In 1920, at the age of 20, Coward starred in his own play, the light comedy ''I'll Leave It to You''. After a tryout in Manchester, it opened in London at the New Theatre (renamed the Noël Coward Theatre in 2006), his first full-length play in the West </a:t>
            </a:r>
            <a:r>
              <a:rPr lang="en-US" sz="300" dirty="0" err="1"/>
              <a:t>End.Thaxter</a:t>
            </a:r>
            <a:r>
              <a:rPr lang="en-US" sz="300" dirty="0"/>
              <a:t>, John. British Theatre Guide, 2009 Neville </a:t>
            </a:r>
            <a:r>
              <a:rPr lang="en-US" sz="300" dirty="0" err="1"/>
              <a:t>Cardus's</a:t>
            </a:r>
            <a:r>
              <a:rPr lang="en-US" sz="300" dirty="0"/>
              <a:t> praise in ''The Manchester Guardian'' </a:t>
            </a:r>
            <a:endParaRPr lang="en-US" sz="100" dirty="0"/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33463" y="3027363"/>
            <a:ext cx="309562" cy="455612"/>
          </a:xfrm>
          <a:prstGeom prst="rect">
            <a:avLst/>
          </a:prstGeom>
          <a:solidFill>
            <a:srgbClr val="E4E4E4"/>
          </a:solidFill>
          <a:ln w="19050">
            <a:solidFill>
              <a:srgbClr val="800000"/>
            </a:solidFill>
            <a:miter lim="800000"/>
            <a:headEnd/>
            <a:tailEnd/>
          </a:ln>
        </p:spPr>
      </p:pic>
      <p:grpSp>
        <p:nvGrpSpPr>
          <p:cNvPr id="5" name="Group 96"/>
          <p:cNvGrpSpPr>
            <a:grpSpLocks/>
          </p:cNvGrpSpPr>
          <p:nvPr/>
        </p:nvGrpSpPr>
        <p:grpSpPr bwMode="auto">
          <a:xfrm>
            <a:off x="6527800" y="2295525"/>
            <a:ext cx="1296988" cy="331788"/>
            <a:chOff x="6527196" y="2296030"/>
            <a:chExt cx="1297885" cy="331831"/>
          </a:xfrm>
        </p:grpSpPr>
        <p:sp>
          <p:nvSpPr>
            <p:cNvPr id="3143" name="TextBox 9"/>
            <p:cNvSpPr txBox="1">
              <a:spLocks noChangeArrowheads="1"/>
            </p:cNvSpPr>
            <p:nvPr/>
          </p:nvSpPr>
          <p:spPr bwMode="auto">
            <a:xfrm>
              <a:off x="6527196" y="2330641"/>
              <a:ext cx="1019016" cy="262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US" sz="1200" b="1">
                  <a:solidFill>
                    <a:srgbClr val="990000"/>
                  </a:solidFill>
                </a:rPr>
                <a:t>Text Space</a:t>
              </a:r>
            </a:p>
          </p:txBody>
        </p:sp>
        <p:graphicFrame>
          <p:nvGraphicFramePr>
            <p:cNvPr id="3088" name="Object 2"/>
            <p:cNvGraphicFramePr>
              <a:graphicFrameLocks noChangeAspect="1"/>
            </p:cNvGraphicFramePr>
            <p:nvPr/>
          </p:nvGraphicFramePr>
          <p:xfrm>
            <a:off x="7452320" y="2296030"/>
            <a:ext cx="372761" cy="331831"/>
          </p:xfrm>
          <a:graphic>
            <a:graphicData uri="http://schemas.openxmlformats.org/presentationml/2006/ole">
              <p:oleObj spid="_x0000_s623632" name="Equation" r:id="rId6" imgW="228600" imgH="203040" progId="Equation.3">
                <p:embed/>
              </p:oleObj>
            </a:graphicData>
          </a:graphic>
        </p:graphicFrame>
      </p:grpSp>
      <p:grpSp>
        <p:nvGrpSpPr>
          <p:cNvPr id="10" name="Group 97"/>
          <p:cNvGrpSpPr>
            <a:grpSpLocks/>
          </p:cNvGrpSpPr>
          <p:nvPr/>
        </p:nvGrpSpPr>
        <p:grpSpPr bwMode="auto">
          <a:xfrm>
            <a:off x="755650" y="2306638"/>
            <a:ext cx="1458913" cy="311150"/>
            <a:chOff x="755576" y="2305886"/>
            <a:chExt cx="1459043" cy="312118"/>
          </a:xfrm>
        </p:grpSpPr>
        <p:sp>
          <p:nvSpPr>
            <p:cNvPr id="3142" name="TextBox 19"/>
            <p:cNvSpPr txBox="1">
              <a:spLocks noChangeArrowheads="1"/>
            </p:cNvSpPr>
            <p:nvPr/>
          </p:nvSpPr>
          <p:spPr bwMode="auto">
            <a:xfrm>
              <a:off x="755576" y="2330641"/>
              <a:ext cx="1459043" cy="262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b="1">
                  <a:solidFill>
                    <a:schemeClr val="tx2"/>
                  </a:solidFill>
                </a:rPr>
                <a:t>Image Space</a:t>
              </a:r>
            </a:p>
          </p:txBody>
        </p:sp>
        <p:graphicFrame>
          <p:nvGraphicFramePr>
            <p:cNvPr id="3087" name="Object 3"/>
            <p:cNvGraphicFramePr>
              <a:graphicFrameLocks noChangeAspect="1"/>
            </p:cNvGraphicFramePr>
            <p:nvPr/>
          </p:nvGraphicFramePr>
          <p:xfrm>
            <a:off x="1792263" y="2305886"/>
            <a:ext cx="331465" cy="312118"/>
          </p:xfrm>
          <a:graphic>
            <a:graphicData uri="http://schemas.openxmlformats.org/presentationml/2006/ole">
              <p:oleObj spid="_x0000_s623631" name="Equation" r:id="rId7" imgW="215640" imgH="203040" progId="Equation.3">
                <p:embed/>
              </p:oleObj>
            </a:graphicData>
          </a:graphic>
        </p:graphicFrame>
      </p:grpSp>
      <p:graphicFrame>
        <p:nvGraphicFramePr>
          <p:cNvPr id="3074" name="Object 12"/>
          <p:cNvGraphicFramePr>
            <a:graphicFrameLocks noChangeAspect="1"/>
          </p:cNvGraphicFramePr>
          <p:nvPr/>
        </p:nvGraphicFramePr>
        <p:xfrm>
          <a:off x="3059113" y="1268413"/>
          <a:ext cx="928687" cy="342900"/>
        </p:xfrm>
        <a:graphic>
          <a:graphicData uri="http://schemas.openxmlformats.org/presentationml/2006/ole">
            <p:oleObj spid="_x0000_s623618" name="Equation" r:id="rId8" imgW="583920" imgH="215640" progId="Equation.3">
              <p:embed/>
            </p:oleObj>
          </a:graphicData>
        </a:graphic>
      </p:graphicFrame>
      <p:graphicFrame>
        <p:nvGraphicFramePr>
          <p:cNvPr id="3075" name="Object 14"/>
          <p:cNvGraphicFramePr>
            <a:graphicFrameLocks noChangeAspect="1"/>
          </p:cNvGraphicFramePr>
          <p:nvPr/>
        </p:nvGraphicFramePr>
        <p:xfrm>
          <a:off x="3276600" y="1528763"/>
          <a:ext cx="857250" cy="365125"/>
        </p:xfrm>
        <a:graphic>
          <a:graphicData uri="http://schemas.openxmlformats.org/presentationml/2006/ole">
            <p:oleObj spid="_x0000_s623619" name="Equation" r:id="rId9" imgW="507960" imgH="215640" progId="Equation.3">
              <p:embed/>
            </p:oleObj>
          </a:graphicData>
        </a:graphic>
      </p:graphicFrame>
      <p:graphicFrame>
        <p:nvGraphicFramePr>
          <p:cNvPr id="3076" name="Object 16"/>
          <p:cNvGraphicFramePr>
            <a:graphicFrameLocks noChangeAspect="1"/>
          </p:cNvGraphicFramePr>
          <p:nvPr/>
        </p:nvGraphicFramePr>
        <p:xfrm>
          <a:off x="2733675" y="1830388"/>
          <a:ext cx="361950" cy="280987"/>
        </p:xfrm>
        <a:graphic>
          <a:graphicData uri="http://schemas.openxmlformats.org/presentationml/2006/ole">
            <p:oleObj spid="_x0000_s623620" name="Equation" r:id="rId10" imgW="228600" imgH="177480" progId="Equation.3">
              <p:embed/>
            </p:oleObj>
          </a:graphicData>
        </a:graphic>
      </p:graphicFrame>
      <p:grpSp>
        <p:nvGrpSpPr>
          <p:cNvPr id="11" name="Group 41"/>
          <p:cNvGrpSpPr>
            <a:grpSpLocks/>
          </p:cNvGrpSpPr>
          <p:nvPr/>
        </p:nvGrpSpPr>
        <p:grpSpPr bwMode="auto">
          <a:xfrm>
            <a:off x="2771775" y="2449513"/>
            <a:ext cx="2082800" cy="1714500"/>
            <a:chOff x="3203848" y="3092843"/>
            <a:chExt cx="2197104" cy="1809690"/>
          </a:xfrm>
        </p:grpSpPr>
        <p:sp>
          <p:nvSpPr>
            <p:cNvPr id="43" name="Pie 42"/>
            <p:cNvSpPr/>
            <p:nvPr/>
          </p:nvSpPr>
          <p:spPr>
            <a:xfrm>
              <a:off x="3203848" y="3570400"/>
              <a:ext cx="2007872" cy="1328782"/>
            </a:xfrm>
            <a:prstGeom prst="pie">
              <a:avLst>
                <a:gd name="adj1" fmla="val 0"/>
                <a:gd name="adj2" fmla="val 8015239"/>
              </a:avLst>
            </a:prstGeom>
            <a:gradFill flip="none" rotWithShape="1">
              <a:gsLst>
                <a:gs pos="1000">
                  <a:schemeClr val="tx1">
                    <a:lumMod val="75000"/>
                    <a:lumOff val="25000"/>
                  </a:schemeClr>
                </a:gs>
                <a:gs pos="51000">
                  <a:schemeClr val="accent3">
                    <a:lumMod val="85000"/>
                  </a:schemeClr>
                </a:gs>
                <a:gs pos="82000">
                  <a:schemeClr val="accent3">
                    <a:lumMod val="8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>
              <a:off x="4213646" y="4223899"/>
              <a:ext cx="1187306" cy="167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rot="5400000" flipH="1" flipV="1">
              <a:off x="3647280" y="3657533"/>
              <a:ext cx="1131056" cy="167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rot="5400000">
              <a:off x="3562849" y="4251736"/>
              <a:ext cx="678634" cy="62295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46"/>
          <p:cNvGrpSpPr>
            <a:grpSpLocks/>
          </p:cNvGrpSpPr>
          <p:nvPr/>
        </p:nvGrpSpPr>
        <p:grpSpPr bwMode="auto">
          <a:xfrm>
            <a:off x="3492500" y="2665413"/>
            <a:ext cx="2082800" cy="1716087"/>
            <a:chOff x="3203848" y="3092843"/>
            <a:chExt cx="2197104" cy="1809690"/>
          </a:xfrm>
        </p:grpSpPr>
        <p:sp>
          <p:nvSpPr>
            <p:cNvPr id="48" name="Pie 47"/>
            <p:cNvSpPr/>
            <p:nvPr/>
          </p:nvSpPr>
          <p:spPr>
            <a:xfrm>
              <a:off x="3203848" y="3569958"/>
              <a:ext cx="2007872" cy="1329227"/>
            </a:xfrm>
            <a:prstGeom prst="pie">
              <a:avLst>
                <a:gd name="adj1" fmla="val 0"/>
                <a:gd name="adj2" fmla="val 8015239"/>
              </a:avLst>
            </a:prstGeom>
            <a:gradFill flip="none" rotWithShape="1">
              <a:gsLst>
                <a:gs pos="1000">
                  <a:schemeClr val="tx1">
                    <a:lumMod val="75000"/>
                    <a:lumOff val="25000"/>
                  </a:schemeClr>
                </a:gs>
                <a:gs pos="51000">
                  <a:schemeClr val="accent3">
                    <a:lumMod val="85000"/>
                  </a:schemeClr>
                </a:gs>
                <a:gs pos="82000">
                  <a:schemeClr val="accent3">
                    <a:lumMod val="8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>
              <a:off x="4213646" y="4222853"/>
              <a:ext cx="1187306" cy="167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rot="5400000" flipH="1" flipV="1">
              <a:off x="3646966" y="3657848"/>
              <a:ext cx="1131684" cy="167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rot="5400000">
              <a:off x="3562325" y="4251214"/>
              <a:ext cx="679680" cy="62295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Curved Down Arrow 51"/>
          <p:cNvSpPr/>
          <p:nvPr/>
        </p:nvSpPr>
        <p:spPr>
          <a:xfrm>
            <a:off x="2484438" y="2736850"/>
            <a:ext cx="935037" cy="360363"/>
          </a:xfrm>
          <a:prstGeom prst="curved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4" name="Curved Down Arrow 53"/>
          <p:cNvSpPr/>
          <p:nvPr/>
        </p:nvSpPr>
        <p:spPr>
          <a:xfrm flipH="1" flipV="1">
            <a:off x="5292725" y="3889375"/>
            <a:ext cx="935038" cy="360363"/>
          </a:xfrm>
          <a:prstGeom prst="curved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Frame 54"/>
          <p:cNvSpPr/>
          <p:nvPr/>
        </p:nvSpPr>
        <p:spPr>
          <a:xfrm>
            <a:off x="3924300" y="2781300"/>
            <a:ext cx="106363" cy="106363"/>
          </a:xfrm>
          <a:prstGeom prst="frame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6" name="Frame 55"/>
          <p:cNvSpPr/>
          <p:nvPr/>
        </p:nvSpPr>
        <p:spPr>
          <a:xfrm>
            <a:off x="3419475" y="3068638"/>
            <a:ext cx="107950" cy="107950"/>
          </a:xfrm>
          <a:prstGeom prst="frame">
            <a:avLst/>
          </a:prstGeom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Frame 56"/>
          <p:cNvSpPr/>
          <p:nvPr/>
        </p:nvSpPr>
        <p:spPr>
          <a:xfrm>
            <a:off x="3492500" y="3644900"/>
            <a:ext cx="106363" cy="107950"/>
          </a:xfrm>
          <a:prstGeom prst="fram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8" name="Donut 57"/>
          <p:cNvSpPr/>
          <p:nvPr/>
        </p:nvSpPr>
        <p:spPr>
          <a:xfrm>
            <a:off x="4932363" y="2997200"/>
            <a:ext cx="106362" cy="106363"/>
          </a:xfrm>
          <a:prstGeom prst="donut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Donut 58"/>
          <p:cNvSpPr/>
          <p:nvPr/>
        </p:nvSpPr>
        <p:spPr>
          <a:xfrm>
            <a:off x="5148263" y="3213100"/>
            <a:ext cx="106362" cy="106363"/>
          </a:xfrm>
          <a:prstGeom prst="donut">
            <a:avLst/>
          </a:prstGeom>
          <a:ln w="19050">
            <a:solidFill>
              <a:srgbClr val="00206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60" name="Donut 59"/>
          <p:cNvSpPr/>
          <p:nvPr/>
        </p:nvSpPr>
        <p:spPr>
          <a:xfrm>
            <a:off x="5076825" y="3500438"/>
            <a:ext cx="106363" cy="107950"/>
          </a:xfrm>
          <a:prstGeom prst="donu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47111" name="Object 7"/>
          <p:cNvGraphicFramePr>
            <a:graphicFrameLocks noChangeAspect="1"/>
          </p:cNvGraphicFramePr>
          <p:nvPr/>
        </p:nvGraphicFramePr>
        <p:xfrm>
          <a:off x="2771775" y="2881313"/>
          <a:ext cx="403225" cy="342900"/>
        </p:xfrm>
        <a:graphic>
          <a:graphicData uri="http://schemas.openxmlformats.org/presentationml/2006/ole">
            <p:oleObj spid="_x0000_s623621" name="Equation" r:id="rId11" imgW="253800" imgH="215640" progId="Equation.3">
              <p:embed/>
            </p:oleObj>
          </a:graphicData>
        </a:graphic>
      </p:graphicFrame>
      <p:graphicFrame>
        <p:nvGraphicFramePr>
          <p:cNvPr id="47112" name="Object 8"/>
          <p:cNvGraphicFramePr>
            <a:graphicFrameLocks noChangeAspect="1"/>
          </p:cNvGraphicFramePr>
          <p:nvPr/>
        </p:nvGraphicFramePr>
        <p:xfrm>
          <a:off x="5570538" y="3817938"/>
          <a:ext cx="422275" cy="342900"/>
        </p:xfrm>
        <a:graphic>
          <a:graphicData uri="http://schemas.openxmlformats.org/presentationml/2006/ole">
            <p:oleObj spid="_x0000_s623622" name="Equation" r:id="rId12" imgW="266400" imgH="215640" progId="Equation.3">
              <p:embed/>
            </p:oleObj>
          </a:graphicData>
        </a:graphic>
      </p:graphicFrame>
      <p:cxnSp>
        <p:nvCxnSpPr>
          <p:cNvPr id="64" name="Straight Connector 63"/>
          <p:cNvCxnSpPr>
            <a:stCxn id="57" idx="3"/>
            <a:endCxn id="58" idx="2"/>
          </p:cNvCxnSpPr>
          <p:nvPr/>
        </p:nvCxnSpPr>
        <p:spPr>
          <a:xfrm flipV="1">
            <a:off x="3598863" y="3051175"/>
            <a:ext cx="1333500" cy="6477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56" idx="3"/>
            <a:endCxn id="59" idx="1"/>
          </p:cNvCxnSpPr>
          <p:nvPr/>
        </p:nvCxnSpPr>
        <p:spPr>
          <a:xfrm>
            <a:off x="3527425" y="3122613"/>
            <a:ext cx="1636713" cy="10636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55" idx="3"/>
            <a:endCxn id="60" idx="1"/>
          </p:cNvCxnSpPr>
          <p:nvPr/>
        </p:nvCxnSpPr>
        <p:spPr>
          <a:xfrm>
            <a:off x="4030663" y="2835275"/>
            <a:ext cx="1060450" cy="68103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7113" name="Object 4"/>
          <p:cNvGraphicFramePr>
            <a:graphicFrameLocks noChangeAspect="1"/>
          </p:cNvGraphicFramePr>
          <p:nvPr/>
        </p:nvGraphicFramePr>
        <p:xfrm>
          <a:off x="3643313" y="4689475"/>
          <a:ext cx="431800" cy="382588"/>
        </p:xfrm>
        <a:graphic>
          <a:graphicData uri="http://schemas.openxmlformats.org/presentationml/2006/ole">
            <p:oleObj spid="_x0000_s623623" name="Equation" r:id="rId13" imgW="228600" imgH="203040" progId="Equation.3">
              <p:embed/>
            </p:oleObj>
          </a:graphicData>
        </a:graphic>
      </p:graphicFrame>
      <p:graphicFrame>
        <p:nvGraphicFramePr>
          <p:cNvPr id="47114" name="Object 5"/>
          <p:cNvGraphicFramePr>
            <a:graphicFrameLocks noChangeAspect="1"/>
          </p:cNvGraphicFramePr>
          <p:nvPr/>
        </p:nvGraphicFramePr>
        <p:xfrm>
          <a:off x="3000375" y="4714875"/>
          <a:ext cx="287338" cy="420688"/>
        </p:xfrm>
        <a:graphic>
          <a:graphicData uri="http://schemas.openxmlformats.org/presentationml/2006/ole">
            <p:oleObj spid="_x0000_s623624" name="Equation" r:id="rId14" imgW="164880" imgH="241200" progId="Equation.3">
              <p:embed/>
            </p:oleObj>
          </a:graphicData>
        </a:graphic>
      </p:graphicFrame>
      <p:graphicFrame>
        <p:nvGraphicFramePr>
          <p:cNvPr id="47115" name="Object 6"/>
          <p:cNvGraphicFramePr>
            <a:graphicFrameLocks noChangeAspect="1"/>
          </p:cNvGraphicFramePr>
          <p:nvPr/>
        </p:nvGraphicFramePr>
        <p:xfrm>
          <a:off x="4137025" y="5000625"/>
          <a:ext cx="2105025" cy="441325"/>
        </p:xfrm>
        <a:graphic>
          <a:graphicData uri="http://schemas.openxmlformats.org/presentationml/2006/ole">
            <p:oleObj spid="_x0000_s623625" name="Equation" r:id="rId15" imgW="1206360" imgH="253800" progId="Equation.3">
              <p:embed/>
            </p:oleObj>
          </a:graphicData>
        </a:graphic>
      </p:graphicFrame>
      <p:graphicFrame>
        <p:nvGraphicFramePr>
          <p:cNvPr id="47116" name="Object 10"/>
          <p:cNvGraphicFramePr>
            <a:graphicFrameLocks noChangeAspect="1"/>
          </p:cNvGraphicFramePr>
          <p:nvPr/>
        </p:nvGraphicFramePr>
        <p:xfrm>
          <a:off x="3798888" y="5424488"/>
          <a:ext cx="2214562" cy="442912"/>
        </p:xfrm>
        <a:graphic>
          <a:graphicData uri="http://schemas.openxmlformats.org/presentationml/2006/ole">
            <p:oleObj spid="_x0000_s623626" name="Equation" r:id="rId16" imgW="1269720" imgH="253800" progId="Equation.3">
              <p:embed/>
            </p:oleObj>
          </a:graphicData>
        </a:graphic>
      </p:graphicFrame>
      <p:sp>
        <p:nvSpPr>
          <p:cNvPr id="89" name="Left-Right Arrow 88"/>
          <p:cNvSpPr/>
          <p:nvPr/>
        </p:nvSpPr>
        <p:spPr>
          <a:xfrm>
            <a:off x="3779838" y="4005263"/>
            <a:ext cx="1079500" cy="14446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47117" name="Object 13"/>
          <p:cNvGraphicFramePr>
            <a:graphicFrameLocks noChangeAspect="1"/>
          </p:cNvGraphicFramePr>
          <p:nvPr/>
        </p:nvGraphicFramePr>
        <p:xfrm>
          <a:off x="4140200" y="4125913"/>
          <a:ext cx="361950" cy="282575"/>
        </p:xfrm>
        <a:graphic>
          <a:graphicData uri="http://schemas.openxmlformats.org/presentationml/2006/ole">
            <p:oleObj spid="_x0000_s623627" name="Equation" r:id="rId17" imgW="228600" imgH="177480" progId="Equation.3">
              <p:embed/>
            </p:oleObj>
          </a:graphicData>
        </a:graphic>
      </p:graphicFrame>
      <p:graphicFrame>
        <p:nvGraphicFramePr>
          <p:cNvPr id="47118" name="Object 12"/>
          <p:cNvGraphicFramePr>
            <a:graphicFrameLocks noChangeAspect="1"/>
          </p:cNvGraphicFramePr>
          <p:nvPr/>
        </p:nvGraphicFramePr>
        <p:xfrm>
          <a:off x="3738563" y="2349500"/>
          <a:ext cx="342900" cy="342900"/>
        </p:xfrm>
        <a:graphic>
          <a:graphicData uri="http://schemas.openxmlformats.org/presentationml/2006/ole">
            <p:oleObj spid="_x0000_s623628" name="Equation" r:id="rId18" imgW="215640" imgH="215640" progId="Equation.3">
              <p:embed/>
            </p:oleObj>
          </a:graphicData>
        </a:graphic>
      </p:graphicFrame>
      <p:graphicFrame>
        <p:nvGraphicFramePr>
          <p:cNvPr id="47119" name="Object 15"/>
          <p:cNvGraphicFramePr>
            <a:graphicFrameLocks noChangeAspect="1"/>
          </p:cNvGraphicFramePr>
          <p:nvPr/>
        </p:nvGraphicFramePr>
        <p:xfrm>
          <a:off x="4495800" y="2636838"/>
          <a:ext cx="363538" cy="342900"/>
        </p:xfrm>
        <a:graphic>
          <a:graphicData uri="http://schemas.openxmlformats.org/presentationml/2006/ole">
            <p:oleObj spid="_x0000_s623629" name="Equation" r:id="rId19" imgW="228600" imgH="215640" progId="Equation.3">
              <p:embed/>
            </p:oleObj>
          </a:graphicData>
        </a:graphic>
      </p:graphicFrame>
      <p:sp>
        <p:nvSpPr>
          <p:cNvPr id="68" name="Rectangle 67"/>
          <p:cNvSpPr/>
          <p:nvPr/>
        </p:nvSpPr>
        <p:spPr>
          <a:xfrm>
            <a:off x="428625" y="2214563"/>
            <a:ext cx="2000250" cy="2428875"/>
          </a:xfrm>
          <a:prstGeom prst="rect">
            <a:avLst/>
          </a:prstGeom>
          <a:solidFill>
            <a:schemeClr val="accent1">
              <a:alpha val="14000"/>
            </a:schemeClr>
          </a:solidFill>
          <a:ln w="1905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6286500" y="2143125"/>
            <a:ext cx="2214563" cy="2428875"/>
          </a:xfrm>
          <a:prstGeom prst="rect">
            <a:avLst/>
          </a:prstGeom>
          <a:solidFill>
            <a:schemeClr val="accent1">
              <a:alpha val="14000"/>
            </a:schemeClr>
          </a:solidFill>
          <a:ln w="1905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2357438" y="2500313"/>
            <a:ext cx="1143000" cy="857250"/>
          </a:xfrm>
          <a:prstGeom prst="rect">
            <a:avLst/>
          </a:prstGeom>
          <a:solidFill>
            <a:schemeClr val="accent1">
              <a:alpha val="14000"/>
            </a:schemeClr>
          </a:solidFill>
          <a:ln w="1905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5143500" y="3643313"/>
            <a:ext cx="1143000" cy="857250"/>
          </a:xfrm>
          <a:prstGeom prst="rect">
            <a:avLst/>
          </a:prstGeom>
          <a:solidFill>
            <a:schemeClr val="accent1">
              <a:alpha val="14000"/>
            </a:schemeClr>
          </a:solidFill>
          <a:ln w="1905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4500563" y="2571750"/>
            <a:ext cx="428625" cy="428625"/>
          </a:xfrm>
          <a:prstGeom prst="rect">
            <a:avLst/>
          </a:prstGeom>
          <a:solidFill>
            <a:schemeClr val="accent1">
              <a:alpha val="14000"/>
            </a:schemeClr>
          </a:solidFill>
          <a:ln w="1905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3714750" y="2286000"/>
            <a:ext cx="428625" cy="428625"/>
          </a:xfrm>
          <a:prstGeom prst="rect">
            <a:avLst/>
          </a:prstGeom>
          <a:solidFill>
            <a:schemeClr val="accent1">
              <a:alpha val="14000"/>
            </a:schemeClr>
          </a:solidFill>
          <a:ln w="1905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4114800" y="4043363"/>
            <a:ext cx="428625" cy="428625"/>
          </a:xfrm>
          <a:prstGeom prst="rect">
            <a:avLst/>
          </a:prstGeom>
          <a:solidFill>
            <a:schemeClr val="accent1">
              <a:alpha val="14000"/>
            </a:schemeClr>
          </a:solidFill>
          <a:ln w="1905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6438900" y="3643313"/>
            <a:ext cx="1204913" cy="642937"/>
          </a:xfrm>
          <a:prstGeom prst="rect">
            <a:avLst/>
          </a:prstGeom>
          <a:solidFill>
            <a:srgbClr val="0070C0">
              <a:alpha val="14000"/>
            </a:srgbClr>
          </a:solidFill>
          <a:ln w="1905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5143500" y="3714750"/>
            <a:ext cx="1204913" cy="642938"/>
          </a:xfrm>
          <a:prstGeom prst="rect">
            <a:avLst/>
          </a:prstGeom>
          <a:solidFill>
            <a:srgbClr val="0070C0">
              <a:alpha val="14000"/>
            </a:srgbClr>
          </a:solidFill>
          <a:ln w="1905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3714750" y="3929063"/>
            <a:ext cx="1204913" cy="642937"/>
          </a:xfrm>
          <a:prstGeom prst="rect">
            <a:avLst/>
          </a:prstGeom>
          <a:solidFill>
            <a:srgbClr val="0070C0">
              <a:alpha val="14000"/>
            </a:srgbClr>
          </a:solidFill>
          <a:ln w="1905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2357438" y="2643188"/>
            <a:ext cx="1204912" cy="642937"/>
          </a:xfrm>
          <a:prstGeom prst="rect">
            <a:avLst/>
          </a:prstGeom>
          <a:solidFill>
            <a:srgbClr val="0070C0">
              <a:alpha val="14000"/>
            </a:srgbClr>
          </a:solidFill>
          <a:ln w="1905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9" name="Curved Down Arrow 78"/>
          <p:cNvSpPr/>
          <p:nvPr/>
        </p:nvSpPr>
        <p:spPr>
          <a:xfrm flipH="1">
            <a:off x="2428875" y="2714625"/>
            <a:ext cx="922338" cy="360363"/>
          </a:xfrm>
          <a:prstGeom prst="curved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baseline="-25000">
              <a:solidFill>
                <a:schemeClr val="tx1"/>
              </a:solidFill>
            </a:endParaRPr>
          </a:p>
        </p:txBody>
      </p:sp>
      <p:graphicFrame>
        <p:nvGraphicFramePr>
          <p:cNvPr id="80" name="Object 68"/>
          <p:cNvGraphicFramePr>
            <a:graphicFrameLocks noChangeAspect="1"/>
          </p:cNvGraphicFramePr>
          <p:nvPr/>
        </p:nvGraphicFramePr>
        <p:xfrm>
          <a:off x="2711450" y="2857500"/>
          <a:ext cx="503238" cy="363538"/>
        </p:xfrm>
        <a:graphic>
          <a:graphicData uri="http://schemas.openxmlformats.org/presentationml/2006/ole">
            <p:oleObj spid="_x0000_s623630" name="Equation" r:id="rId20" imgW="317160" imgH="2286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uild="p"/>
      <p:bldP spid="4" grpId="0" animBg="1"/>
      <p:bldP spid="19" grpId="0" animBg="1"/>
      <p:bldP spid="25" grpId="0" animBg="1"/>
      <p:bldP spid="27" grpId="0" animBg="1"/>
      <p:bldP spid="52" grpId="0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28600" y="1066800"/>
            <a:ext cx="8534400" cy="3733800"/>
          </a:xfrm>
          <a:prstGeom prst="rect">
            <a:avLst/>
          </a:prstGeom>
          <a:solidFill>
            <a:srgbClr val="E4E4E4"/>
          </a:solidFill>
          <a:ln w="19050">
            <a:solidFill>
              <a:srgbClr val="800000"/>
            </a:solidFill>
            <a:prstDash val="lg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105400"/>
          </a:xfrm>
        </p:spPr>
        <p:txBody>
          <a:bodyPr/>
          <a:lstStyle/>
          <a:p>
            <a:r>
              <a:rPr lang="en-US" sz="1800" dirty="0" smtClean="0">
                <a:solidFill>
                  <a:srgbClr val="800000"/>
                </a:solidFill>
              </a:rPr>
              <a:t>Identify classes </a:t>
            </a:r>
            <a:r>
              <a:rPr lang="en-US" sz="1800" dirty="0" smtClean="0"/>
              <a:t>of interest</a:t>
            </a:r>
          </a:p>
          <a:p>
            <a:endParaRPr lang="en-US" sz="1800" dirty="0" smtClean="0"/>
          </a:p>
          <a:p>
            <a:r>
              <a:rPr lang="en-US" sz="1800" dirty="0" smtClean="0"/>
              <a:t>Design set of “</a:t>
            </a:r>
            <a:r>
              <a:rPr lang="en-US" sz="1800" dirty="0" smtClean="0">
                <a:solidFill>
                  <a:srgbClr val="800000"/>
                </a:solidFill>
              </a:rPr>
              <a:t>appearance</a:t>
            </a:r>
            <a:r>
              <a:rPr lang="en-US" sz="1800" dirty="0" smtClean="0"/>
              <a:t>” based features</a:t>
            </a:r>
          </a:p>
          <a:p>
            <a:pPr lvl="1"/>
            <a:r>
              <a:rPr lang="en-US" sz="1600" dirty="0" smtClean="0"/>
              <a:t>Pixel intensity, color, edges, texture, frequency spectrum, etc.</a:t>
            </a:r>
          </a:p>
          <a:p>
            <a:endParaRPr lang="en-US" sz="1800" dirty="0" smtClean="0"/>
          </a:p>
          <a:p>
            <a:r>
              <a:rPr lang="en-US" sz="1800" dirty="0" smtClean="0"/>
              <a:t>Postulate an </a:t>
            </a:r>
            <a:r>
              <a:rPr lang="en-US" sz="1800" dirty="0" smtClean="0">
                <a:solidFill>
                  <a:srgbClr val="800000"/>
                </a:solidFill>
              </a:rPr>
              <a:t>architecture for their recognition</a:t>
            </a:r>
          </a:p>
          <a:p>
            <a:pPr lvl="1"/>
            <a:r>
              <a:rPr lang="en-US" sz="1600" dirty="0" smtClean="0"/>
              <a:t>Generative models, discriminative models, etc. </a:t>
            </a:r>
          </a:p>
          <a:p>
            <a:pPr lvl="1"/>
            <a:endParaRPr lang="en-US" sz="1400" dirty="0" smtClean="0"/>
          </a:p>
          <a:p>
            <a:r>
              <a:rPr lang="en-US" sz="1800" dirty="0" smtClean="0"/>
              <a:t>Learn </a:t>
            </a:r>
            <a:r>
              <a:rPr lang="en-US" sz="1800" dirty="0" smtClean="0">
                <a:solidFill>
                  <a:srgbClr val="800000"/>
                </a:solidFill>
              </a:rPr>
              <a:t>optimal recognizers </a:t>
            </a:r>
            <a:r>
              <a:rPr lang="en-US" sz="1800" dirty="0" smtClean="0"/>
              <a:t>from training data</a:t>
            </a:r>
          </a:p>
          <a:p>
            <a:pPr lvl="1"/>
            <a:r>
              <a:rPr lang="en-US" sz="1600" dirty="0" smtClean="0"/>
              <a:t>Expectation Maximization, convex optimization, variational learning, Markov chain Monte Carlo etc. </a:t>
            </a:r>
          </a:p>
          <a:p>
            <a:pPr lvl="1"/>
            <a:endParaRPr lang="en-US" sz="1800" dirty="0" smtClean="0"/>
          </a:p>
          <a:p>
            <a:r>
              <a:rPr lang="en-US" sz="1800" dirty="0" smtClean="0"/>
              <a:t>Reasonably successful in addressing </a:t>
            </a:r>
            <a:r>
              <a:rPr lang="en-US" sz="1800" dirty="0" smtClean="0">
                <a:solidFill>
                  <a:srgbClr val="800000"/>
                </a:solidFill>
              </a:rPr>
              <a:t>multiple viewpoints / clutter / </a:t>
            </a:r>
            <a:r>
              <a:rPr lang="en-US" sz="1800" dirty="0" smtClean="0">
                <a:solidFill>
                  <a:srgbClr val="800000"/>
                </a:solidFill>
              </a:rPr>
              <a:t>occlusions, </a:t>
            </a:r>
            <a:r>
              <a:rPr lang="en-US" sz="1800" dirty="0" smtClean="0"/>
              <a:t>and</a:t>
            </a:r>
            <a:r>
              <a:rPr lang="en-US" sz="1800" dirty="0" smtClean="0">
                <a:solidFill>
                  <a:srgbClr val="800000"/>
                </a:solidFill>
              </a:rPr>
              <a:t> illumination </a:t>
            </a:r>
            <a:r>
              <a:rPr lang="en-US" sz="1800" dirty="0" smtClean="0"/>
              <a:t>to an extent</a:t>
            </a:r>
            <a:r>
              <a:rPr lang="en-US" sz="1800" dirty="0" smtClean="0">
                <a:solidFill>
                  <a:srgbClr val="800000"/>
                </a:solidFill>
              </a:rPr>
              <a:t>.</a:t>
            </a:r>
          </a:p>
          <a:p>
            <a:endParaRPr lang="en-US" sz="1800" dirty="0" smtClean="0">
              <a:solidFill>
                <a:srgbClr val="800000"/>
              </a:solidFill>
            </a:endParaRPr>
          </a:p>
          <a:p>
            <a:r>
              <a:rPr lang="en-US" sz="2000" dirty="0" smtClean="0"/>
              <a:t>But</a:t>
            </a:r>
            <a:r>
              <a:rPr lang="en-US" sz="1800" dirty="0" smtClean="0"/>
              <a:t>: </a:t>
            </a:r>
            <a:r>
              <a:rPr lang="en-US" sz="2000" dirty="0" smtClean="0">
                <a:solidFill>
                  <a:srgbClr val="800000"/>
                </a:solidFill>
              </a:rPr>
              <a:t>semantic </a:t>
            </a:r>
            <a:r>
              <a:rPr lang="en-US" sz="2000" dirty="0" smtClean="0">
                <a:solidFill>
                  <a:srgbClr val="800000"/>
                </a:solidFill>
              </a:rPr>
              <a:t>gap? </a:t>
            </a:r>
            <a:r>
              <a:rPr lang="en-US" sz="2000" dirty="0" smtClean="0">
                <a:solidFill>
                  <a:srgbClr val="800000"/>
                </a:solidFill>
              </a:rPr>
              <a:t>multiple </a:t>
            </a:r>
            <a:r>
              <a:rPr lang="en-US" sz="2000" dirty="0" smtClean="0">
                <a:solidFill>
                  <a:srgbClr val="800000"/>
                </a:solidFill>
              </a:rPr>
              <a:t>interpretation? </a:t>
            </a:r>
            <a:r>
              <a:rPr lang="en-US" sz="2000" dirty="0" smtClean="0">
                <a:solidFill>
                  <a:srgbClr val="800000"/>
                </a:solidFill>
              </a:rPr>
              <a:t>role </a:t>
            </a:r>
            <a:r>
              <a:rPr lang="en-US" sz="2000" dirty="0" smtClean="0">
                <a:solidFill>
                  <a:srgbClr val="800000"/>
                </a:solidFill>
              </a:rPr>
              <a:t>of context?</a:t>
            </a:r>
          </a:p>
          <a:p>
            <a:pPr lvl="1"/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F00A7D-EED9-415A-BBAE-CC95195CB6A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105400"/>
          </a:xfrm>
        </p:spPr>
        <p:txBody>
          <a:bodyPr/>
          <a:lstStyle/>
          <a:p>
            <a:r>
              <a:rPr lang="en-US" sz="2000" dirty="0" smtClean="0"/>
              <a:t>Bag-of-features</a:t>
            </a:r>
          </a:p>
          <a:p>
            <a:pPr lvl="1"/>
            <a:r>
              <a:rPr lang="en-US" sz="1800" dirty="0" smtClean="0">
                <a:solidFill>
                  <a:srgbClr val="990000"/>
                </a:solidFill>
              </a:rPr>
              <a:t>Localized patch </a:t>
            </a:r>
            <a:r>
              <a:rPr lang="en-US" sz="1800" dirty="0" smtClean="0"/>
              <a:t>based descriptors</a:t>
            </a:r>
          </a:p>
          <a:p>
            <a:pPr lvl="1"/>
            <a:r>
              <a:rPr lang="en-US" sz="1800" dirty="0" smtClean="0">
                <a:solidFill>
                  <a:srgbClr val="990000"/>
                </a:solidFill>
              </a:rPr>
              <a:t>Spatial relations </a:t>
            </a:r>
            <a:r>
              <a:rPr lang="en-US" sz="1800" dirty="0" smtClean="0"/>
              <a:t>between features are </a:t>
            </a:r>
            <a:r>
              <a:rPr lang="en-US" sz="1800" dirty="0" smtClean="0">
                <a:solidFill>
                  <a:srgbClr val="990000"/>
                </a:solidFill>
              </a:rPr>
              <a:t>discarded</a:t>
            </a:r>
          </a:p>
          <a:p>
            <a:pPr lvl="1"/>
            <a:endParaRPr lang="en-US" sz="1800" dirty="0" smtClean="0">
              <a:solidFill>
                <a:srgbClr val="990000"/>
              </a:solidFill>
            </a:endParaRPr>
          </a:p>
          <a:p>
            <a:r>
              <a:rPr lang="en-US" sz="2000" dirty="0" smtClean="0"/>
              <a:t>Image</a:t>
            </a:r>
          </a:p>
          <a:p>
            <a:pPr lvl="1"/>
            <a:r>
              <a:rPr lang="en-US" sz="1800" dirty="0" smtClean="0"/>
              <a:t>Where                             are N </a:t>
            </a:r>
            <a:r>
              <a:rPr lang="en-US" sz="1800" dirty="0" smtClean="0">
                <a:solidFill>
                  <a:srgbClr val="800000"/>
                </a:solidFill>
              </a:rPr>
              <a:t>feature vectors</a:t>
            </a:r>
          </a:p>
          <a:p>
            <a:pPr lvl="1"/>
            <a:r>
              <a:rPr lang="en-US" sz="1800" dirty="0" smtClean="0"/>
              <a:t>Defined on the space of </a:t>
            </a:r>
            <a:r>
              <a:rPr lang="en-US" sz="1800" i="1" dirty="0" smtClean="0">
                <a:solidFill>
                  <a:srgbClr val="800000"/>
                </a:solidFill>
              </a:rPr>
              <a:t>low-level appearance features</a:t>
            </a:r>
            <a:r>
              <a:rPr lang="en-US" sz="1800" dirty="0" smtClean="0"/>
              <a:t> </a:t>
            </a:r>
          </a:p>
          <a:p>
            <a:pPr lvl="1"/>
            <a:r>
              <a:rPr lang="en-US" sz="1800" dirty="0" smtClean="0"/>
              <a:t>Several feature spaces    , have been proposed in the literature</a:t>
            </a:r>
          </a:p>
          <a:p>
            <a:endParaRPr lang="en-US" sz="2200" dirty="0" smtClean="0"/>
          </a:p>
          <a:p>
            <a:endParaRPr lang="en-US" sz="2200" dirty="0" smtClean="0">
              <a:solidFill>
                <a:srgbClr val="990000"/>
              </a:solidFill>
            </a:endParaRPr>
          </a:p>
          <a:p>
            <a:endParaRPr lang="en-US" sz="2200" dirty="0" smtClean="0">
              <a:solidFill>
                <a:srgbClr val="990000"/>
              </a:solidFill>
            </a:endParaRPr>
          </a:p>
          <a:p>
            <a:pPr lvl="1"/>
            <a:endParaRPr lang="en-US" sz="1800" dirty="0" smtClean="0">
              <a:solidFill>
                <a:srgbClr val="99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F00A7D-EED9-415A-BBAE-CC95195CB6A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pSp>
        <p:nvGrpSpPr>
          <p:cNvPr id="7" name="Group 30"/>
          <p:cNvGrpSpPr/>
          <p:nvPr/>
        </p:nvGrpSpPr>
        <p:grpSpPr>
          <a:xfrm>
            <a:off x="7086600" y="228600"/>
            <a:ext cx="1589567" cy="2971800"/>
            <a:chOff x="6266862" y="3048000"/>
            <a:chExt cx="1752600" cy="3276600"/>
          </a:xfrm>
        </p:grpSpPr>
        <p:sp>
          <p:nvSpPr>
            <p:cNvPr id="46" name="Rectangle 4"/>
            <p:cNvSpPr>
              <a:spLocks noChangeArrowheads="1"/>
            </p:cNvSpPr>
            <p:nvPr/>
          </p:nvSpPr>
          <p:spPr bwMode="auto">
            <a:xfrm>
              <a:off x="6266862" y="3048000"/>
              <a:ext cx="1752600" cy="3276600"/>
            </a:xfrm>
            <a:prstGeom prst="rect">
              <a:avLst/>
            </a:prstGeom>
            <a:solidFill>
              <a:srgbClr val="E4E4E4"/>
            </a:solidFill>
            <a:ln w="19050">
              <a:solidFill>
                <a:srgbClr val="800000"/>
              </a:solidFill>
              <a:prstDash val="lg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" name="Picture 100" descr="Z:\Publications\ongoing\nikux\MIR\figures\street\MITstreet_0278.jpg"/>
            <p:cNvPicPr>
              <a:picLocks noChangeAspect="1" noChangeArrowheads="1"/>
            </p:cNvPicPr>
            <p:nvPr/>
          </p:nvPicPr>
          <p:blipFill>
            <a:blip r:embed="rId7" cstate="print">
              <a:lum bright="10000" contrast="10000"/>
            </a:blip>
            <a:srcRect/>
            <a:stretch>
              <a:fillRect/>
            </a:stretch>
          </p:blipFill>
          <p:spPr bwMode="auto">
            <a:xfrm>
              <a:off x="6495462" y="3200400"/>
              <a:ext cx="1295400" cy="1295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grpSp>
          <p:nvGrpSpPr>
            <p:cNvPr id="8" name="Group 38"/>
            <p:cNvGrpSpPr/>
            <p:nvPr/>
          </p:nvGrpSpPr>
          <p:grpSpPr>
            <a:xfrm>
              <a:off x="6419262" y="4644293"/>
              <a:ext cx="1436077" cy="1510974"/>
              <a:chOff x="4349495" y="2734580"/>
              <a:chExt cx="1493520" cy="1599854"/>
            </a:xfrm>
          </p:grpSpPr>
          <p:pic>
            <p:nvPicPr>
              <p:cNvPr id="6" name="Picture 100" descr="Z:\Publications\ongoing\nikux\MIR\figures\street\MITstreet_0278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lum bright="10000" contrast="10000"/>
              </a:blip>
              <a:srcRect l="70588" r="5883" b="76471"/>
              <a:stretch>
                <a:fillRect/>
              </a:stretch>
            </p:blipFill>
            <p:spPr bwMode="auto">
              <a:xfrm>
                <a:off x="4349495" y="3142129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  <p:pic>
            <p:nvPicPr>
              <p:cNvPr id="15" name="Picture 100" descr="Z:\Publications\ongoing\nikux\MIR\figures\street\MITstreet_0278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lum bright="10000" contrast="10000"/>
              </a:blip>
              <a:srcRect r="76471" b="76471"/>
              <a:stretch>
                <a:fillRect/>
              </a:stretch>
            </p:blipFill>
            <p:spPr bwMode="auto">
              <a:xfrm>
                <a:off x="4428743" y="28194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  <p:pic>
            <p:nvPicPr>
              <p:cNvPr id="19" name="Picture 100" descr="Z:\Publications\ongoing\nikux\MIR\figures\street\MITstreet_0278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lum bright="10000" contrast="10000"/>
              </a:blip>
              <a:srcRect t="23529" r="76471" b="52941"/>
              <a:stretch>
                <a:fillRect/>
              </a:stretch>
            </p:blipFill>
            <p:spPr bwMode="auto">
              <a:xfrm>
                <a:off x="4724400" y="3124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  <p:pic>
            <p:nvPicPr>
              <p:cNvPr id="20" name="Picture 100" descr="Z:\Publications\ongoing\nikux\MIR\figures\street\MITstreet_0278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lum bright="10000" contrast="10000"/>
              </a:blip>
              <a:srcRect t="47059" r="76471" b="29412"/>
              <a:stretch>
                <a:fillRect/>
              </a:stretch>
            </p:blipFill>
            <p:spPr bwMode="auto">
              <a:xfrm>
                <a:off x="5062727" y="3142129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  <p:pic>
            <p:nvPicPr>
              <p:cNvPr id="21" name="Picture 100" descr="Z:\Publications\ongoing\nikux\MIR\figures\street\MITstreet_0278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lum bright="10000" contrast="10000"/>
              </a:blip>
              <a:srcRect t="70588" r="76471" b="5882"/>
              <a:stretch>
                <a:fillRect/>
              </a:stretch>
            </p:blipFill>
            <p:spPr bwMode="auto">
              <a:xfrm>
                <a:off x="5181600" y="35814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  <p:pic>
            <p:nvPicPr>
              <p:cNvPr id="24" name="Picture 100" descr="Z:\Publications\ongoing\nikux\MIR\figures\street\MITstreet_0278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lum bright="10000" contrast="10000"/>
              </a:blip>
              <a:srcRect l="47059" r="29411" b="76471"/>
              <a:stretch>
                <a:fillRect/>
              </a:stretch>
            </p:blipFill>
            <p:spPr bwMode="auto">
              <a:xfrm>
                <a:off x="4800600" y="37338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  <p:pic>
            <p:nvPicPr>
              <p:cNvPr id="25" name="Picture 100" descr="Z:\Publications\ongoing\nikux\MIR\figures\street\MITstreet_0278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lum bright="10000" contrast="10000"/>
              </a:blip>
              <a:srcRect l="23529" r="52941" b="76471"/>
              <a:stretch>
                <a:fillRect/>
              </a:stretch>
            </p:blipFill>
            <p:spPr bwMode="auto">
              <a:xfrm>
                <a:off x="5538215" y="2734580"/>
                <a:ext cx="304800" cy="30479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  <p:pic>
            <p:nvPicPr>
              <p:cNvPr id="26" name="Picture 100" descr="Z:\Publications\ongoing\nikux\MIR\figures\street\MITstreet_0278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lum bright="10000" contrast="10000"/>
              </a:blip>
              <a:srcRect l="23529" t="23529" r="52941" b="52941"/>
              <a:stretch>
                <a:fillRect/>
              </a:stretch>
            </p:blipFill>
            <p:spPr bwMode="auto">
              <a:xfrm>
                <a:off x="5379719" y="2980765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  <p:pic>
            <p:nvPicPr>
              <p:cNvPr id="27" name="Picture 100" descr="Z:\Publications\ongoing\nikux\MIR\figures\street\MITstreet_0278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lum bright="10000" contrast="10000"/>
              </a:blip>
              <a:srcRect l="23529" t="47059" r="52941" b="29412"/>
              <a:stretch>
                <a:fillRect/>
              </a:stretch>
            </p:blipFill>
            <p:spPr bwMode="auto">
              <a:xfrm>
                <a:off x="4824983" y="4029634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  <p:pic>
            <p:nvPicPr>
              <p:cNvPr id="28" name="Picture 100" descr="Z:\Publications\ongoing\nikux\MIR\figures\street\MITstreet_0278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lum bright="10000" contrast="10000"/>
              </a:blip>
              <a:srcRect l="23529" t="70588" r="52941" b="5882"/>
              <a:stretch>
                <a:fillRect/>
              </a:stretch>
            </p:blipFill>
            <p:spPr bwMode="auto">
              <a:xfrm>
                <a:off x="5141975" y="3948951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  <p:pic>
            <p:nvPicPr>
              <p:cNvPr id="33" name="Picture 100" descr="Z:\Publications\ongoing\nikux\MIR\figures\street\MITstreet_0278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lum bright="10000" contrast="10000"/>
              </a:blip>
              <a:srcRect l="47059" t="23529" r="29411" b="52941"/>
              <a:stretch>
                <a:fillRect/>
              </a:stretch>
            </p:blipFill>
            <p:spPr bwMode="auto">
              <a:xfrm>
                <a:off x="5538215" y="3222812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  <p:pic>
            <p:nvPicPr>
              <p:cNvPr id="34" name="Picture 100" descr="Z:\Publications\ongoing\nikux\MIR\figures\street\MITstreet_0278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lum bright="10000" contrast="10000"/>
              </a:blip>
              <a:srcRect l="47059" t="47059" r="29411" b="29412"/>
              <a:stretch>
                <a:fillRect/>
              </a:stretch>
            </p:blipFill>
            <p:spPr bwMode="auto">
              <a:xfrm>
                <a:off x="4983480" y="3464858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  <p:pic>
            <p:nvPicPr>
              <p:cNvPr id="35" name="Picture 100" descr="Z:\Publications\ongoing\nikux\MIR\figures\street\MITstreet_0278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lum bright="10000" contrast="10000"/>
              </a:blip>
              <a:srcRect l="47059" t="70588" r="29411" b="5882"/>
              <a:stretch>
                <a:fillRect/>
              </a:stretch>
            </p:blipFill>
            <p:spPr bwMode="auto">
              <a:xfrm>
                <a:off x="5538215" y="3706905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  <p:pic>
            <p:nvPicPr>
              <p:cNvPr id="36" name="Picture 100" descr="Z:\Publications\ongoing\nikux\MIR\figures\street\MITstreet_0278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lum bright="10000" contrast="10000"/>
              </a:blip>
              <a:srcRect l="70588" t="23529" r="5883" b="52941"/>
              <a:stretch>
                <a:fillRect/>
              </a:stretch>
            </p:blipFill>
            <p:spPr bwMode="auto">
              <a:xfrm>
                <a:off x="4800600" y="32004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  <p:pic>
            <p:nvPicPr>
              <p:cNvPr id="37" name="Picture 100" descr="Z:\Publications\ongoing\nikux\MIR\figures\street\MITstreet_0278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lum bright="10000" contrast="10000"/>
              </a:blip>
              <a:srcRect l="70588" t="47059" r="5883" b="29412"/>
              <a:stretch>
                <a:fillRect/>
              </a:stretch>
            </p:blipFill>
            <p:spPr bwMode="auto">
              <a:xfrm>
                <a:off x="4587239" y="3384175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  <p:pic>
            <p:nvPicPr>
              <p:cNvPr id="38" name="Picture 100" descr="Z:\Publications\ongoing\nikux\MIR\figures\street\MITstreet_0278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lum bright="10000" contrast="10000"/>
              </a:blip>
              <a:srcRect l="70588" t="70588" r="5883" b="5882"/>
              <a:stretch>
                <a:fillRect/>
              </a:stretch>
            </p:blipFill>
            <p:spPr bwMode="auto">
              <a:xfrm>
                <a:off x="4419600" y="38100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</p:grpSp>
        <p:grpSp>
          <p:nvGrpSpPr>
            <p:cNvPr id="9" name="Group 55"/>
            <p:cNvGrpSpPr>
              <a:grpSpLocks/>
            </p:cNvGrpSpPr>
            <p:nvPr/>
          </p:nvGrpSpPr>
          <p:grpSpPr bwMode="auto">
            <a:xfrm>
              <a:off x="7028862" y="4648200"/>
              <a:ext cx="250825" cy="152400"/>
              <a:chOff x="4203" y="1728"/>
              <a:chExt cx="144" cy="96"/>
            </a:xfrm>
          </p:grpSpPr>
          <p:sp>
            <p:nvSpPr>
              <p:cNvPr id="42" name="Line 56"/>
              <p:cNvSpPr>
                <a:spLocks noChangeShapeType="1"/>
              </p:cNvSpPr>
              <p:nvPr/>
            </p:nvSpPr>
            <p:spPr bwMode="auto">
              <a:xfrm>
                <a:off x="4203" y="1728"/>
                <a:ext cx="144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57"/>
              <p:cNvSpPr>
                <a:spLocks noChangeShapeType="1"/>
              </p:cNvSpPr>
              <p:nvPr/>
            </p:nvSpPr>
            <p:spPr bwMode="auto">
              <a:xfrm>
                <a:off x="4203" y="1776"/>
                <a:ext cx="144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58"/>
              <p:cNvSpPr>
                <a:spLocks noChangeShapeType="1"/>
              </p:cNvSpPr>
              <p:nvPr/>
            </p:nvSpPr>
            <p:spPr bwMode="auto">
              <a:xfrm>
                <a:off x="4203" y="1824"/>
                <a:ext cx="144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39" name="Picture 38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1676400" y="2667000"/>
            <a:ext cx="3095225" cy="276643"/>
          </a:xfrm>
          <a:prstGeom prst="rect">
            <a:avLst/>
          </a:prstGeom>
          <a:noFill/>
        </p:spPr>
      </p:pic>
      <p:pic>
        <p:nvPicPr>
          <p:cNvPr id="40" name="Picture 39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2044337" y="3019266"/>
            <a:ext cx="2044337" cy="268386"/>
          </a:xfrm>
          <a:prstGeom prst="rect">
            <a:avLst/>
          </a:prstGeom>
          <a:noFill/>
        </p:spPr>
      </p:pic>
      <p:pic>
        <p:nvPicPr>
          <p:cNvPr id="41" name="Picture 40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7480663" y="3304177"/>
            <a:ext cx="304800" cy="250757"/>
          </a:xfrm>
          <a:prstGeom prst="rect">
            <a:avLst/>
          </a:prstGeom>
          <a:noFill/>
        </p:spPr>
      </p:pic>
      <p:pic>
        <p:nvPicPr>
          <p:cNvPr id="48" name="Picture 47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3823063" y="3670663"/>
            <a:ext cx="240147" cy="197567"/>
          </a:xfrm>
          <a:prstGeom prst="rect">
            <a:avLst/>
          </a:prstGeom>
          <a:noFill/>
        </p:spPr>
      </p:pic>
      <p:sp>
        <p:nvSpPr>
          <p:cNvPr id="49" name="Rectangle 4"/>
          <p:cNvSpPr>
            <a:spLocks noChangeArrowheads="1"/>
          </p:cNvSpPr>
          <p:nvPr/>
        </p:nvSpPr>
        <p:spPr bwMode="auto">
          <a:xfrm>
            <a:off x="2197231" y="4085467"/>
            <a:ext cx="1536569" cy="2239133"/>
          </a:xfrm>
          <a:prstGeom prst="rect">
            <a:avLst/>
          </a:prstGeom>
          <a:solidFill>
            <a:srgbClr val="E4E4E4"/>
          </a:solidFill>
          <a:ln w="19050">
            <a:solidFill>
              <a:srgbClr val="800000"/>
            </a:solidFill>
            <a:prstDash val="lg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Rectangle 4"/>
          <p:cNvSpPr>
            <a:spLocks noChangeArrowheads="1"/>
          </p:cNvSpPr>
          <p:nvPr/>
        </p:nvSpPr>
        <p:spPr bwMode="auto">
          <a:xfrm>
            <a:off x="549110" y="4080754"/>
            <a:ext cx="1536569" cy="2243846"/>
          </a:xfrm>
          <a:prstGeom prst="rect">
            <a:avLst/>
          </a:prstGeom>
          <a:solidFill>
            <a:srgbClr val="E4E4E4"/>
          </a:solidFill>
          <a:ln w="19050">
            <a:solidFill>
              <a:srgbClr val="800000"/>
            </a:solidFill>
            <a:prstDash val="lg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" name="Group 50"/>
          <p:cNvGrpSpPr/>
          <p:nvPr/>
        </p:nvGrpSpPr>
        <p:grpSpPr>
          <a:xfrm>
            <a:off x="6248400" y="4287695"/>
            <a:ext cx="1344258" cy="2022809"/>
            <a:chOff x="6019800" y="4372803"/>
            <a:chExt cx="1344258" cy="2022809"/>
          </a:xfrm>
        </p:grpSpPr>
        <p:pic>
          <p:nvPicPr>
            <p:cNvPr id="52" name="Picture 6" descr="superpixels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110062" y="4372803"/>
              <a:ext cx="1163734" cy="14856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" name="Text Box 31"/>
            <p:cNvSpPr txBox="1">
              <a:spLocks noChangeArrowheads="1"/>
            </p:cNvSpPr>
            <p:nvPr/>
          </p:nvSpPr>
          <p:spPr bwMode="auto">
            <a:xfrm>
              <a:off x="6019800" y="5872371"/>
              <a:ext cx="1344258" cy="523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dirty="0" err="1">
                  <a:latin typeface="Arial" charset="0"/>
                </a:rPr>
                <a:t>Superpixels</a:t>
              </a:r>
              <a:r>
                <a:rPr lang="en-US" sz="1400" dirty="0">
                  <a:latin typeface="Arial" charset="0"/>
                </a:rPr>
                <a:t> [</a:t>
              </a:r>
              <a:r>
                <a:rPr lang="en-US" sz="1400" dirty="0" err="1">
                  <a:latin typeface="Arial" charset="0"/>
                </a:rPr>
                <a:t>Ren</a:t>
              </a:r>
              <a:r>
                <a:rPr lang="en-US" sz="1400" dirty="0">
                  <a:latin typeface="Arial" charset="0"/>
                </a:rPr>
                <a:t> et al.]</a:t>
              </a:r>
            </a:p>
          </p:txBody>
        </p:sp>
      </p:grpSp>
      <p:grpSp>
        <p:nvGrpSpPr>
          <p:cNvPr id="11" name="Group 53"/>
          <p:cNvGrpSpPr/>
          <p:nvPr/>
        </p:nvGrpSpPr>
        <p:grpSpPr>
          <a:xfrm>
            <a:off x="3602612" y="4257730"/>
            <a:ext cx="1551646" cy="2052774"/>
            <a:chOff x="2971800" y="4342838"/>
            <a:chExt cx="1551646" cy="2052774"/>
          </a:xfrm>
        </p:grpSpPr>
        <p:grpSp>
          <p:nvGrpSpPr>
            <p:cNvPr id="12" name="Group 30"/>
            <p:cNvGrpSpPr>
              <a:grpSpLocks/>
            </p:cNvGrpSpPr>
            <p:nvPr/>
          </p:nvGrpSpPr>
          <p:grpSpPr bwMode="auto">
            <a:xfrm>
              <a:off x="3272673" y="4342838"/>
              <a:ext cx="952049" cy="1515654"/>
              <a:chOff x="235" y="2822"/>
              <a:chExt cx="830" cy="1237"/>
            </a:xfrm>
          </p:grpSpPr>
          <p:pic>
            <p:nvPicPr>
              <p:cNvPr id="57" name="Picture 12" descr="poser2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 r="52475"/>
              <a:stretch>
                <a:fillRect/>
              </a:stretch>
            </p:blipFill>
            <p:spPr bwMode="auto">
              <a:xfrm>
                <a:off x="235" y="2822"/>
                <a:ext cx="830" cy="12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3" name="Group 13"/>
              <p:cNvGrpSpPr>
                <a:grpSpLocks/>
              </p:cNvGrpSpPr>
              <p:nvPr/>
            </p:nvGrpSpPr>
            <p:grpSpPr bwMode="auto">
              <a:xfrm>
                <a:off x="240" y="3169"/>
                <a:ext cx="288" cy="286"/>
                <a:chOff x="1872" y="2497"/>
                <a:chExt cx="288" cy="286"/>
              </a:xfrm>
            </p:grpSpPr>
            <p:sp>
              <p:nvSpPr>
                <p:cNvPr id="60" name="Oval 14"/>
                <p:cNvSpPr>
                  <a:spLocks noChangeArrowheads="1"/>
                </p:cNvSpPr>
                <p:nvPr/>
              </p:nvSpPr>
              <p:spPr bwMode="auto">
                <a:xfrm>
                  <a:off x="1872" y="2497"/>
                  <a:ext cx="288" cy="286"/>
                </a:xfrm>
                <a:prstGeom prst="ellipse">
                  <a:avLst/>
                </a:prstGeom>
                <a:noFill/>
                <a:ln w="28575">
                  <a:solidFill>
                    <a:srgbClr val="00FF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1" name="Oval 15"/>
                <p:cNvSpPr>
                  <a:spLocks noChangeArrowheads="1"/>
                </p:cNvSpPr>
                <p:nvPr/>
              </p:nvSpPr>
              <p:spPr bwMode="auto">
                <a:xfrm>
                  <a:off x="1925" y="2562"/>
                  <a:ext cx="176" cy="173"/>
                </a:xfrm>
                <a:prstGeom prst="ellipse">
                  <a:avLst/>
                </a:prstGeom>
                <a:noFill/>
                <a:ln w="28575">
                  <a:solidFill>
                    <a:srgbClr val="00FF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2" name="Line 16"/>
                <p:cNvSpPr>
                  <a:spLocks noChangeShapeType="1"/>
                </p:cNvSpPr>
                <p:nvPr/>
              </p:nvSpPr>
              <p:spPr bwMode="auto">
                <a:xfrm>
                  <a:off x="2016" y="2497"/>
                  <a:ext cx="0" cy="286"/>
                </a:xfrm>
                <a:prstGeom prst="line">
                  <a:avLst/>
                </a:prstGeom>
                <a:noFill/>
                <a:ln w="28575">
                  <a:solidFill>
                    <a:srgbClr val="00FF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3" name="Line 17"/>
                <p:cNvSpPr>
                  <a:spLocks noChangeShapeType="1"/>
                </p:cNvSpPr>
                <p:nvPr/>
              </p:nvSpPr>
              <p:spPr bwMode="auto">
                <a:xfrm>
                  <a:off x="1920" y="2541"/>
                  <a:ext cx="192" cy="195"/>
                </a:xfrm>
                <a:prstGeom prst="line">
                  <a:avLst/>
                </a:prstGeom>
                <a:noFill/>
                <a:ln w="28575">
                  <a:solidFill>
                    <a:srgbClr val="00FF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4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1920" y="2541"/>
                  <a:ext cx="192" cy="195"/>
                </a:xfrm>
                <a:prstGeom prst="line">
                  <a:avLst/>
                </a:prstGeom>
                <a:noFill/>
                <a:ln w="28575">
                  <a:solidFill>
                    <a:srgbClr val="00FF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59" name="Line 29"/>
              <p:cNvSpPr>
                <a:spLocks noChangeShapeType="1"/>
              </p:cNvSpPr>
              <p:nvPr/>
            </p:nvSpPr>
            <p:spPr bwMode="auto">
              <a:xfrm>
                <a:off x="240" y="3312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00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56" name="Text Box 32"/>
            <p:cNvSpPr txBox="1">
              <a:spLocks noChangeArrowheads="1"/>
            </p:cNvSpPr>
            <p:nvPr/>
          </p:nvSpPr>
          <p:spPr bwMode="auto">
            <a:xfrm>
              <a:off x="2971800" y="5872371"/>
              <a:ext cx="1551646" cy="523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400" kern="0" dirty="0">
                  <a:solidFill>
                    <a:sysClr val="windowText" lastClr="000000"/>
                  </a:solidFill>
                  <a:latin typeface="Arial" pitchFamily="34" charset="0"/>
                </a:rPr>
                <a:t>Shape context [</a:t>
              </a:r>
              <a:r>
                <a:rPr lang="en-US" sz="1400" kern="0" dirty="0" err="1">
                  <a:solidFill>
                    <a:sysClr val="windowText" lastClr="000000"/>
                  </a:solidFill>
                  <a:latin typeface="Arial" pitchFamily="34" charset="0"/>
                </a:rPr>
                <a:t>Belongie</a:t>
              </a:r>
              <a:r>
                <a:rPr lang="en-US" sz="1400" kern="0" dirty="0">
                  <a:solidFill>
                    <a:sysClr val="windowText" lastClr="000000"/>
                  </a:solidFill>
                  <a:latin typeface="Arial" pitchFamily="34" charset="0"/>
                </a:rPr>
                <a:t> 02]</a:t>
              </a:r>
            </a:p>
          </p:txBody>
        </p:sp>
      </p:grpSp>
      <p:grpSp>
        <p:nvGrpSpPr>
          <p:cNvPr id="14" name="Group 64"/>
          <p:cNvGrpSpPr/>
          <p:nvPr/>
        </p:nvGrpSpPr>
        <p:grpSpPr>
          <a:xfrm>
            <a:off x="457200" y="4267527"/>
            <a:ext cx="1654802" cy="1827513"/>
            <a:chOff x="228600" y="4352635"/>
            <a:chExt cx="1654802" cy="1827513"/>
          </a:xfrm>
        </p:grpSpPr>
        <p:pic>
          <p:nvPicPr>
            <p:cNvPr id="66" name="Picture 10" descr="panda1_patches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34913" y="4352635"/>
              <a:ext cx="1257220" cy="1505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" name="Text Box 36"/>
            <p:cNvSpPr txBox="1">
              <a:spLocks noChangeArrowheads="1"/>
            </p:cNvSpPr>
            <p:nvPr/>
          </p:nvSpPr>
          <p:spPr bwMode="auto">
            <a:xfrm>
              <a:off x="228600" y="5872371"/>
              <a:ext cx="165480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dirty="0">
                  <a:latin typeface="Arial" charset="0"/>
                </a:rPr>
                <a:t>SIFT [Lowe 99]</a:t>
              </a:r>
            </a:p>
          </p:txBody>
        </p:sp>
      </p:grpSp>
      <p:grpSp>
        <p:nvGrpSpPr>
          <p:cNvPr id="16" name="Group 67"/>
          <p:cNvGrpSpPr/>
          <p:nvPr/>
        </p:nvGrpSpPr>
        <p:grpSpPr>
          <a:xfrm>
            <a:off x="2230083" y="4177937"/>
            <a:ext cx="1447800" cy="2371108"/>
            <a:chOff x="1752600" y="4563092"/>
            <a:chExt cx="1447800" cy="2371108"/>
          </a:xfrm>
        </p:grpSpPr>
        <p:pic>
          <p:nvPicPr>
            <p:cNvPr id="69" name="Picture 1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828800" y="4563092"/>
              <a:ext cx="1295400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0" name="Text Box 39"/>
            <p:cNvSpPr txBox="1">
              <a:spLocks noChangeArrowheads="1"/>
            </p:cNvSpPr>
            <p:nvPr/>
          </p:nvSpPr>
          <p:spPr bwMode="auto">
            <a:xfrm>
              <a:off x="1752600" y="5872371"/>
              <a:ext cx="1447800" cy="10618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dirty="0" smtClean="0">
                  <a:latin typeface="Arial" charset="0"/>
                </a:rPr>
                <a:t>Discrete Cosine Transform [Ahmed’74]</a:t>
              </a:r>
            </a:p>
            <a:p>
              <a:pPr algn="ctr">
                <a:spcBef>
                  <a:spcPct val="50000"/>
                </a:spcBef>
              </a:pPr>
              <a:endParaRPr lang="en-US" sz="1400" dirty="0">
                <a:latin typeface="Arial" charset="0"/>
              </a:endParaRPr>
            </a:p>
          </p:txBody>
        </p:sp>
      </p:grpSp>
      <p:grpSp>
        <p:nvGrpSpPr>
          <p:cNvPr id="17" name="Group 70"/>
          <p:cNvGrpSpPr/>
          <p:nvPr/>
        </p:nvGrpSpPr>
        <p:grpSpPr>
          <a:xfrm>
            <a:off x="4821812" y="4258292"/>
            <a:ext cx="1551646" cy="2052191"/>
            <a:chOff x="4495800" y="4343400"/>
            <a:chExt cx="1551646" cy="2052191"/>
          </a:xfrm>
        </p:grpSpPr>
        <p:pic>
          <p:nvPicPr>
            <p:cNvPr id="72" name="Picture 5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814423" y="4343400"/>
              <a:ext cx="914400" cy="15150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3" name="Text Box 32"/>
            <p:cNvSpPr txBox="1">
              <a:spLocks noChangeArrowheads="1"/>
            </p:cNvSpPr>
            <p:nvPr/>
          </p:nvSpPr>
          <p:spPr bwMode="auto">
            <a:xfrm>
              <a:off x="4495800" y="5872371"/>
              <a:ext cx="155164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400" kern="0" dirty="0" smtClean="0">
                  <a:solidFill>
                    <a:sysClr val="windowText" lastClr="000000"/>
                  </a:solidFill>
                  <a:latin typeface="Arial" pitchFamily="34" charset="0"/>
                </a:rPr>
                <a:t>HOG            [</a:t>
              </a:r>
              <a:r>
                <a:rPr lang="en-US" sz="1400" kern="0" dirty="0" err="1" smtClean="0">
                  <a:solidFill>
                    <a:sysClr val="windowText" lastClr="000000"/>
                  </a:solidFill>
                  <a:latin typeface="Arial" pitchFamily="34" charset="0"/>
                </a:rPr>
                <a:t>Dalal</a:t>
              </a:r>
              <a:r>
                <a:rPr lang="en-US" sz="1400" kern="0" dirty="0" smtClean="0">
                  <a:solidFill>
                    <a:sysClr val="windowText" lastClr="000000"/>
                  </a:solidFill>
                  <a:latin typeface="Arial" pitchFamily="34" charset="0"/>
                </a:rPr>
                <a:t> 05]</a:t>
              </a:r>
              <a:endParaRPr lang="en-US" sz="1400" kern="0" dirty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</p:grpSp>
      <p:sp>
        <p:nvSpPr>
          <p:cNvPr id="74" name="Text Box 31"/>
          <p:cNvSpPr txBox="1">
            <a:spLocks noChangeArrowheads="1"/>
          </p:cNvSpPr>
          <p:nvPr/>
        </p:nvSpPr>
        <p:spPr bwMode="auto">
          <a:xfrm>
            <a:off x="7696200" y="5782292"/>
            <a:ext cx="134425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smtClean="0"/>
              <a:t>etc.</a:t>
            </a:r>
            <a:endParaRPr lang="en-US" sz="1400" dirty="0">
              <a:latin typeface="Arial" charset="0"/>
            </a:endParaRPr>
          </a:p>
        </p:txBody>
      </p:sp>
      <p:sp>
        <p:nvSpPr>
          <p:cNvPr id="75" name="Text Box 31"/>
          <p:cNvSpPr txBox="1">
            <a:spLocks noChangeArrowheads="1"/>
          </p:cNvSpPr>
          <p:nvPr/>
        </p:nvSpPr>
        <p:spPr bwMode="auto">
          <a:xfrm>
            <a:off x="7924800" y="5477492"/>
            <a:ext cx="134425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/>
              <a:t>…</a:t>
            </a:r>
            <a:endParaRPr lang="en-US" sz="1400" dirty="0">
              <a:latin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9" grpId="0" animBg="1"/>
      <p:bldP spid="5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r>
              <a:rPr lang="en-US" sz="2000" dirty="0" smtClean="0"/>
              <a:t>Assume each image is a class determined by Y and induces a probability                on </a:t>
            </a:r>
            <a:endParaRPr lang="en-US" sz="16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792162"/>
          </a:xfrm>
        </p:spPr>
        <p:txBody>
          <a:bodyPr/>
          <a:lstStyle/>
          <a:p>
            <a:r>
              <a:rPr lang="en-US" sz="3200" dirty="0" smtClean="0"/>
              <a:t>Bag-of-features: Mixtures Approach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F00A7D-EED9-415A-BBAE-CC95195CB6A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838200" y="2057400"/>
            <a:ext cx="7467600" cy="4267200"/>
          </a:xfrm>
          <a:prstGeom prst="rect">
            <a:avLst/>
          </a:prstGeom>
          <a:solidFill>
            <a:srgbClr val="E4E4E4"/>
          </a:solidFill>
          <a:ln w="19050">
            <a:solidFill>
              <a:srgbClr val="800000"/>
            </a:solidFill>
            <a:prstDash val="lg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100" descr="Z:\Publications\ongoing\nikux\MIR\figures\street\MITstreet_0278.jpg"/>
          <p:cNvPicPr>
            <a:picLocks noChangeAspect="1" noChangeArrowheads="1"/>
          </p:cNvPicPr>
          <p:nvPr/>
        </p:nvPicPr>
        <p:blipFill>
          <a:blip r:embed="rId7" cstate="print">
            <a:lum bright="10000" contrast="10000"/>
          </a:blip>
          <a:srcRect/>
          <a:stretch>
            <a:fillRect/>
          </a:stretch>
        </p:blipFill>
        <p:spPr bwMode="auto">
          <a:xfrm>
            <a:off x="1143000" y="2286000"/>
            <a:ext cx="1905000" cy="1905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grpSp>
        <p:nvGrpSpPr>
          <p:cNvPr id="3" name="Group 38"/>
          <p:cNvGrpSpPr/>
          <p:nvPr/>
        </p:nvGrpSpPr>
        <p:grpSpPr>
          <a:xfrm>
            <a:off x="990600" y="4495800"/>
            <a:ext cx="2362200" cy="1676400"/>
            <a:chOff x="4191000" y="2819400"/>
            <a:chExt cx="1981200" cy="1371600"/>
          </a:xfrm>
        </p:grpSpPr>
        <p:pic>
          <p:nvPicPr>
            <p:cNvPr id="12" name="Picture 100" descr="Z:\Publications\ongoing\nikux\MIR\figures\street\MITstreet_0278.jpg"/>
            <p:cNvPicPr>
              <a:picLocks noChangeAspect="1" noChangeArrowheads="1"/>
            </p:cNvPicPr>
            <p:nvPr/>
          </p:nvPicPr>
          <p:blipFill>
            <a:blip r:embed="rId7" cstate="print">
              <a:lum bright="10000" contrast="10000"/>
            </a:blip>
            <a:srcRect l="70588" r="5883" b="76471"/>
            <a:stretch>
              <a:fillRect/>
            </a:stretch>
          </p:blipFill>
          <p:spPr bwMode="auto">
            <a:xfrm>
              <a:off x="4191000" y="3048000"/>
              <a:ext cx="304800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13" name="Picture 100" descr="Z:\Publications\ongoing\nikux\MIR\figures\street\MITstreet_0278.jpg"/>
            <p:cNvPicPr>
              <a:picLocks noChangeAspect="1" noChangeArrowheads="1"/>
            </p:cNvPicPr>
            <p:nvPr/>
          </p:nvPicPr>
          <p:blipFill>
            <a:blip r:embed="rId7" cstate="print">
              <a:lum bright="10000" contrast="10000"/>
            </a:blip>
            <a:srcRect r="76471" b="76471"/>
            <a:stretch>
              <a:fillRect/>
            </a:stretch>
          </p:blipFill>
          <p:spPr bwMode="auto">
            <a:xfrm>
              <a:off x="4572000" y="2819400"/>
              <a:ext cx="304800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14" name="Picture 100" descr="Z:\Publications\ongoing\nikux\MIR\figures\street\MITstreet_0278.jpg"/>
            <p:cNvPicPr>
              <a:picLocks noChangeAspect="1" noChangeArrowheads="1"/>
            </p:cNvPicPr>
            <p:nvPr/>
          </p:nvPicPr>
          <p:blipFill>
            <a:blip r:embed="rId7" cstate="print">
              <a:lum bright="10000" contrast="10000"/>
            </a:blip>
            <a:srcRect t="23529" r="76471" b="52941"/>
            <a:stretch>
              <a:fillRect/>
            </a:stretch>
          </p:blipFill>
          <p:spPr bwMode="auto">
            <a:xfrm>
              <a:off x="4724400" y="3124200"/>
              <a:ext cx="304800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15" name="Picture 100" descr="Z:\Publications\ongoing\nikux\MIR\figures\street\MITstreet_0278.jpg"/>
            <p:cNvPicPr>
              <a:picLocks noChangeAspect="1" noChangeArrowheads="1"/>
            </p:cNvPicPr>
            <p:nvPr/>
          </p:nvPicPr>
          <p:blipFill>
            <a:blip r:embed="rId7" cstate="print">
              <a:lum bright="10000" contrast="10000"/>
            </a:blip>
            <a:srcRect t="47059" r="76471" b="29412"/>
            <a:stretch>
              <a:fillRect/>
            </a:stretch>
          </p:blipFill>
          <p:spPr bwMode="auto">
            <a:xfrm>
              <a:off x="5257800" y="3276600"/>
              <a:ext cx="304800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16" name="Picture 100" descr="Z:\Publications\ongoing\nikux\MIR\figures\street\MITstreet_0278.jpg"/>
            <p:cNvPicPr>
              <a:picLocks noChangeAspect="1" noChangeArrowheads="1"/>
            </p:cNvPicPr>
            <p:nvPr/>
          </p:nvPicPr>
          <p:blipFill>
            <a:blip r:embed="rId7" cstate="print">
              <a:lum bright="10000" contrast="10000"/>
            </a:blip>
            <a:srcRect t="70588" r="76471" b="5882"/>
            <a:stretch>
              <a:fillRect/>
            </a:stretch>
          </p:blipFill>
          <p:spPr bwMode="auto">
            <a:xfrm>
              <a:off x="5181600" y="3581400"/>
              <a:ext cx="304800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17" name="Picture 100" descr="Z:\Publications\ongoing\nikux\MIR\figures\street\MITstreet_0278.jpg"/>
            <p:cNvPicPr>
              <a:picLocks noChangeAspect="1" noChangeArrowheads="1"/>
            </p:cNvPicPr>
            <p:nvPr/>
          </p:nvPicPr>
          <p:blipFill>
            <a:blip r:embed="rId7" cstate="print">
              <a:lum bright="10000" contrast="10000"/>
            </a:blip>
            <a:srcRect l="47059" r="29411" b="76471"/>
            <a:stretch>
              <a:fillRect/>
            </a:stretch>
          </p:blipFill>
          <p:spPr bwMode="auto">
            <a:xfrm>
              <a:off x="4800600" y="3733800"/>
              <a:ext cx="304800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18" name="Picture 100" descr="Z:\Publications\ongoing\nikux\MIR\figures\street\MITstreet_0278.jpg"/>
            <p:cNvPicPr>
              <a:picLocks noChangeAspect="1" noChangeArrowheads="1"/>
            </p:cNvPicPr>
            <p:nvPr/>
          </p:nvPicPr>
          <p:blipFill>
            <a:blip r:embed="rId7" cstate="print">
              <a:lum bright="10000" contrast="10000"/>
            </a:blip>
            <a:srcRect l="23529" r="52941" b="76471"/>
            <a:stretch>
              <a:fillRect/>
            </a:stretch>
          </p:blipFill>
          <p:spPr bwMode="auto">
            <a:xfrm>
              <a:off x="5181600" y="2819400"/>
              <a:ext cx="304800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19" name="Picture 100" descr="Z:\Publications\ongoing\nikux\MIR\figures\street\MITstreet_0278.jpg"/>
            <p:cNvPicPr>
              <a:picLocks noChangeAspect="1" noChangeArrowheads="1"/>
            </p:cNvPicPr>
            <p:nvPr/>
          </p:nvPicPr>
          <p:blipFill>
            <a:blip r:embed="rId7" cstate="print">
              <a:lum bright="10000" contrast="10000"/>
            </a:blip>
            <a:srcRect l="23529" t="23529" r="52941" b="52941"/>
            <a:stretch>
              <a:fillRect/>
            </a:stretch>
          </p:blipFill>
          <p:spPr bwMode="auto">
            <a:xfrm>
              <a:off x="5486400" y="2895600"/>
              <a:ext cx="304800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20" name="Picture 100" descr="Z:\Publications\ongoing\nikux\MIR\figures\street\MITstreet_0278.jpg"/>
            <p:cNvPicPr>
              <a:picLocks noChangeAspect="1" noChangeArrowheads="1"/>
            </p:cNvPicPr>
            <p:nvPr/>
          </p:nvPicPr>
          <p:blipFill>
            <a:blip r:embed="rId7" cstate="print">
              <a:lum bright="10000" contrast="10000"/>
            </a:blip>
            <a:srcRect l="23529" t="47059" r="52941" b="29412"/>
            <a:stretch>
              <a:fillRect/>
            </a:stretch>
          </p:blipFill>
          <p:spPr bwMode="auto">
            <a:xfrm>
              <a:off x="5410200" y="3886200"/>
              <a:ext cx="304800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21" name="Picture 100" descr="Z:\Publications\ongoing\nikux\MIR\figures\street\MITstreet_0278.jpg"/>
            <p:cNvPicPr>
              <a:picLocks noChangeAspect="1" noChangeArrowheads="1"/>
            </p:cNvPicPr>
            <p:nvPr/>
          </p:nvPicPr>
          <p:blipFill>
            <a:blip r:embed="rId7" cstate="print">
              <a:lum bright="10000" contrast="10000"/>
            </a:blip>
            <a:srcRect l="23529" t="70588" r="52941" b="5882"/>
            <a:stretch>
              <a:fillRect/>
            </a:stretch>
          </p:blipFill>
          <p:spPr bwMode="auto">
            <a:xfrm>
              <a:off x="4876800" y="3581400"/>
              <a:ext cx="304800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22" name="Picture 100" descr="Z:\Publications\ongoing\nikux\MIR\figures\street\MITstreet_0278.jpg"/>
            <p:cNvPicPr>
              <a:picLocks noChangeAspect="1" noChangeArrowheads="1"/>
            </p:cNvPicPr>
            <p:nvPr/>
          </p:nvPicPr>
          <p:blipFill>
            <a:blip r:embed="rId7" cstate="print">
              <a:lum bright="10000" contrast="10000"/>
            </a:blip>
            <a:srcRect l="47059" t="23529" r="29411" b="52941"/>
            <a:stretch>
              <a:fillRect/>
            </a:stretch>
          </p:blipFill>
          <p:spPr bwMode="auto">
            <a:xfrm>
              <a:off x="5791200" y="3200400"/>
              <a:ext cx="304800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23" name="Picture 100" descr="Z:\Publications\ongoing\nikux\MIR\figures\street\MITstreet_0278.jpg"/>
            <p:cNvPicPr>
              <a:picLocks noChangeAspect="1" noChangeArrowheads="1"/>
            </p:cNvPicPr>
            <p:nvPr/>
          </p:nvPicPr>
          <p:blipFill>
            <a:blip r:embed="rId7" cstate="print">
              <a:lum bright="10000" contrast="10000"/>
            </a:blip>
            <a:srcRect l="47059" t="47059" r="29411" b="29412"/>
            <a:stretch>
              <a:fillRect/>
            </a:stretch>
          </p:blipFill>
          <p:spPr bwMode="auto">
            <a:xfrm>
              <a:off x="5562600" y="3505200"/>
              <a:ext cx="304800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24" name="Picture 100" descr="Z:\Publications\ongoing\nikux\MIR\figures\street\MITstreet_0278.jpg"/>
            <p:cNvPicPr>
              <a:picLocks noChangeAspect="1" noChangeArrowheads="1"/>
            </p:cNvPicPr>
            <p:nvPr/>
          </p:nvPicPr>
          <p:blipFill>
            <a:blip r:embed="rId7" cstate="print">
              <a:lum bright="10000" contrast="10000"/>
            </a:blip>
            <a:srcRect l="47059" t="70588" r="29411" b="5882"/>
            <a:stretch>
              <a:fillRect/>
            </a:stretch>
          </p:blipFill>
          <p:spPr bwMode="auto">
            <a:xfrm>
              <a:off x="5867400" y="3733800"/>
              <a:ext cx="304800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25" name="Picture 100" descr="Z:\Publications\ongoing\nikux\MIR\figures\street\MITstreet_0278.jpg"/>
            <p:cNvPicPr>
              <a:picLocks noChangeAspect="1" noChangeArrowheads="1"/>
            </p:cNvPicPr>
            <p:nvPr/>
          </p:nvPicPr>
          <p:blipFill>
            <a:blip r:embed="rId7" cstate="print">
              <a:lum bright="10000" contrast="10000"/>
            </a:blip>
            <a:srcRect l="70588" t="23529" r="5883" b="52941"/>
            <a:stretch>
              <a:fillRect/>
            </a:stretch>
          </p:blipFill>
          <p:spPr bwMode="auto">
            <a:xfrm>
              <a:off x="4800600" y="3200400"/>
              <a:ext cx="304800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26" name="Picture 100" descr="Z:\Publications\ongoing\nikux\MIR\figures\street\MITstreet_0278.jpg"/>
            <p:cNvPicPr>
              <a:picLocks noChangeAspect="1" noChangeArrowheads="1"/>
            </p:cNvPicPr>
            <p:nvPr/>
          </p:nvPicPr>
          <p:blipFill>
            <a:blip r:embed="rId7" cstate="print">
              <a:lum bright="10000" contrast="10000"/>
            </a:blip>
            <a:srcRect l="70588" t="47059" r="5883" b="29412"/>
            <a:stretch>
              <a:fillRect/>
            </a:stretch>
          </p:blipFill>
          <p:spPr bwMode="auto">
            <a:xfrm>
              <a:off x="4267200" y="3505200"/>
              <a:ext cx="304800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27" name="Picture 100" descr="Z:\Publications\ongoing\nikux\MIR\figures\street\MITstreet_0278.jpg"/>
            <p:cNvPicPr>
              <a:picLocks noChangeAspect="1" noChangeArrowheads="1"/>
            </p:cNvPicPr>
            <p:nvPr/>
          </p:nvPicPr>
          <p:blipFill>
            <a:blip r:embed="rId7" cstate="print">
              <a:lum bright="10000" contrast="10000"/>
            </a:blip>
            <a:srcRect l="70588" t="70588" r="5883" b="5882"/>
            <a:stretch>
              <a:fillRect/>
            </a:stretch>
          </p:blipFill>
          <p:spPr bwMode="auto">
            <a:xfrm>
              <a:off x="4419600" y="3810000"/>
              <a:ext cx="304800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</p:grpSp>
      <p:grpSp>
        <p:nvGrpSpPr>
          <p:cNvPr id="5" name="Group 31"/>
          <p:cNvGrpSpPr/>
          <p:nvPr/>
        </p:nvGrpSpPr>
        <p:grpSpPr>
          <a:xfrm>
            <a:off x="4038600" y="3352800"/>
            <a:ext cx="457200" cy="228600"/>
            <a:chOff x="4495800" y="3276600"/>
            <a:chExt cx="250825" cy="152400"/>
          </a:xfrm>
        </p:grpSpPr>
        <p:sp>
          <p:nvSpPr>
            <p:cNvPr id="29" name="Line 56"/>
            <p:cNvSpPr>
              <a:spLocks noChangeShapeType="1"/>
            </p:cNvSpPr>
            <p:nvPr/>
          </p:nvSpPr>
          <p:spPr bwMode="auto">
            <a:xfrm>
              <a:off x="4495800" y="3276600"/>
              <a:ext cx="250825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Line 57"/>
            <p:cNvSpPr>
              <a:spLocks noChangeShapeType="1"/>
            </p:cNvSpPr>
            <p:nvPr/>
          </p:nvSpPr>
          <p:spPr bwMode="auto">
            <a:xfrm>
              <a:off x="4495800" y="3352800"/>
              <a:ext cx="250825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Line 58"/>
            <p:cNvSpPr>
              <a:spLocks noChangeShapeType="1"/>
            </p:cNvSpPr>
            <p:nvPr/>
          </p:nvSpPr>
          <p:spPr bwMode="auto">
            <a:xfrm>
              <a:off x="4495800" y="3429000"/>
              <a:ext cx="250825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5486405" y="4343373"/>
            <a:ext cx="2105030" cy="1752593"/>
            <a:chOff x="705" y="3120"/>
            <a:chExt cx="879" cy="816"/>
          </a:xfrm>
        </p:grpSpPr>
        <p:grpSp>
          <p:nvGrpSpPr>
            <p:cNvPr id="8" name="Group 10"/>
            <p:cNvGrpSpPr>
              <a:grpSpLocks/>
            </p:cNvGrpSpPr>
            <p:nvPr/>
          </p:nvGrpSpPr>
          <p:grpSpPr bwMode="auto">
            <a:xfrm>
              <a:off x="720" y="3120"/>
              <a:ext cx="864" cy="816"/>
              <a:chOff x="720" y="3120"/>
              <a:chExt cx="864" cy="816"/>
            </a:xfrm>
          </p:grpSpPr>
          <p:sp>
            <p:nvSpPr>
              <p:cNvPr id="251" name="Line 11"/>
              <p:cNvSpPr>
                <a:spLocks noChangeShapeType="1"/>
              </p:cNvSpPr>
              <p:nvPr/>
            </p:nvSpPr>
            <p:spPr bwMode="auto">
              <a:xfrm>
                <a:off x="912" y="3696"/>
                <a:ext cx="672" cy="0"/>
              </a:xfrm>
              <a:prstGeom prst="line">
                <a:avLst/>
              </a:prstGeom>
              <a:noFill/>
              <a:ln w="25400">
                <a:solidFill>
                  <a:srgbClr val="8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" name="Line 12"/>
              <p:cNvSpPr>
                <a:spLocks noChangeShapeType="1"/>
              </p:cNvSpPr>
              <p:nvPr/>
            </p:nvSpPr>
            <p:spPr bwMode="auto">
              <a:xfrm flipH="1">
                <a:off x="720" y="3696"/>
                <a:ext cx="192" cy="240"/>
              </a:xfrm>
              <a:prstGeom prst="line">
                <a:avLst/>
              </a:prstGeom>
              <a:noFill/>
              <a:ln w="25400">
                <a:solidFill>
                  <a:srgbClr val="8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" name="Line 13"/>
              <p:cNvSpPr>
                <a:spLocks noChangeShapeType="1"/>
              </p:cNvSpPr>
              <p:nvPr/>
            </p:nvSpPr>
            <p:spPr bwMode="auto">
              <a:xfrm flipV="1">
                <a:off x="912" y="3120"/>
                <a:ext cx="0" cy="576"/>
              </a:xfrm>
              <a:prstGeom prst="line">
                <a:avLst/>
              </a:prstGeom>
              <a:noFill/>
              <a:ln w="25400">
                <a:solidFill>
                  <a:srgbClr val="8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5" name="Text Box 14"/>
            <p:cNvSpPr txBox="1">
              <a:spLocks noChangeArrowheads="1"/>
            </p:cNvSpPr>
            <p:nvPr/>
          </p:nvSpPr>
          <p:spPr bwMode="auto">
            <a:xfrm>
              <a:off x="1086" y="3317"/>
              <a:ext cx="101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36" name="Text Box 15"/>
            <p:cNvSpPr txBox="1">
              <a:spLocks noChangeArrowheads="1"/>
            </p:cNvSpPr>
            <p:nvPr/>
          </p:nvSpPr>
          <p:spPr bwMode="auto">
            <a:xfrm rot="2901055">
              <a:off x="1303" y="3317"/>
              <a:ext cx="112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37" name="Text Box 16"/>
            <p:cNvSpPr txBox="1">
              <a:spLocks noChangeArrowheads="1"/>
            </p:cNvSpPr>
            <p:nvPr/>
          </p:nvSpPr>
          <p:spPr bwMode="auto">
            <a:xfrm rot="2901055">
              <a:off x="1191" y="3357"/>
              <a:ext cx="113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38" name="Text Box 17"/>
            <p:cNvSpPr txBox="1">
              <a:spLocks noChangeArrowheads="1"/>
            </p:cNvSpPr>
            <p:nvPr/>
          </p:nvSpPr>
          <p:spPr bwMode="auto">
            <a:xfrm>
              <a:off x="1092" y="3441"/>
              <a:ext cx="101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39" name="Text Box 18"/>
            <p:cNvSpPr txBox="1">
              <a:spLocks noChangeArrowheads="1"/>
            </p:cNvSpPr>
            <p:nvPr/>
          </p:nvSpPr>
          <p:spPr bwMode="auto">
            <a:xfrm>
              <a:off x="1082" y="3382"/>
              <a:ext cx="101" cy="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40" name="Text Box 19"/>
            <p:cNvSpPr txBox="1">
              <a:spLocks noChangeArrowheads="1"/>
            </p:cNvSpPr>
            <p:nvPr/>
          </p:nvSpPr>
          <p:spPr bwMode="auto">
            <a:xfrm>
              <a:off x="1070" y="3489"/>
              <a:ext cx="101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41" name="Text Box 20"/>
            <p:cNvSpPr txBox="1">
              <a:spLocks noChangeArrowheads="1"/>
            </p:cNvSpPr>
            <p:nvPr/>
          </p:nvSpPr>
          <p:spPr bwMode="auto">
            <a:xfrm>
              <a:off x="1141" y="3430"/>
              <a:ext cx="101" cy="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42" name="Text Box 21"/>
            <p:cNvSpPr txBox="1">
              <a:spLocks noChangeArrowheads="1"/>
            </p:cNvSpPr>
            <p:nvPr/>
          </p:nvSpPr>
          <p:spPr bwMode="auto">
            <a:xfrm>
              <a:off x="1086" y="3296"/>
              <a:ext cx="101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43" name="Text Box 22"/>
            <p:cNvSpPr txBox="1">
              <a:spLocks noChangeArrowheads="1"/>
            </p:cNvSpPr>
            <p:nvPr/>
          </p:nvSpPr>
          <p:spPr bwMode="auto">
            <a:xfrm>
              <a:off x="1055" y="3516"/>
              <a:ext cx="101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44" name="Text Box 23"/>
            <p:cNvSpPr txBox="1">
              <a:spLocks noChangeArrowheads="1"/>
            </p:cNvSpPr>
            <p:nvPr/>
          </p:nvSpPr>
          <p:spPr bwMode="auto">
            <a:xfrm>
              <a:off x="1103" y="3506"/>
              <a:ext cx="10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45" name="Text Box 24"/>
            <p:cNvSpPr txBox="1">
              <a:spLocks noChangeArrowheads="1"/>
            </p:cNvSpPr>
            <p:nvPr/>
          </p:nvSpPr>
          <p:spPr bwMode="auto">
            <a:xfrm>
              <a:off x="1074" y="3257"/>
              <a:ext cx="101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46" name="Text Box 25"/>
            <p:cNvSpPr txBox="1">
              <a:spLocks noChangeArrowheads="1"/>
            </p:cNvSpPr>
            <p:nvPr/>
          </p:nvSpPr>
          <p:spPr bwMode="auto">
            <a:xfrm>
              <a:off x="1063" y="3371"/>
              <a:ext cx="101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47" name="Text Box 26"/>
            <p:cNvSpPr txBox="1">
              <a:spLocks noChangeArrowheads="1"/>
            </p:cNvSpPr>
            <p:nvPr/>
          </p:nvSpPr>
          <p:spPr bwMode="auto">
            <a:xfrm>
              <a:off x="1134" y="3308"/>
              <a:ext cx="101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48" name="Text Box 27"/>
            <p:cNvSpPr txBox="1">
              <a:spLocks noChangeArrowheads="1"/>
            </p:cNvSpPr>
            <p:nvPr/>
          </p:nvSpPr>
          <p:spPr bwMode="auto">
            <a:xfrm rot="2901055">
              <a:off x="1116" y="3375"/>
              <a:ext cx="112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49" name="Text Box 28"/>
            <p:cNvSpPr txBox="1">
              <a:spLocks noChangeArrowheads="1"/>
            </p:cNvSpPr>
            <p:nvPr/>
          </p:nvSpPr>
          <p:spPr bwMode="auto">
            <a:xfrm rot="2901055">
              <a:off x="1071" y="3416"/>
              <a:ext cx="112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50" name="Text Box 29"/>
            <p:cNvSpPr txBox="1">
              <a:spLocks noChangeArrowheads="1"/>
            </p:cNvSpPr>
            <p:nvPr/>
          </p:nvSpPr>
          <p:spPr bwMode="auto">
            <a:xfrm rot="2901055">
              <a:off x="1244" y="3521"/>
              <a:ext cx="112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51" name="Text Box 30"/>
            <p:cNvSpPr txBox="1">
              <a:spLocks noChangeArrowheads="1"/>
            </p:cNvSpPr>
            <p:nvPr/>
          </p:nvSpPr>
          <p:spPr bwMode="auto">
            <a:xfrm rot="2901055">
              <a:off x="1194" y="3515"/>
              <a:ext cx="112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52" name="Text Box 31"/>
            <p:cNvSpPr txBox="1">
              <a:spLocks noChangeArrowheads="1"/>
            </p:cNvSpPr>
            <p:nvPr/>
          </p:nvSpPr>
          <p:spPr bwMode="auto">
            <a:xfrm rot="2901055">
              <a:off x="1201" y="3454"/>
              <a:ext cx="112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53" name="Text Box 32"/>
            <p:cNvSpPr txBox="1">
              <a:spLocks noChangeArrowheads="1"/>
            </p:cNvSpPr>
            <p:nvPr/>
          </p:nvSpPr>
          <p:spPr bwMode="auto">
            <a:xfrm rot="2901055">
              <a:off x="1198" y="3549"/>
              <a:ext cx="112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54" name="Text Box 33"/>
            <p:cNvSpPr txBox="1">
              <a:spLocks noChangeArrowheads="1"/>
            </p:cNvSpPr>
            <p:nvPr/>
          </p:nvSpPr>
          <p:spPr bwMode="auto">
            <a:xfrm rot="2901055">
              <a:off x="1263" y="3578"/>
              <a:ext cx="113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55" name="Text Box 34"/>
            <p:cNvSpPr txBox="1">
              <a:spLocks noChangeArrowheads="1"/>
            </p:cNvSpPr>
            <p:nvPr/>
          </p:nvSpPr>
          <p:spPr bwMode="auto">
            <a:xfrm rot="2901055">
              <a:off x="1248" y="3492"/>
              <a:ext cx="112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56" name="Text Box 35"/>
            <p:cNvSpPr txBox="1">
              <a:spLocks noChangeArrowheads="1"/>
            </p:cNvSpPr>
            <p:nvPr/>
          </p:nvSpPr>
          <p:spPr bwMode="auto">
            <a:xfrm rot="2901055">
              <a:off x="1147" y="3525"/>
              <a:ext cx="112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57" name="Text Box 36"/>
            <p:cNvSpPr txBox="1">
              <a:spLocks noChangeArrowheads="1"/>
            </p:cNvSpPr>
            <p:nvPr/>
          </p:nvSpPr>
          <p:spPr bwMode="auto">
            <a:xfrm rot="2901055">
              <a:off x="1305" y="3528"/>
              <a:ext cx="112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58" name="Text Box 37"/>
            <p:cNvSpPr txBox="1">
              <a:spLocks noChangeArrowheads="1"/>
            </p:cNvSpPr>
            <p:nvPr/>
          </p:nvSpPr>
          <p:spPr bwMode="auto">
            <a:xfrm rot="2901055">
              <a:off x="1261" y="3439"/>
              <a:ext cx="113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59" name="Text Box 38"/>
            <p:cNvSpPr txBox="1">
              <a:spLocks noChangeArrowheads="1"/>
            </p:cNvSpPr>
            <p:nvPr/>
          </p:nvSpPr>
          <p:spPr bwMode="auto">
            <a:xfrm rot="2901055">
              <a:off x="1148" y="3477"/>
              <a:ext cx="112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60" name="Text Box 39"/>
            <p:cNvSpPr txBox="1">
              <a:spLocks noChangeArrowheads="1"/>
            </p:cNvSpPr>
            <p:nvPr/>
          </p:nvSpPr>
          <p:spPr bwMode="auto">
            <a:xfrm rot="2901055">
              <a:off x="1202" y="3422"/>
              <a:ext cx="113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61" name="Text Box 40"/>
            <p:cNvSpPr txBox="1">
              <a:spLocks noChangeArrowheads="1"/>
            </p:cNvSpPr>
            <p:nvPr/>
          </p:nvSpPr>
          <p:spPr bwMode="auto">
            <a:xfrm rot="2901055">
              <a:off x="1152" y="3412"/>
              <a:ext cx="112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62" name="Text Box 41"/>
            <p:cNvSpPr txBox="1">
              <a:spLocks noChangeArrowheads="1"/>
            </p:cNvSpPr>
            <p:nvPr/>
          </p:nvSpPr>
          <p:spPr bwMode="auto">
            <a:xfrm rot="2901055">
              <a:off x="1166" y="3353"/>
              <a:ext cx="112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63" name="Text Box 42"/>
            <p:cNvSpPr txBox="1">
              <a:spLocks noChangeArrowheads="1"/>
            </p:cNvSpPr>
            <p:nvPr/>
          </p:nvSpPr>
          <p:spPr bwMode="auto">
            <a:xfrm rot="2901055">
              <a:off x="1157" y="3451"/>
              <a:ext cx="112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64" name="Text Box 43"/>
            <p:cNvSpPr txBox="1">
              <a:spLocks noChangeArrowheads="1"/>
            </p:cNvSpPr>
            <p:nvPr/>
          </p:nvSpPr>
          <p:spPr bwMode="auto">
            <a:xfrm rot="2901055">
              <a:off x="1224" y="3477"/>
              <a:ext cx="112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65" name="Text Box 44"/>
            <p:cNvSpPr txBox="1">
              <a:spLocks noChangeArrowheads="1"/>
            </p:cNvSpPr>
            <p:nvPr/>
          </p:nvSpPr>
          <p:spPr bwMode="auto">
            <a:xfrm rot="2901055">
              <a:off x="1211" y="3392"/>
              <a:ext cx="112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66" name="Text Box 45"/>
            <p:cNvSpPr txBox="1">
              <a:spLocks noChangeArrowheads="1"/>
            </p:cNvSpPr>
            <p:nvPr/>
          </p:nvSpPr>
          <p:spPr bwMode="auto">
            <a:xfrm rot="2901055">
              <a:off x="1106" y="3426"/>
              <a:ext cx="112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67" name="Text Box 46"/>
            <p:cNvSpPr txBox="1">
              <a:spLocks noChangeArrowheads="1"/>
            </p:cNvSpPr>
            <p:nvPr/>
          </p:nvSpPr>
          <p:spPr bwMode="auto">
            <a:xfrm rot="2901055">
              <a:off x="1260" y="3429"/>
              <a:ext cx="112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68" name="Text Box 47"/>
            <p:cNvSpPr txBox="1">
              <a:spLocks noChangeArrowheads="1"/>
            </p:cNvSpPr>
            <p:nvPr/>
          </p:nvSpPr>
          <p:spPr bwMode="auto">
            <a:xfrm rot="2901055">
              <a:off x="1170" y="3490"/>
              <a:ext cx="113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69" name="Text Box 48"/>
            <p:cNvSpPr txBox="1">
              <a:spLocks noChangeArrowheads="1"/>
            </p:cNvSpPr>
            <p:nvPr/>
          </p:nvSpPr>
          <p:spPr bwMode="auto">
            <a:xfrm rot="2901055">
              <a:off x="1225" y="3336"/>
              <a:ext cx="112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70" name="Text Box 49"/>
            <p:cNvSpPr txBox="1">
              <a:spLocks noChangeArrowheads="1"/>
            </p:cNvSpPr>
            <p:nvPr/>
          </p:nvSpPr>
          <p:spPr bwMode="auto">
            <a:xfrm rot="2901055">
              <a:off x="1261" y="3510"/>
              <a:ext cx="113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71" name="Text Box 50"/>
            <p:cNvSpPr txBox="1">
              <a:spLocks noChangeArrowheads="1"/>
            </p:cNvSpPr>
            <p:nvPr/>
          </p:nvSpPr>
          <p:spPr bwMode="auto">
            <a:xfrm rot="2901055">
              <a:off x="1252" y="3572"/>
              <a:ext cx="112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72" name="Text Box 51"/>
            <p:cNvSpPr txBox="1">
              <a:spLocks noChangeArrowheads="1"/>
            </p:cNvSpPr>
            <p:nvPr/>
          </p:nvSpPr>
          <p:spPr bwMode="auto">
            <a:xfrm rot="2901055">
              <a:off x="1310" y="3545"/>
              <a:ext cx="112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73" name="Text Box 52"/>
            <p:cNvSpPr txBox="1">
              <a:spLocks noChangeArrowheads="1"/>
            </p:cNvSpPr>
            <p:nvPr/>
          </p:nvSpPr>
          <p:spPr bwMode="auto">
            <a:xfrm rot="2901055">
              <a:off x="1357" y="3502"/>
              <a:ext cx="112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74" name="Text Box 53"/>
            <p:cNvSpPr txBox="1">
              <a:spLocks noChangeArrowheads="1"/>
            </p:cNvSpPr>
            <p:nvPr/>
          </p:nvSpPr>
          <p:spPr bwMode="auto">
            <a:xfrm rot="2901055">
              <a:off x="1310" y="3490"/>
              <a:ext cx="113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75" name="Text Box 54"/>
            <p:cNvSpPr txBox="1">
              <a:spLocks noChangeArrowheads="1"/>
            </p:cNvSpPr>
            <p:nvPr/>
          </p:nvSpPr>
          <p:spPr bwMode="auto">
            <a:xfrm rot="2901055">
              <a:off x="1314" y="3434"/>
              <a:ext cx="112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76" name="Text Box 55"/>
            <p:cNvSpPr txBox="1">
              <a:spLocks noChangeArrowheads="1"/>
            </p:cNvSpPr>
            <p:nvPr/>
          </p:nvSpPr>
          <p:spPr bwMode="auto">
            <a:xfrm rot="2901055">
              <a:off x="1310" y="3530"/>
              <a:ext cx="113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77" name="Text Box 56"/>
            <p:cNvSpPr txBox="1">
              <a:spLocks noChangeArrowheads="1"/>
            </p:cNvSpPr>
            <p:nvPr/>
          </p:nvSpPr>
          <p:spPr bwMode="auto">
            <a:xfrm rot="2901055">
              <a:off x="1376" y="3558"/>
              <a:ext cx="113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78" name="Text Box 57"/>
            <p:cNvSpPr txBox="1">
              <a:spLocks noChangeArrowheads="1"/>
            </p:cNvSpPr>
            <p:nvPr/>
          </p:nvSpPr>
          <p:spPr bwMode="auto">
            <a:xfrm rot="2901055">
              <a:off x="1363" y="3472"/>
              <a:ext cx="112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79" name="Text Box 58"/>
            <p:cNvSpPr txBox="1">
              <a:spLocks noChangeArrowheads="1"/>
            </p:cNvSpPr>
            <p:nvPr/>
          </p:nvSpPr>
          <p:spPr bwMode="auto">
            <a:xfrm rot="2901055">
              <a:off x="1256" y="3510"/>
              <a:ext cx="113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80" name="Text Box 59"/>
            <p:cNvSpPr txBox="1">
              <a:spLocks noChangeArrowheads="1"/>
            </p:cNvSpPr>
            <p:nvPr/>
          </p:nvSpPr>
          <p:spPr bwMode="auto">
            <a:xfrm rot="2901055">
              <a:off x="1416" y="3513"/>
              <a:ext cx="113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81" name="Text Box 60"/>
            <p:cNvSpPr txBox="1">
              <a:spLocks noChangeArrowheads="1"/>
            </p:cNvSpPr>
            <p:nvPr/>
          </p:nvSpPr>
          <p:spPr bwMode="auto">
            <a:xfrm rot="2901055">
              <a:off x="1327" y="3570"/>
              <a:ext cx="112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82" name="Text Box 61"/>
            <p:cNvSpPr txBox="1">
              <a:spLocks noChangeArrowheads="1"/>
            </p:cNvSpPr>
            <p:nvPr/>
          </p:nvSpPr>
          <p:spPr bwMode="auto">
            <a:xfrm rot="2901055">
              <a:off x="1381" y="3420"/>
              <a:ext cx="112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83" name="Text Box 62"/>
            <p:cNvSpPr txBox="1">
              <a:spLocks noChangeArrowheads="1"/>
            </p:cNvSpPr>
            <p:nvPr/>
          </p:nvSpPr>
          <p:spPr bwMode="auto">
            <a:xfrm rot="2901055">
              <a:off x="1263" y="3459"/>
              <a:ext cx="113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84" name="Text Box 63"/>
            <p:cNvSpPr txBox="1">
              <a:spLocks noChangeArrowheads="1"/>
            </p:cNvSpPr>
            <p:nvPr/>
          </p:nvSpPr>
          <p:spPr bwMode="auto">
            <a:xfrm rot="2901055">
              <a:off x="1109" y="3481"/>
              <a:ext cx="112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85" name="Text Box 64"/>
            <p:cNvSpPr txBox="1">
              <a:spLocks noChangeArrowheads="1"/>
            </p:cNvSpPr>
            <p:nvPr/>
          </p:nvSpPr>
          <p:spPr bwMode="auto">
            <a:xfrm rot="2901055">
              <a:off x="1129" y="3535"/>
              <a:ext cx="112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86" name="Text Box 65"/>
            <p:cNvSpPr txBox="1">
              <a:spLocks noChangeArrowheads="1"/>
            </p:cNvSpPr>
            <p:nvPr/>
          </p:nvSpPr>
          <p:spPr bwMode="auto">
            <a:xfrm rot="2901055">
              <a:off x="1116" y="3448"/>
              <a:ext cx="112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87" name="Text Box 66"/>
            <p:cNvSpPr txBox="1">
              <a:spLocks noChangeArrowheads="1"/>
            </p:cNvSpPr>
            <p:nvPr/>
          </p:nvSpPr>
          <p:spPr bwMode="auto">
            <a:xfrm rot="2901055">
              <a:off x="1163" y="3483"/>
              <a:ext cx="112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88" name="Text Box 67"/>
            <p:cNvSpPr txBox="1">
              <a:spLocks noChangeArrowheads="1"/>
            </p:cNvSpPr>
            <p:nvPr/>
          </p:nvSpPr>
          <p:spPr bwMode="auto">
            <a:xfrm rot="2901055">
              <a:off x="1074" y="3549"/>
              <a:ext cx="112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89" name="Text Box 68"/>
            <p:cNvSpPr txBox="1">
              <a:spLocks noChangeArrowheads="1"/>
            </p:cNvSpPr>
            <p:nvPr/>
          </p:nvSpPr>
          <p:spPr bwMode="auto">
            <a:xfrm rot="2901055">
              <a:off x="1125" y="3394"/>
              <a:ext cx="113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90" name="Text Box 69"/>
            <p:cNvSpPr txBox="1">
              <a:spLocks noChangeArrowheads="1"/>
            </p:cNvSpPr>
            <p:nvPr/>
          </p:nvSpPr>
          <p:spPr bwMode="auto">
            <a:xfrm rot="2901055">
              <a:off x="1166" y="3563"/>
              <a:ext cx="112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91" name="Text Box 70"/>
            <p:cNvSpPr txBox="1">
              <a:spLocks noChangeArrowheads="1"/>
            </p:cNvSpPr>
            <p:nvPr/>
          </p:nvSpPr>
          <p:spPr bwMode="auto">
            <a:xfrm rot="2901055">
              <a:off x="1233" y="3569"/>
              <a:ext cx="112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92" name="Text Box 71"/>
            <p:cNvSpPr txBox="1">
              <a:spLocks noChangeArrowheads="1"/>
            </p:cNvSpPr>
            <p:nvPr/>
          </p:nvSpPr>
          <p:spPr bwMode="auto">
            <a:xfrm rot="2901055">
              <a:off x="1090" y="3518"/>
              <a:ext cx="112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93" name="Text Box 72"/>
            <p:cNvSpPr txBox="1">
              <a:spLocks noChangeArrowheads="1"/>
            </p:cNvSpPr>
            <p:nvPr/>
          </p:nvSpPr>
          <p:spPr bwMode="auto">
            <a:xfrm rot="2901055">
              <a:off x="1110" y="3572"/>
              <a:ext cx="112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94" name="Text Box 73"/>
            <p:cNvSpPr txBox="1">
              <a:spLocks noChangeArrowheads="1"/>
            </p:cNvSpPr>
            <p:nvPr/>
          </p:nvSpPr>
          <p:spPr bwMode="auto">
            <a:xfrm rot="2901055">
              <a:off x="1100" y="3486"/>
              <a:ext cx="112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95" name="Text Box 74"/>
            <p:cNvSpPr txBox="1">
              <a:spLocks noChangeArrowheads="1"/>
            </p:cNvSpPr>
            <p:nvPr/>
          </p:nvSpPr>
          <p:spPr bwMode="auto">
            <a:xfrm rot="2901055">
              <a:off x="1150" y="3522"/>
              <a:ext cx="112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96" name="Text Box 75"/>
            <p:cNvSpPr txBox="1">
              <a:spLocks noChangeArrowheads="1"/>
            </p:cNvSpPr>
            <p:nvPr/>
          </p:nvSpPr>
          <p:spPr bwMode="auto">
            <a:xfrm rot="2901055">
              <a:off x="1106" y="3430"/>
              <a:ext cx="112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97" name="Text Box 76"/>
            <p:cNvSpPr txBox="1">
              <a:spLocks noChangeArrowheads="1"/>
            </p:cNvSpPr>
            <p:nvPr/>
          </p:nvSpPr>
          <p:spPr bwMode="auto">
            <a:xfrm rot="2901055">
              <a:off x="1285" y="3400"/>
              <a:ext cx="112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98" name="Text Box 77"/>
            <p:cNvSpPr txBox="1">
              <a:spLocks noChangeArrowheads="1"/>
            </p:cNvSpPr>
            <p:nvPr/>
          </p:nvSpPr>
          <p:spPr bwMode="auto">
            <a:xfrm rot="2901055">
              <a:off x="1235" y="3389"/>
              <a:ext cx="112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99" name="Text Box 78"/>
            <p:cNvSpPr txBox="1">
              <a:spLocks noChangeArrowheads="1"/>
            </p:cNvSpPr>
            <p:nvPr/>
          </p:nvSpPr>
          <p:spPr bwMode="auto">
            <a:xfrm rot="2901055">
              <a:off x="1245" y="3338"/>
              <a:ext cx="113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00" name="Text Box 79"/>
            <p:cNvSpPr txBox="1">
              <a:spLocks noChangeArrowheads="1"/>
            </p:cNvSpPr>
            <p:nvPr/>
          </p:nvSpPr>
          <p:spPr bwMode="auto">
            <a:xfrm rot="2901055">
              <a:off x="1240" y="3433"/>
              <a:ext cx="112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01" name="Text Box 80"/>
            <p:cNvSpPr txBox="1">
              <a:spLocks noChangeArrowheads="1"/>
            </p:cNvSpPr>
            <p:nvPr/>
          </p:nvSpPr>
          <p:spPr bwMode="auto">
            <a:xfrm rot="2901055">
              <a:off x="1300" y="3456"/>
              <a:ext cx="113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02" name="Text Box 81"/>
            <p:cNvSpPr txBox="1">
              <a:spLocks noChangeArrowheads="1"/>
            </p:cNvSpPr>
            <p:nvPr/>
          </p:nvSpPr>
          <p:spPr bwMode="auto">
            <a:xfrm rot="2901055">
              <a:off x="1292" y="3377"/>
              <a:ext cx="113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03" name="Text Box 82"/>
            <p:cNvSpPr txBox="1">
              <a:spLocks noChangeArrowheads="1"/>
            </p:cNvSpPr>
            <p:nvPr/>
          </p:nvSpPr>
          <p:spPr bwMode="auto">
            <a:xfrm rot="2901055">
              <a:off x="1186" y="3408"/>
              <a:ext cx="113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04" name="Text Box 83"/>
            <p:cNvSpPr txBox="1">
              <a:spLocks noChangeArrowheads="1"/>
            </p:cNvSpPr>
            <p:nvPr/>
          </p:nvSpPr>
          <p:spPr bwMode="auto">
            <a:xfrm rot="2901055">
              <a:off x="1341" y="3408"/>
              <a:ext cx="113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05" name="Text Box 84"/>
            <p:cNvSpPr txBox="1">
              <a:spLocks noChangeArrowheads="1"/>
            </p:cNvSpPr>
            <p:nvPr/>
          </p:nvSpPr>
          <p:spPr bwMode="auto">
            <a:xfrm rot="2901055">
              <a:off x="1251" y="3474"/>
              <a:ext cx="112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06" name="Text Box 85"/>
            <p:cNvSpPr txBox="1">
              <a:spLocks noChangeArrowheads="1"/>
            </p:cNvSpPr>
            <p:nvPr/>
          </p:nvSpPr>
          <p:spPr bwMode="auto">
            <a:xfrm rot="2901055">
              <a:off x="1345" y="3484"/>
              <a:ext cx="112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07" name="Text Box 86"/>
            <p:cNvSpPr txBox="1">
              <a:spLocks noChangeArrowheads="1"/>
            </p:cNvSpPr>
            <p:nvPr/>
          </p:nvSpPr>
          <p:spPr bwMode="auto">
            <a:xfrm rot="2901055">
              <a:off x="1379" y="3548"/>
              <a:ext cx="112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08" name="Text Box 87"/>
            <p:cNvSpPr txBox="1">
              <a:spLocks noChangeArrowheads="1"/>
            </p:cNvSpPr>
            <p:nvPr/>
          </p:nvSpPr>
          <p:spPr bwMode="auto">
            <a:xfrm rot="2901055">
              <a:off x="1338" y="3531"/>
              <a:ext cx="112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09" name="Text Box 88"/>
            <p:cNvSpPr txBox="1">
              <a:spLocks noChangeArrowheads="1"/>
            </p:cNvSpPr>
            <p:nvPr/>
          </p:nvSpPr>
          <p:spPr bwMode="auto">
            <a:xfrm rot="2901055">
              <a:off x="1340" y="3480"/>
              <a:ext cx="112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10" name="Text Box 89"/>
            <p:cNvSpPr txBox="1">
              <a:spLocks noChangeArrowheads="1"/>
            </p:cNvSpPr>
            <p:nvPr/>
          </p:nvSpPr>
          <p:spPr bwMode="auto">
            <a:xfrm rot="2901055">
              <a:off x="1331" y="3570"/>
              <a:ext cx="112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11" name="Text Box 90"/>
            <p:cNvSpPr txBox="1">
              <a:spLocks noChangeArrowheads="1"/>
            </p:cNvSpPr>
            <p:nvPr/>
          </p:nvSpPr>
          <p:spPr bwMode="auto">
            <a:xfrm rot="2901055">
              <a:off x="1388" y="3514"/>
              <a:ext cx="112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12" name="Text Box 91"/>
            <p:cNvSpPr txBox="1">
              <a:spLocks noChangeArrowheads="1"/>
            </p:cNvSpPr>
            <p:nvPr/>
          </p:nvSpPr>
          <p:spPr bwMode="auto">
            <a:xfrm rot="2901055">
              <a:off x="1285" y="3545"/>
              <a:ext cx="112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13" name="Text Box 92"/>
            <p:cNvSpPr txBox="1">
              <a:spLocks noChangeArrowheads="1"/>
            </p:cNvSpPr>
            <p:nvPr/>
          </p:nvSpPr>
          <p:spPr bwMode="auto">
            <a:xfrm rot="2901055">
              <a:off x="1434" y="3552"/>
              <a:ext cx="112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14" name="Text Box 93"/>
            <p:cNvSpPr txBox="1">
              <a:spLocks noChangeArrowheads="1"/>
            </p:cNvSpPr>
            <p:nvPr/>
          </p:nvSpPr>
          <p:spPr bwMode="auto">
            <a:xfrm rot="2901055">
              <a:off x="1402" y="3456"/>
              <a:ext cx="113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15" name="Text Box 94"/>
            <p:cNvSpPr txBox="1">
              <a:spLocks noChangeArrowheads="1"/>
            </p:cNvSpPr>
            <p:nvPr/>
          </p:nvSpPr>
          <p:spPr bwMode="auto">
            <a:xfrm rot="2901055">
              <a:off x="1283" y="3500"/>
              <a:ext cx="112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 dirty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16" name="Text Box 95"/>
            <p:cNvSpPr txBox="1">
              <a:spLocks noChangeArrowheads="1"/>
            </p:cNvSpPr>
            <p:nvPr/>
          </p:nvSpPr>
          <p:spPr bwMode="auto">
            <a:xfrm>
              <a:off x="1022" y="3348"/>
              <a:ext cx="101" cy="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17" name="Text Box 96"/>
            <p:cNvSpPr txBox="1">
              <a:spLocks noChangeArrowheads="1"/>
            </p:cNvSpPr>
            <p:nvPr/>
          </p:nvSpPr>
          <p:spPr bwMode="auto">
            <a:xfrm>
              <a:off x="724" y="3386"/>
              <a:ext cx="101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18" name="Text Box 97"/>
            <p:cNvSpPr txBox="1">
              <a:spLocks noChangeArrowheads="1"/>
            </p:cNvSpPr>
            <p:nvPr/>
          </p:nvSpPr>
          <p:spPr bwMode="auto">
            <a:xfrm>
              <a:off x="724" y="3441"/>
              <a:ext cx="101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19" name="Text Box 98"/>
            <p:cNvSpPr txBox="1">
              <a:spLocks noChangeArrowheads="1"/>
            </p:cNvSpPr>
            <p:nvPr/>
          </p:nvSpPr>
          <p:spPr bwMode="auto">
            <a:xfrm>
              <a:off x="705" y="3497"/>
              <a:ext cx="101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20" name="Text Box 99"/>
            <p:cNvSpPr txBox="1">
              <a:spLocks noChangeArrowheads="1"/>
            </p:cNvSpPr>
            <p:nvPr/>
          </p:nvSpPr>
          <p:spPr bwMode="auto">
            <a:xfrm>
              <a:off x="720" y="3535"/>
              <a:ext cx="101" cy="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21" name="Text Box 100"/>
            <p:cNvSpPr txBox="1">
              <a:spLocks noChangeArrowheads="1"/>
            </p:cNvSpPr>
            <p:nvPr/>
          </p:nvSpPr>
          <p:spPr bwMode="auto">
            <a:xfrm>
              <a:off x="923" y="3382"/>
              <a:ext cx="101" cy="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22" name="Text Box 101"/>
            <p:cNvSpPr txBox="1">
              <a:spLocks noChangeArrowheads="1"/>
            </p:cNvSpPr>
            <p:nvPr/>
          </p:nvSpPr>
          <p:spPr bwMode="auto">
            <a:xfrm>
              <a:off x="881" y="3410"/>
              <a:ext cx="101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23" name="Text Box 102"/>
            <p:cNvSpPr txBox="1">
              <a:spLocks noChangeArrowheads="1"/>
            </p:cNvSpPr>
            <p:nvPr/>
          </p:nvSpPr>
          <p:spPr bwMode="auto">
            <a:xfrm>
              <a:off x="844" y="3371"/>
              <a:ext cx="101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24" name="Text Box 103"/>
            <p:cNvSpPr txBox="1">
              <a:spLocks noChangeArrowheads="1"/>
            </p:cNvSpPr>
            <p:nvPr/>
          </p:nvSpPr>
          <p:spPr bwMode="auto">
            <a:xfrm>
              <a:off x="911" y="3435"/>
              <a:ext cx="101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25" name="Text Box 104"/>
            <p:cNvSpPr txBox="1">
              <a:spLocks noChangeArrowheads="1"/>
            </p:cNvSpPr>
            <p:nvPr/>
          </p:nvSpPr>
          <p:spPr bwMode="auto">
            <a:xfrm>
              <a:off x="975" y="3405"/>
              <a:ext cx="101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26" name="Text Box 105"/>
            <p:cNvSpPr txBox="1">
              <a:spLocks noChangeArrowheads="1"/>
            </p:cNvSpPr>
            <p:nvPr/>
          </p:nvSpPr>
          <p:spPr bwMode="auto">
            <a:xfrm>
              <a:off x="903" y="3357"/>
              <a:ext cx="101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27" name="Text Box 106"/>
            <p:cNvSpPr txBox="1">
              <a:spLocks noChangeArrowheads="1"/>
            </p:cNvSpPr>
            <p:nvPr/>
          </p:nvSpPr>
          <p:spPr bwMode="auto">
            <a:xfrm>
              <a:off x="860" y="3457"/>
              <a:ext cx="101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28" name="Text Box 107"/>
            <p:cNvSpPr txBox="1">
              <a:spLocks noChangeArrowheads="1"/>
            </p:cNvSpPr>
            <p:nvPr/>
          </p:nvSpPr>
          <p:spPr bwMode="auto">
            <a:xfrm>
              <a:off x="964" y="3346"/>
              <a:ext cx="101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29" name="Text Box 108"/>
            <p:cNvSpPr txBox="1">
              <a:spLocks noChangeArrowheads="1"/>
            </p:cNvSpPr>
            <p:nvPr/>
          </p:nvSpPr>
          <p:spPr bwMode="auto">
            <a:xfrm>
              <a:off x="952" y="3454"/>
              <a:ext cx="101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30" name="Text Box 109"/>
            <p:cNvSpPr txBox="1">
              <a:spLocks noChangeArrowheads="1"/>
            </p:cNvSpPr>
            <p:nvPr/>
          </p:nvSpPr>
          <p:spPr bwMode="auto">
            <a:xfrm>
              <a:off x="869" y="3314"/>
              <a:ext cx="100" cy="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31" name="Text Box 110"/>
            <p:cNvSpPr txBox="1">
              <a:spLocks noChangeArrowheads="1"/>
            </p:cNvSpPr>
            <p:nvPr/>
          </p:nvSpPr>
          <p:spPr bwMode="auto">
            <a:xfrm>
              <a:off x="826" y="3424"/>
              <a:ext cx="101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32" name="Text Box 111"/>
            <p:cNvSpPr txBox="1">
              <a:spLocks noChangeArrowheads="1"/>
            </p:cNvSpPr>
            <p:nvPr/>
          </p:nvSpPr>
          <p:spPr bwMode="auto">
            <a:xfrm>
              <a:off x="1023" y="3394"/>
              <a:ext cx="101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33" name="Text Box 112"/>
            <p:cNvSpPr txBox="1">
              <a:spLocks noChangeArrowheads="1"/>
            </p:cNvSpPr>
            <p:nvPr/>
          </p:nvSpPr>
          <p:spPr bwMode="auto">
            <a:xfrm>
              <a:off x="821" y="3344"/>
              <a:ext cx="101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34" name="Text Box 113"/>
            <p:cNvSpPr txBox="1">
              <a:spLocks noChangeArrowheads="1"/>
            </p:cNvSpPr>
            <p:nvPr/>
          </p:nvSpPr>
          <p:spPr bwMode="auto">
            <a:xfrm>
              <a:off x="781" y="3371"/>
              <a:ext cx="101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35" name="Text Box 114"/>
            <p:cNvSpPr txBox="1">
              <a:spLocks noChangeArrowheads="1"/>
            </p:cNvSpPr>
            <p:nvPr/>
          </p:nvSpPr>
          <p:spPr bwMode="auto">
            <a:xfrm>
              <a:off x="744" y="3329"/>
              <a:ext cx="101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36" name="Text Box 115"/>
            <p:cNvSpPr txBox="1">
              <a:spLocks noChangeArrowheads="1"/>
            </p:cNvSpPr>
            <p:nvPr/>
          </p:nvSpPr>
          <p:spPr bwMode="auto">
            <a:xfrm>
              <a:off x="811" y="3397"/>
              <a:ext cx="101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37" name="Text Box 116"/>
            <p:cNvSpPr txBox="1">
              <a:spLocks noChangeArrowheads="1"/>
            </p:cNvSpPr>
            <p:nvPr/>
          </p:nvSpPr>
          <p:spPr bwMode="auto">
            <a:xfrm>
              <a:off x="874" y="3371"/>
              <a:ext cx="101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38" name="Text Box 117"/>
            <p:cNvSpPr txBox="1">
              <a:spLocks noChangeArrowheads="1"/>
            </p:cNvSpPr>
            <p:nvPr/>
          </p:nvSpPr>
          <p:spPr bwMode="auto">
            <a:xfrm>
              <a:off x="803" y="3317"/>
              <a:ext cx="101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39" name="Text Box 118"/>
            <p:cNvSpPr txBox="1">
              <a:spLocks noChangeArrowheads="1"/>
            </p:cNvSpPr>
            <p:nvPr/>
          </p:nvSpPr>
          <p:spPr bwMode="auto">
            <a:xfrm>
              <a:off x="757" y="3421"/>
              <a:ext cx="10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40" name="Text Box 119"/>
            <p:cNvSpPr txBox="1">
              <a:spLocks noChangeArrowheads="1"/>
            </p:cNvSpPr>
            <p:nvPr/>
          </p:nvSpPr>
          <p:spPr bwMode="auto">
            <a:xfrm>
              <a:off x="863" y="3308"/>
              <a:ext cx="101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41" name="Text Box 120"/>
            <p:cNvSpPr txBox="1">
              <a:spLocks noChangeArrowheads="1"/>
            </p:cNvSpPr>
            <p:nvPr/>
          </p:nvSpPr>
          <p:spPr bwMode="auto">
            <a:xfrm>
              <a:off x="852" y="3416"/>
              <a:ext cx="101" cy="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42" name="Text Box 121"/>
            <p:cNvSpPr txBox="1">
              <a:spLocks noChangeArrowheads="1"/>
            </p:cNvSpPr>
            <p:nvPr/>
          </p:nvSpPr>
          <p:spPr bwMode="auto">
            <a:xfrm>
              <a:off x="769" y="3274"/>
              <a:ext cx="101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43" name="Text Box 122"/>
            <p:cNvSpPr txBox="1">
              <a:spLocks noChangeArrowheads="1"/>
            </p:cNvSpPr>
            <p:nvPr/>
          </p:nvSpPr>
          <p:spPr bwMode="auto">
            <a:xfrm>
              <a:off x="923" y="3357"/>
              <a:ext cx="101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44" name="Text Box 123"/>
            <p:cNvSpPr txBox="1">
              <a:spLocks noChangeArrowheads="1"/>
            </p:cNvSpPr>
            <p:nvPr/>
          </p:nvSpPr>
          <p:spPr bwMode="auto">
            <a:xfrm>
              <a:off x="1040" y="3419"/>
              <a:ext cx="101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45" name="Text Box 124"/>
            <p:cNvSpPr txBox="1">
              <a:spLocks noChangeArrowheads="1"/>
            </p:cNvSpPr>
            <p:nvPr/>
          </p:nvSpPr>
          <p:spPr bwMode="auto">
            <a:xfrm>
              <a:off x="999" y="3446"/>
              <a:ext cx="101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46" name="Text Box 125"/>
            <p:cNvSpPr txBox="1">
              <a:spLocks noChangeArrowheads="1"/>
            </p:cNvSpPr>
            <p:nvPr/>
          </p:nvSpPr>
          <p:spPr bwMode="auto">
            <a:xfrm>
              <a:off x="963" y="3405"/>
              <a:ext cx="101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47" name="Text Box 126"/>
            <p:cNvSpPr txBox="1">
              <a:spLocks noChangeArrowheads="1"/>
            </p:cNvSpPr>
            <p:nvPr/>
          </p:nvSpPr>
          <p:spPr bwMode="auto">
            <a:xfrm>
              <a:off x="1030" y="3472"/>
              <a:ext cx="101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48" name="Text Box 127"/>
            <p:cNvSpPr txBox="1">
              <a:spLocks noChangeArrowheads="1"/>
            </p:cNvSpPr>
            <p:nvPr/>
          </p:nvSpPr>
          <p:spPr bwMode="auto">
            <a:xfrm>
              <a:off x="1022" y="3393"/>
              <a:ext cx="101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49" name="Text Box 128"/>
            <p:cNvSpPr txBox="1">
              <a:spLocks noChangeArrowheads="1"/>
            </p:cNvSpPr>
            <p:nvPr/>
          </p:nvSpPr>
          <p:spPr bwMode="auto">
            <a:xfrm>
              <a:off x="978" y="3493"/>
              <a:ext cx="101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50" name="Text Box 129"/>
            <p:cNvSpPr txBox="1">
              <a:spLocks noChangeArrowheads="1"/>
            </p:cNvSpPr>
            <p:nvPr/>
          </p:nvSpPr>
          <p:spPr bwMode="auto">
            <a:xfrm>
              <a:off x="988" y="3348"/>
              <a:ext cx="101" cy="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51" name="Text Box 130"/>
            <p:cNvSpPr txBox="1">
              <a:spLocks noChangeArrowheads="1"/>
            </p:cNvSpPr>
            <p:nvPr/>
          </p:nvSpPr>
          <p:spPr bwMode="auto">
            <a:xfrm>
              <a:off x="944" y="3460"/>
              <a:ext cx="101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52" name="Text Box 131"/>
            <p:cNvSpPr txBox="1">
              <a:spLocks noChangeArrowheads="1"/>
            </p:cNvSpPr>
            <p:nvPr/>
          </p:nvSpPr>
          <p:spPr bwMode="auto">
            <a:xfrm>
              <a:off x="985" y="3284"/>
              <a:ext cx="101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53" name="Text Box 132"/>
            <p:cNvSpPr txBox="1">
              <a:spLocks noChangeArrowheads="1"/>
            </p:cNvSpPr>
            <p:nvPr/>
          </p:nvSpPr>
          <p:spPr bwMode="auto">
            <a:xfrm>
              <a:off x="944" y="3314"/>
              <a:ext cx="101" cy="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54" name="Text Box 133"/>
            <p:cNvSpPr txBox="1">
              <a:spLocks noChangeArrowheads="1"/>
            </p:cNvSpPr>
            <p:nvPr/>
          </p:nvSpPr>
          <p:spPr bwMode="auto">
            <a:xfrm>
              <a:off x="907" y="3269"/>
              <a:ext cx="101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55" name="Text Box 134"/>
            <p:cNvSpPr txBox="1">
              <a:spLocks noChangeArrowheads="1"/>
            </p:cNvSpPr>
            <p:nvPr/>
          </p:nvSpPr>
          <p:spPr bwMode="auto">
            <a:xfrm>
              <a:off x="974" y="3336"/>
              <a:ext cx="101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56" name="Text Box 135"/>
            <p:cNvSpPr txBox="1">
              <a:spLocks noChangeArrowheads="1"/>
            </p:cNvSpPr>
            <p:nvPr/>
          </p:nvSpPr>
          <p:spPr bwMode="auto">
            <a:xfrm>
              <a:off x="1037" y="3308"/>
              <a:ext cx="101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57" name="Text Box 136"/>
            <p:cNvSpPr txBox="1">
              <a:spLocks noChangeArrowheads="1"/>
            </p:cNvSpPr>
            <p:nvPr/>
          </p:nvSpPr>
          <p:spPr bwMode="auto">
            <a:xfrm>
              <a:off x="966" y="3257"/>
              <a:ext cx="101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58" name="Text Box 137"/>
            <p:cNvSpPr txBox="1">
              <a:spLocks noChangeArrowheads="1"/>
            </p:cNvSpPr>
            <p:nvPr/>
          </p:nvSpPr>
          <p:spPr bwMode="auto">
            <a:xfrm>
              <a:off x="922" y="3360"/>
              <a:ext cx="101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59" name="Text Box 138"/>
            <p:cNvSpPr txBox="1">
              <a:spLocks noChangeArrowheads="1"/>
            </p:cNvSpPr>
            <p:nvPr/>
          </p:nvSpPr>
          <p:spPr bwMode="auto">
            <a:xfrm>
              <a:off x="1026" y="3248"/>
              <a:ext cx="101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60" name="Text Box 139"/>
            <p:cNvSpPr txBox="1">
              <a:spLocks noChangeArrowheads="1"/>
            </p:cNvSpPr>
            <p:nvPr/>
          </p:nvSpPr>
          <p:spPr bwMode="auto">
            <a:xfrm>
              <a:off x="1014" y="3354"/>
              <a:ext cx="101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61" name="Text Box 140"/>
            <p:cNvSpPr txBox="1">
              <a:spLocks noChangeArrowheads="1"/>
            </p:cNvSpPr>
            <p:nvPr/>
          </p:nvSpPr>
          <p:spPr bwMode="auto">
            <a:xfrm>
              <a:off x="932" y="3214"/>
              <a:ext cx="10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62" name="Text Box 141"/>
            <p:cNvSpPr txBox="1">
              <a:spLocks noChangeArrowheads="1"/>
            </p:cNvSpPr>
            <p:nvPr/>
          </p:nvSpPr>
          <p:spPr bwMode="auto">
            <a:xfrm>
              <a:off x="888" y="3326"/>
              <a:ext cx="101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63" name="Text Box 142"/>
            <p:cNvSpPr txBox="1">
              <a:spLocks noChangeArrowheads="1"/>
            </p:cNvSpPr>
            <p:nvPr/>
          </p:nvSpPr>
          <p:spPr bwMode="auto">
            <a:xfrm>
              <a:off x="802" y="3456"/>
              <a:ext cx="101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64" name="Text Box 143"/>
            <p:cNvSpPr txBox="1">
              <a:spLocks noChangeArrowheads="1"/>
            </p:cNvSpPr>
            <p:nvPr/>
          </p:nvSpPr>
          <p:spPr bwMode="auto">
            <a:xfrm>
              <a:off x="760" y="3483"/>
              <a:ext cx="101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65" name="Text Box 144"/>
            <p:cNvSpPr txBox="1">
              <a:spLocks noChangeArrowheads="1"/>
            </p:cNvSpPr>
            <p:nvPr/>
          </p:nvSpPr>
          <p:spPr bwMode="auto">
            <a:xfrm>
              <a:off x="791" y="3508"/>
              <a:ext cx="101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66" name="Text Box 145"/>
            <p:cNvSpPr txBox="1">
              <a:spLocks noChangeArrowheads="1"/>
            </p:cNvSpPr>
            <p:nvPr/>
          </p:nvSpPr>
          <p:spPr bwMode="auto">
            <a:xfrm>
              <a:off x="855" y="3478"/>
              <a:ext cx="101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67" name="Text Box 146"/>
            <p:cNvSpPr txBox="1">
              <a:spLocks noChangeArrowheads="1"/>
            </p:cNvSpPr>
            <p:nvPr/>
          </p:nvSpPr>
          <p:spPr bwMode="auto">
            <a:xfrm>
              <a:off x="783" y="3430"/>
              <a:ext cx="101" cy="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68" name="Text Box 147"/>
            <p:cNvSpPr txBox="1">
              <a:spLocks noChangeArrowheads="1"/>
            </p:cNvSpPr>
            <p:nvPr/>
          </p:nvSpPr>
          <p:spPr bwMode="auto">
            <a:xfrm>
              <a:off x="739" y="3531"/>
              <a:ext cx="101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69" name="Text Box 148"/>
            <p:cNvSpPr txBox="1">
              <a:spLocks noChangeArrowheads="1"/>
            </p:cNvSpPr>
            <p:nvPr/>
          </p:nvSpPr>
          <p:spPr bwMode="auto">
            <a:xfrm>
              <a:off x="843" y="3419"/>
              <a:ext cx="101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70" name="Text Box 149"/>
            <p:cNvSpPr txBox="1">
              <a:spLocks noChangeArrowheads="1"/>
            </p:cNvSpPr>
            <p:nvPr/>
          </p:nvSpPr>
          <p:spPr bwMode="auto">
            <a:xfrm>
              <a:off x="831" y="3526"/>
              <a:ext cx="101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71" name="Text Box 150"/>
            <p:cNvSpPr txBox="1">
              <a:spLocks noChangeArrowheads="1"/>
            </p:cNvSpPr>
            <p:nvPr/>
          </p:nvSpPr>
          <p:spPr bwMode="auto">
            <a:xfrm>
              <a:off x="750" y="3385"/>
              <a:ext cx="101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72" name="Text Box 151"/>
            <p:cNvSpPr txBox="1">
              <a:spLocks noChangeArrowheads="1"/>
            </p:cNvSpPr>
            <p:nvPr/>
          </p:nvSpPr>
          <p:spPr bwMode="auto">
            <a:xfrm>
              <a:off x="903" y="3468"/>
              <a:ext cx="101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73" name="Text Box 152"/>
            <p:cNvSpPr txBox="1">
              <a:spLocks noChangeArrowheads="1"/>
            </p:cNvSpPr>
            <p:nvPr/>
          </p:nvSpPr>
          <p:spPr bwMode="auto">
            <a:xfrm>
              <a:off x="1004" y="3493"/>
              <a:ext cx="101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74" name="Text Box 153"/>
            <p:cNvSpPr txBox="1">
              <a:spLocks noChangeArrowheads="1"/>
            </p:cNvSpPr>
            <p:nvPr/>
          </p:nvSpPr>
          <p:spPr bwMode="auto">
            <a:xfrm>
              <a:off x="963" y="3520"/>
              <a:ext cx="101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75" name="Text Box 154"/>
            <p:cNvSpPr txBox="1">
              <a:spLocks noChangeArrowheads="1"/>
            </p:cNvSpPr>
            <p:nvPr/>
          </p:nvSpPr>
          <p:spPr bwMode="auto">
            <a:xfrm>
              <a:off x="924" y="3480"/>
              <a:ext cx="101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76" name="Text Box 155"/>
            <p:cNvSpPr txBox="1">
              <a:spLocks noChangeArrowheads="1"/>
            </p:cNvSpPr>
            <p:nvPr/>
          </p:nvSpPr>
          <p:spPr bwMode="auto">
            <a:xfrm>
              <a:off x="992" y="3545"/>
              <a:ext cx="101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77" name="Text Box 156"/>
            <p:cNvSpPr txBox="1">
              <a:spLocks noChangeArrowheads="1"/>
            </p:cNvSpPr>
            <p:nvPr/>
          </p:nvSpPr>
          <p:spPr bwMode="auto">
            <a:xfrm>
              <a:off x="984" y="3468"/>
              <a:ext cx="101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78" name="Text Box 157"/>
            <p:cNvSpPr txBox="1">
              <a:spLocks noChangeArrowheads="1"/>
            </p:cNvSpPr>
            <p:nvPr/>
          </p:nvSpPr>
          <p:spPr bwMode="auto">
            <a:xfrm>
              <a:off x="939" y="3568"/>
              <a:ext cx="101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79" name="Text Box 158"/>
            <p:cNvSpPr txBox="1">
              <a:spLocks noChangeArrowheads="1"/>
            </p:cNvSpPr>
            <p:nvPr/>
          </p:nvSpPr>
          <p:spPr bwMode="auto">
            <a:xfrm>
              <a:off x="1044" y="3456"/>
              <a:ext cx="101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80" name="Text Box 159"/>
            <p:cNvSpPr txBox="1">
              <a:spLocks noChangeArrowheads="1"/>
            </p:cNvSpPr>
            <p:nvPr/>
          </p:nvSpPr>
          <p:spPr bwMode="auto">
            <a:xfrm>
              <a:off x="1033" y="3564"/>
              <a:ext cx="101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81" name="Text Box 160"/>
            <p:cNvSpPr txBox="1">
              <a:spLocks noChangeArrowheads="1"/>
            </p:cNvSpPr>
            <p:nvPr/>
          </p:nvSpPr>
          <p:spPr bwMode="auto">
            <a:xfrm>
              <a:off x="951" y="3423"/>
              <a:ext cx="101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82" name="Text Box 161"/>
            <p:cNvSpPr txBox="1">
              <a:spLocks noChangeArrowheads="1"/>
            </p:cNvSpPr>
            <p:nvPr/>
          </p:nvSpPr>
          <p:spPr bwMode="auto">
            <a:xfrm>
              <a:off x="906" y="3535"/>
              <a:ext cx="101" cy="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83" name="Text Box 162"/>
            <p:cNvSpPr txBox="1">
              <a:spLocks noChangeArrowheads="1"/>
            </p:cNvSpPr>
            <p:nvPr/>
          </p:nvSpPr>
          <p:spPr bwMode="auto">
            <a:xfrm>
              <a:off x="817" y="3493"/>
              <a:ext cx="101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84" name="Text Box 163"/>
            <p:cNvSpPr txBox="1">
              <a:spLocks noChangeArrowheads="1"/>
            </p:cNvSpPr>
            <p:nvPr/>
          </p:nvSpPr>
          <p:spPr bwMode="auto">
            <a:xfrm>
              <a:off x="776" y="3520"/>
              <a:ext cx="101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85" name="Text Box 164"/>
            <p:cNvSpPr txBox="1">
              <a:spLocks noChangeArrowheads="1"/>
            </p:cNvSpPr>
            <p:nvPr/>
          </p:nvSpPr>
          <p:spPr bwMode="auto">
            <a:xfrm>
              <a:off x="739" y="3480"/>
              <a:ext cx="101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86" name="Text Box 165"/>
            <p:cNvSpPr txBox="1">
              <a:spLocks noChangeArrowheads="1"/>
            </p:cNvSpPr>
            <p:nvPr/>
          </p:nvSpPr>
          <p:spPr bwMode="auto">
            <a:xfrm>
              <a:off x="806" y="3545"/>
              <a:ext cx="101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87" name="Text Box 166"/>
            <p:cNvSpPr txBox="1">
              <a:spLocks noChangeArrowheads="1"/>
            </p:cNvSpPr>
            <p:nvPr/>
          </p:nvSpPr>
          <p:spPr bwMode="auto">
            <a:xfrm>
              <a:off x="868" y="3516"/>
              <a:ext cx="152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88" name="Text Box 167"/>
            <p:cNvSpPr txBox="1">
              <a:spLocks noChangeArrowheads="1"/>
            </p:cNvSpPr>
            <p:nvPr/>
          </p:nvSpPr>
          <p:spPr bwMode="auto">
            <a:xfrm>
              <a:off x="798" y="3468"/>
              <a:ext cx="101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89" name="Text Box 168"/>
            <p:cNvSpPr txBox="1">
              <a:spLocks noChangeArrowheads="1"/>
            </p:cNvSpPr>
            <p:nvPr/>
          </p:nvSpPr>
          <p:spPr bwMode="auto">
            <a:xfrm>
              <a:off x="753" y="3568"/>
              <a:ext cx="10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90" name="Text Box 169"/>
            <p:cNvSpPr txBox="1">
              <a:spLocks noChangeArrowheads="1"/>
            </p:cNvSpPr>
            <p:nvPr/>
          </p:nvSpPr>
          <p:spPr bwMode="auto">
            <a:xfrm>
              <a:off x="858" y="3456"/>
              <a:ext cx="101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91" name="Text Box 170"/>
            <p:cNvSpPr txBox="1">
              <a:spLocks noChangeArrowheads="1"/>
            </p:cNvSpPr>
            <p:nvPr/>
          </p:nvSpPr>
          <p:spPr bwMode="auto">
            <a:xfrm>
              <a:off x="846" y="3564"/>
              <a:ext cx="101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92" name="Text Box 171"/>
            <p:cNvSpPr txBox="1">
              <a:spLocks noChangeArrowheads="1"/>
            </p:cNvSpPr>
            <p:nvPr/>
          </p:nvSpPr>
          <p:spPr bwMode="auto">
            <a:xfrm>
              <a:off x="764" y="3423"/>
              <a:ext cx="101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93" name="Text Box 172"/>
            <p:cNvSpPr txBox="1">
              <a:spLocks noChangeArrowheads="1"/>
            </p:cNvSpPr>
            <p:nvPr/>
          </p:nvSpPr>
          <p:spPr bwMode="auto">
            <a:xfrm>
              <a:off x="918" y="3506"/>
              <a:ext cx="101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94" name="Text Box 173"/>
            <p:cNvSpPr txBox="1">
              <a:spLocks noChangeArrowheads="1"/>
            </p:cNvSpPr>
            <p:nvPr/>
          </p:nvSpPr>
          <p:spPr bwMode="auto">
            <a:xfrm>
              <a:off x="861" y="3274"/>
              <a:ext cx="101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95" name="Text Box 174"/>
            <p:cNvSpPr txBox="1">
              <a:spLocks noChangeArrowheads="1"/>
            </p:cNvSpPr>
            <p:nvPr/>
          </p:nvSpPr>
          <p:spPr bwMode="auto">
            <a:xfrm>
              <a:off x="819" y="3301"/>
              <a:ext cx="101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96" name="Text Box 175"/>
            <p:cNvSpPr txBox="1">
              <a:spLocks noChangeArrowheads="1"/>
            </p:cNvSpPr>
            <p:nvPr/>
          </p:nvSpPr>
          <p:spPr bwMode="auto">
            <a:xfrm>
              <a:off x="783" y="3257"/>
              <a:ext cx="101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97" name="Text Box 176"/>
            <p:cNvSpPr txBox="1">
              <a:spLocks noChangeArrowheads="1"/>
            </p:cNvSpPr>
            <p:nvPr/>
          </p:nvSpPr>
          <p:spPr bwMode="auto">
            <a:xfrm>
              <a:off x="851" y="3326"/>
              <a:ext cx="101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98" name="Text Box 177"/>
            <p:cNvSpPr txBox="1">
              <a:spLocks noChangeArrowheads="1"/>
            </p:cNvSpPr>
            <p:nvPr/>
          </p:nvSpPr>
          <p:spPr bwMode="auto">
            <a:xfrm>
              <a:off x="914" y="3296"/>
              <a:ext cx="101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99" name="Text Box 178"/>
            <p:cNvSpPr txBox="1">
              <a:spLocks noChangeArrowheads="1"/>
            </p:cNvSpPr>
            <p:nvPr/>
          </p:nvSpPr>
          <p:spPr bwMode="auto">
            <a:xfrm>
              <a:off x="843" y="3248"/>
              <a:ext cx="101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200" name="Text Box 179"/>
            <p:cNvSpPr txBox="1">
              <a:spLocks noChangeArrowheads="1"/>
            </p:cNvSpPr>
            <p:nvPr/>
          </p:nvSpPr>
          <p:spPr bwMode="auto">
            <a:xfrm>
              <a:off x="798" y="3348"/>
              <a:ext cx="101" cy="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201" name="Text Box 180"/>
            <p:cNvSpPr txBox="1">
              <a:spLocks noChangeArrowheads="1"/>
            </p:cNvSpPr>
            <p:nvPr/>
          </p:nvSpPr>
          <p:spPr bwMode="auto">
            <a:xfrm>
              <a:off x="903" y="3236"/>
              <a:ext cx="101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202" name="Text Box 181"/>
            <p:cNvSpPr txBox="1">
              <a:spLocks noChangeArrowheads="1"/>
            </p:cNvSpPr>
            <p:nvPr/>
          </p:nvSpPr>
          <p:spPr bwMode="auto">
            <a:xfrm>
              <a:off x="891" y="3344"/>
              <a:ext cx="101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203" name="Text Box 182"/>
            <p:cNvSpPr txBox="1">
              <a:spLocks noChangeArrowheads="1"/>
            </p:cNvSpPr>
            <p:nvPr/>
          </p:nvSpPr>
          <p:spPr bwMode="auto">
            <a:xfrm>
              <a:off x="810" y="3203"/>
              <a:ext cx="10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204" name="Text Box 183"/>
            <p:cNvSpPr txBox="1">
              <a:spLocks noChangeArrowheads="1"/>
            </p:cNvSpPr>
            <p:nvPr/>
          </p:nvSpPr>
          <p:spPr bwMode="auto">
            <a:xfrm>
              <a:off x="764" y="3314"/>
              <a:ext cx="101" cy="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205" name="Text Box 184"/>
            <p:cNvSpPr txBox="1">
              <a:spLocks noChangeArrowheads="1"/>
            </p:cNvSpPr>
            <p:nvPr/>
          </p:nvSpPr>
          <p:spPr bwMode="auto">
            <a:xfrm>
              <a:off x="963" y="3284"/>
              <a:ext cx="101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206" name="Text Box 185"/>
            <p:cNvSpPr txBox="1">
              <a:spLocks noChangeArrowheads="1"/>
            </p:cNvSpPr>
            <p:nvPr/>
          </p:nvSpPr>
          <p:spPr bwMode="auto">
            <a:xfrm>
              <a:off x="1033" y="3296"/>
              <a:ext cx="101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207" name="Text Box 186"/>
            <p:cNvSpPr txBox="1">
              <a:spLocks noChangeArrowheads="1"/>
            </p:cNvSpPr>
            <p:nvPr/>
          </p:nvSpPr>
          <p:spPr bwMode="auto">
            <a:xfrm>
              <a:off x="992" y="3322"/>
              <a:ext cx="101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208" name="Text Box 187"/>
            <p:cNvSpPr txBox="1">
              <a:spLocks noChangeArrowheads="1"/>
            </p:cNvSpPr>
            <p:nvPr/>
          </p:nvSpPr>
          <p:spPr bwMode="auto">
            <a:xfrm>
              <a:off x="955" y="3281"/>
              <a:ext cx="101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209" name="Text Box 188"/>
            <p:cNvSpPr txBox="1">
              <a:spLocks noChangeArrowheads="1"/>
            </p:cNvSpPr>
            <p:nvPr/>
          </p:nvSpPr>
          <p:spPr bwMode="auto">
            <a:xfrm>
              <a:off x="1014" y="3269"/>
              <a:ext cx="101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210" name="Text Box 189"/>
            <p:cNvSpPr txBox="1">
              <a:spLocks noChangeArrowheads="1"/>
            </p:cNvSpPr>
            <p:nvPr/>
          </p:nvSpPr>
          <p:spPr bwMode="auto">
            <a:xfrm>
              <a:off x="971" y="3371"/>
              <a:ext cx="101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211" name="Text Box 190"/>
            <p:cNvSpPr txBox="1">
              <a:spLocks noChangeArrowheads="1"/>
            </p:cNvSpPr>
            <p:nvPr/>
          </p:nvSpPr>
          <p:spPr bwMode="auto">
            <a:xfrm>
              <a:off x="980" y="3225"/>
              <a:ext cx="101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212" name="Text Box 191"/>
            <p:cNvSpPr txBox="1">
              <a:spLocks noChangeArrowheads="1"/>
            </p:cNvSpPr>
            <p:nvPr/>
          </p:nvSpPr>
          <p:spPr bwMode="auto">
            <a:xfrm>
              <a:off x="937" y="3336"/>
              <a:ext cx="101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 dirty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213" name="Text Box 192"/>
            <p:cNvSpPr txBox="1">
              <a:spLocks noChangeArrowheads="1"/>
            </p:cNvSpPr>
            <p:nvPr/>
          </p:nvSpPr>
          <p:spPr bwMode="auto">
            <a:xfrm rot="2901055">
              <a:off x="1014" y="3436"/>
              <a:ext cx="112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214" name="Text Box 193"/>
            <p:cNvSpPr txBox="1">
              <a:spLocks noChangeArrowheads="1"/>
            </p:cNvSpPr>
            <p:nvPr/>
          </p:nvSpPr>
          <p:spPr bwMode="auto">
            <a:xfrm rot="2901055">
              <a:off x="1000" y="3470"/>
              <a:ext cx="112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215" name="Text Box 194"/>
            <p:cNvSpPr txBox="1">
              <a:spLocks noChangeArrowheads="1"/>
            </p:cNvSpPr>
            <p:nvPr/>
          </p:nvSpPr>
          <p:spPr bwMode="auto">
            <a:xfrm rot="2901055">
              <a:off x="1209" y="3592"/>
              <a:ext cx="113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216" name="Text Box 195"/>
            <p:cNvSpPr txBox="1">
              <a:spLocks noChangeArrowheads="1"/>
            </p:cNvSpPr>
            <p:nvPr/>
          </p:nvSpPr>
          <p:spPr bwMode="auto">
            <a:xfrm rot="2901055">
              <a:off x="1298" y="3607"/>
              <a:ext cx="113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217" name="Text Box 196"/>
            <p:cNvSpPr txBox="1">
              <a:spLocks noChangeArrowheads="1"/>
            </p:cNvSpPr>
            <p:nvPr/>
          </p:nvSpPr>
          <p:spPr bwMode="auto">
            <a:xfrm rot="2901055">
              <a:off x="1295" y="3633"/>
              <a:ext cx="112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218" name="Text Box 197"/>
            <p:cNvSpPr txBox="1">
              <a:spLocks noChangeArrowheads="1"/>
            </p:cNvSpPr>
            <p:nvPr/>
          </p:nvSpPr>
          <p:spPr bwMode="auto">
            <a:xfrm rot="2901055">
              <a:off x="1243" y="3626"/>
              <a:ext cx="113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219" name="Text Box 198"/>
            <p:cNvSpPr txBox="1">
              <a:spLocks noChangeArrowheads="1"/>
            </p:cNvSpPr>
            <p:nvPr/>
          </p:nvSpPr>
          <p:spPr bwMode="auto">
            <a:xfrm rot="2901055">
              <a:off x="1237" y="3661"/>
              <a:ext cx="112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220" name="Text Box 199"/>
            <p:cNvSpPr txBox="1">
              <a:spLocks noChangeArrowheads="1"/>
            </p:cNvSpPr>
            <p:nvPr/>
          </p:nvSpPr>
          <p:spPr bwMode="auto">
            <a:xfrm rot="2901055">
              <a:off x="1315" y="3686"/>
              <a:ext cx="112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221" name="Text Box 200"/>
            <p:cNvSpPr txBox="1">
              <a:spLocks noChangeArrowheads="1"/>
            </p:cNvSpPr>
            <p:nvPr/>
          </p:nvSpPr>
          <p:spPr bwMode="auto">
            <a:xfrm rot="2901055">
              <a:off x="1297" y="3603"/>
              <a:ext cx="112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 dirty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222" name="Text Box 201"/>
            <p:cNvSpPr txBox="1">
              <a:spLocks noChangeArrowheads="1"/>
            </p:cNvSpPr>
            <p:nvPr/>
          </p:nvSpPr>
          <p:spPr bwMode="auto">
            <a:xfrm rot="2901055">
              <a:off x="1198" y="3639"/>
              <a:ext cx="112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223" name="Text Box 202"/>
            <p:cNvSpPr txBox="1">
              <a:spLocks noChangeArrowheads="1"/>
            </p:cNvSpPr>
            <p:nvPr/>
          </p:nvSpPr>
          <p:spPr bwMode="auto">
            <a:xfrm rot="2901055">
              <a:off x="1351" y="3644"/>
              <a:ext cx="113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224" name="Text Box 203"/>
            <p:cNvSpPr txBox="1">
              <a:spLocks noChangeArrowheads="1"/>
            </p:cNvSpPr>
            <p:nvPr/>
          </p:nvSpPr>
          <p:spPr bwMode="auto">
            <a:xfrm rot="2901055">
              <a:off x="1258" y="3704"/>
              <a:ext cx="112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225" name="Text Box 204"/>
            <p:cNvSpPr txBox="1">
              <a:spLocks noChangeArrowheads="1"/>
            </p:cNvSpPr>
            <p:nvPr/>
          </p:nvSpPr>
          <p:spPr bwMode="auto">
            <a:xfrm rot="2901055">
              <a:off x="1198" y="3593"/>
              <a:ext cx="112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226" name="Text Box 205"/>
            <p:cNvSpPr txBox="1">
              <a:spLocks noChangeArrowheads="1"/>
            </p:cNvSpPr>
            <p:nvPr/>
          </p:nvSpPr>
          <p:spPr bwMode="auto">
            <a:xfrm rot="2901055">
              <a:off x="1349" y="3717"/>
              <a:ext cx="113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227" name="Text Box 206"/>
            <p:cNvSpPr txBox="1">
              <a:spLocks noChangeArrowheads="1"/>
            </p:cNvSpPr>
            <p:nvPr/>
          </p:nvSpPr>
          <p:spPr bwMode="auto">
            <a:xfrm rot="2901055">
              <a:off x="1415" y="3588"/>
              <a:ext cx="112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228" name="Text Box 207"/>
            <p:cNvSpPr txBox="1">
              <a:spLocks noChangeArrowheads="1"/>
            </p:cNvSpPr>
            <p:nvPr/>
          </p:nvSpPr>
          <p:spPr bwMode="auto">
            <a:xfrm rot="2901055">
              <a:off x="1063" y="3466"/>
              <a:ext cx="112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229" name="Text Box 208"/>
            <p:cNvSpPr txBox="1">
              <a:spLocks noChangeArrowheads="1"/>
            </p:cNvSpPr>
            <p:nvPr/>
          </p:nvSpPr>
          <p:spPr bwMode="auto">
            <a:xfrm rot="2901055">
              <a:off x="1057" y="3510"/>
              <a:ext cx="113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230" name="Text Box 209"/>
            <p:cNvSpPr txBox="1">
              <a:spLocks noChangeArrowheads="1"/>
            </p:cNvSpPr>
            <p:nvPr/>
          </p:nvSpPr>
          <p:spPr bwMode="auto">
            <a:xfrm rot="2901055">
              <a:off x="1008" y="3483"/>
              <a:ext cx="112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231" name="Text Box 210"/>
            <p:cNvSpPr txBox="1">
              <a:spLocks noChangeArrowheads="1"/>
            </p:cNvSpPr>
            <p:nvPr/>
          </p:nvSpPr>
          <p:spPr bwMode="auto">
            <a:xfrm rot="2901055">
              <a:off x="1214" y="3654"/>
              <a:ext cx="112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232" name="Text Box 211"/>
            <p:cNvSpPr txBox="1">
              <a:spLocks noChangeArrowheads="1"/>
            </p:cNvSpPr>
            <p:nvPr/>
          </p:nvSpPr>
          <p:spPr bwMode="auto">
            <a:xfrm rot="2901055">
              <a:off x="1164" y="3646"/>
              <a:ext cx="113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233" name="Text Box 212"/>
            <p:cNvSpPr txBox="1">
              <a:spLocks noChangeArrowheads="1"/>
            </p:cNvSpPr>
            <p:nvPr/>
          </p:nvSpPr>
          <p:spPr bwMode="auto">
            <a:xfrm rot="2901055">
              <a:off x="1177" y="3584"/>
              <a:ext cx="112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234" name="Text Box 213"/>
            <p:cNvSpPr txBox="1">
              <a:spLocks noChangeArrowheads="1"/>
            </p:cNvSpPr>
            <p:nvPr/>
          </p:nvSpPr>
          <p:spPr bwMode="auto">
            <a:xfrm rot="2901055">
              <a:off x="1169" y="3685"/>
              <a:ext cx="112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235" name="Text Box 214"/>
            <p:cNvSpPr txBox="1">
              <a:spLocks noChangeArrowheads="1"/>
            </p:cNvSpPr>
            <p:nvPr/>
          </p:nvSpPr>
          <p:spPr bwMode="auto">
            <a:xfrm rot="2901055">
              <a:off x="1233" y="3709"/>
              <a:ext cx="113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236" name="Text Box 215"/>
            <p:cNvSpPr txBox="1">
              <a:spLocks noChangeArrowheads="1"/>
            </p:cNvSpPr>
            <p:nvPr/>
          </p:nvSpPr>
          <p:spPr bwMode="auto">
            <a:xfrm rot="2901055">
              <a:off x="1211" y="3629"/>
              <a:ext cx="113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237" name="Text Box 216"/>
            <p:cNvSpPr txBox="1">
              <a:spLocks noChangeArrowheads="1"/>
            </p:cNvSpPr>
            <p:nvPr/>
          </p:nvSpPr>
          <p:spPr bwMode="auto">
            <a:xfrm rot="2901055">
              <a:off x="1117" y="3659"/>
              <a:ext cx="112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238" name="Text Box 217"/>
            <p:cNvSpPr txBox="1">
              <a:spLocks noChangeArrowheads="1"/>
            </p:cNvSpPr>
            <p:nvPr/>
          </p:nvSpPr>
          <p:spPr bwMode="auto">
            <a:xfrm rot="2901055">
              <a:off x="1263" y="3660"/>
              <a:ext cx="113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239" name="Text Box 218"/>
            <p:cNvSpPr txBox="1">
              <a:spLocks noChangeArrowheads="1"/>
            </p:cNvSpPr>
            <p:nvPr/>
          </p:nvSpPr>
          <p:spPr bwMode="auto">
            <a:xfrm rot="2901055">
              <a:off x="1182" y="3722"/>
              <a:ext cx="112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240" name="Text Box 219"/>
            <p:cNvSpPr txBox="1">
              <a:spLocks noChangeArrowheads="1"/>
            </p:cNvSpPr>
            <p:nvPr/>
          </p:nvSpPr>
          <p:spPr bwMode="auto">
            <a:xfrm rot="2901055">
              <a:off x="1121" y="3612"/>
              <a:ext cx="113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241" name="Text Box 220"/>
            <p:cNvSpPr txBox="1">
              <a:spLocks noChangeArrowheads="1"/>
            </p:cNvSpPr>
            <p:nvPr/>
          </p:nvSpPr>
          <p:spPr bwMode="auto">
            <a:xfrm rot="2901055">
              <a:off x="1272" y="3745"/>
              <a:ext cx="113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242" name="Text Box 221"/>
            <p:cNvSpPr txBox="1">
              <a:spLocks noChangeArrowheads="1"/>
            </p:cNvSpPr>
            <p:nvPr/>
          </p:nvSpPr>
          <p:spPr bwMode="auto">
            <a:xfrm rot="2901055">
              <a:off x="1039" y="3501"/>
              <a:ext cx="112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243" name="Text Box 222"/>
            <p:cNvSpPr txBox="1">
              <a:spLocks noChangeArrowheads="1"/>
            </p:cNvSpPr>
            <p:nvPr/>
          </p:nvSpPr>
          <p:spPr bwMode="auto">
            <a:xfrm rot="2901055">
              <a:off x="1046" y="3445"/>
              <a:ext cx="113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244" name="Text Box 223"/>
            <p:cNvSpPr txBox="1">
              <a:spLocks noChangeArrowheads="1"/>
            </p:cNvSpPr>
            <p:nvPr/>
          </p:nvSpPr>
          <p:spPr bwMode="auto">
            <a:xfrm rot="2901055">
              <a:off x="1046" y="3542"/>
              <a:ext cx="112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245" name="Text Box 224"/>
            <p:cNvSpPr txBox="1">
              <a:spLocks noChangeArrowheads="1"/>
            </p:cNvSpPr>
            <p:nvPr/>
          </p:nvSpPr>
          <p:spPr bwMode="auto">
            <a:xfrm rot="2901055">
              <a:off x="992" y="3517"/>
              <a:ext cx="112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246" name="Text Box 225"/>
            <p:cNvSpPr txBox="1">
              <a:spLocks noChangeArrowheads="1"/>
            </p:cNvSpPr>
            <p:nvPr/>
          </p:nvSpPr>
          <p:spPr bwMode="auto">
            <a:xfrm rot="2901055">
              <a:off x="1057" y="3583"/>
              <a:ext cx="112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247" name="Text Box 226"/>
            <p:cNvSpPr txBox="1">
              <a:spLocks noChangeArrowheads="1"/>
            </p:cNvSpPr>
            <p:nvPr/>
          </p:nvSpPr>
          <p:spPr bwMode="auto">
            <a:xfrm rot="2901055">
              <a:off x="1147" y="3602"/>
              <a:ext cx="112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248" name="Text Box 227"/>
            <p:cNvSpPr txBox="1">
              <a:spLocks noChangeArrowheads="1"/>
            </p:cNvSpPr>
            <p:nvPr/>
          </p:nvSpPr>
          <p:spPr bwMode="auto">
            <a:xfrm rot="2901055">
              <a:off x="1401" y="3600"/>
              <a:ext cx="112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249" name="Text Box 228"/>
            <p:cNvSpPr txBox="1">
              <a:spLocks noChangeArrowheads="1"/>
            </p:cNvSpPr>
            <p:nvPr/>
          </p:nvSpPr>
          <p:spPr bwMode="auto">
            <a:xfrm rot="2901055">
              <a:off x="1354" y="3617"/>
              <a:ext cx="112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250" name="Text Box 229"/>
            <p:cNvSpPr txBox="1">
              <a:spLocks noChangeArrowheads="1"/>
            </p:cNvSpPr>
            <p:nvPr/>
          </p:nvSpPr>
          <p:spPr bwMode="auto">
            <a:xfrm rot="2901055">
              <a:off x="1410" y="3626"/>
              <a:ext cx="113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</p:grpSp>
      <p:grpSp>
        <p:nvGrpSpPr>
          <p:cNvPr id="9" name="Group 232"/>
          <p:cNvGrpSpPr>
            <a:grpSpLocks/>
          </p:cNvGrpSpPr>
          <p:nvPr/>
        </p:nvGrpSpPr>
        <p:grpSpPr bwMode="auto">
          <a:xfrm>
            <a:off x="5638800" y="2263842"/>
            <a:ext cx="2181225" cy="1981200"/>
            <a:chOff x="2400" y="3024"/>
            <a:chExt cx="930" cy="816"/>
          </a:xfrm>
        </p:grpSpPr>
        <p:sp>
          <p:nvSpPr>
            <p:cNvPr id="255" name="Text Box 233"/>
            <p:cNvSpPr txBox="1">
              <a:spLocks noChangeArrowheads="1"/>
            </p:cNvSpPr>
            <p:nvPr/>
          </p:nvSpPr>
          <p:spPr bwMode="auto">
            <a:xfrm rot="2901055">
              <a:off x="3080" y="3581"/>
              <a:ext cx="100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256" name="Text Box 234"/>
            <p:cNvSpPr txBox="1">
              <a:spLocks noChangeArrowheads="1"/>
            </p:cNvSpPr>
            <p:nvPr/>
          </p:nvSpPr>
          <p:spPr bwMode="auto">
            <a:xfrm>
              <a:off x="2448" y="3312"/>
              <a:ext cx="103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grpSp>
          <p:nvGrpSpPr>
            <p:cNvPr id="10" name="Group 235"/>
            <p:cNvGrpSpPr>
              <a:grpSpLocks/>
            </p:cNvGrpSpPr>
            <p:nvPr/>
          </p:nvGrpSpPr>
          <p:grpSpPr bwMode="auto">
            <a:xfrm>
              <a:off x="2400" y="3024"/>
              <a:ext cx="864" cy="816"/>
              <a:chOff x="720" y="3120"/>
              <a:chExt cx="864" cy="816"/>
            </a:xfrm>
          </p:grpSpPr>
          <p:sp>
            <p:nvSpPr>
              <p:cNvPr id="470" name="Line 236"/>
              <p:cNvSpPr>
                <a:spLocks noChangeShapeType="1"/>
              </p:cNvSpPr>
              <p:nvPr/>
            </p:nvSpPr>
            <p:spPr bwMode="auto">
              <a:xfrm>
                <a:off x="912" y="3696"/>
                <a:ext cx="672" cy="0"/>
              </a:xfrm>
              <a:prstGeom prst="line">
                <a:avLst/>
              </a:prstGeom>
              <a:noFill/>
              <a:ln w="25400">
                <a:solidFill>
                  <a:srgbClr val="8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" name="Line 237"/>
              <p:cNvSpPr>
                <a:spLocks noChangeShapeType="1"/>
              </p:cNvSpPr>
              <p:nvPr/>
            </p:nvSpPr>
            <p:spPr bwMode="auto">
              <a:xfrm flipH="1">
                <a:off x="720" y="3696"/>
                <a:ext cx="192" cy="240"/>
              </a:xfrm>
              <a:prstGeom prst="line">
                <a:avLst/>
              </a:prstGeom>
              <a:noFill/>
              <a:ln w="25400">
                <a:solidFill>
                  <a:srgbClr val="8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" name="Line 238"/>
              <p:cNvSpPr>
                <a:spLocks noChangeShapeType="1"/>
              </p:cNvSpPr>
              <p:nvPr/>
            </p:nvSpPr>
            <p:spPr bwMode="auto">
              <a:xfrm flipV="1">
                <a:off x="912" y="3120"/>
                <a:ext cx="0" cy="576"/>
              </a:xfrm>
              <a:prstGeom prst="line">
                <a:avLst/>
              </a:prstGeom>
              <a:noFill/>
              <a:ln w="25400">
                <a:solidFill>
                  <a:srgbClr val="8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8" name="Text Box 239"/>
            <p:cNvSpPr txBox="1">
              <a:spLocks noChangeArrowheads="1"/>
            </p:cNvSpPr>
            <p:nvPr/>
          </p:nvSpPr>
          <p:spPr bwMode="auto">
            <a:xfrm rot="2901055">
              <a:off x="3224" y="3492"/>
              <a:ext cx="99" cy="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259" name="Text Box 240"/>
            <p:cNvSpPr txBox="1">
              <a:spLocks noChangeArrowheads="1"/>
            </p:cNvSpPr>
            <p:nvPr/>
          </p:nvSpPr>
          <p:spPr bwMode="auto">
            <a:xfrm rot="2901055">
              <a:off x="3084" y="3260"/>
              <a:ext cx="100" cy="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260" name="Text Box 241"/>
            <p:cNvSpPr txBox="1">
              <a:spLocks noChangeArrowheads="1"/>
            </p:cNvSpPr>
            <p:nvPr/>
          </p:nvSpPr>
          <p:spPr bwMode="auto">
            <a:xfrm>
              <a:off x="2740" y="3332"/>
              <a:ext cx="103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261" name="Text Box 242"/>
            <p:cNvSpPr txBox="1">
              <a:spLocks noChangeArrowheads="1"/>
            </p:cNvSpPr>
            <p:nvPr/>
          </p:nvSpPr>
          <p:spPr bwMode="auto">
            <a:xfrm>
              <a:off x="2760" y="3358"/>
              <a:ext cx="103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262" name="Text Box 243"/>
            <p:cNvSpPr txBox="1">
              <a:spLocks noChangeArrowheads="1"/>
            </p:cNvSpPr>
            <p:nvPr/>
          </p:nvSpPr>
          <p:spPr bwMode="auto">
            <a:xfrm>
              <a:off x="2740" y="3332"/>
              <a:ext cx="103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263" name="Text Box 244"/>
            <p:cNvSpPr txBox="1">
              <a:spLocks noChangeArrowheads="1"/>
            </p:cNvSpPr>
            <p:nvPr/>
          </p:nvSpPr>
          <p:spPr bwMode="auto">
            <a:xfrm>
              <a:off x="2798" y="3320"/>
              <a:ext cx="103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264" name="Text Box 245"/>
            <p:cNvSpPr txBox="1">
              <a:spLocks noChangeArrowheads="1"/>
            </p:cNvSpPr>
            <p:nvPr/>
          </p:nvSpPr>
          <p:spPr bwMode="auto">
            <a:xfrm>
              <a:off x="2707" y="3286"/>
              <a:ext cx="103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265" name="Text Box 246"/>
            <p:cNvSpPr txBox="1">
              <a:spLocks noChangeArrowheads="1"/>
            </p:cNvSpPr>
            <p:nvPr/>
          </p:nvSpPr>
          <p:spPr bwMode="auto">
            <a:xfrm>
              <a:off x="2703" y="3222"/>
              <a:ext cx="103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266" name="Text Box 247"/>
            <p:cNvSpPr txBox="1">
              <a:spLocks noChangeArrowheads="1"/>
            </p:cNvSpPr>
            <p:nvPr/>
          </p:nvSpPr>
          <p:spPr bwMode="auto">
            <a:xfrm>
              <a:off x="2755" y="3246"/>
              <a:ext cx="103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267" name="Text Box 248"/>
            <p:cNvSpPr txBox="1">
              <a:spLocks noChangeArrowheads="1"/>
            </p:cNvSpPr>
            <p:nvPr/>
          </p:nvSpPr>
          <p:spPr bwMode="auto">
            <a:xfrm>
              <a:off x="2732" y="3291"/>
              <a:ext cx="103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268" name="Text Box 249"/>
            <p:cNvSpPr txBox="1">
              <a:spLocks noChangeArrowheads="1"/>
            </p:cNvSpPr>
            <p:nvPr/>
          </p:nvSpPr>
          <p:spPr bwMode="auto">
            <a:xfrm>
              <a:off x="2802" y="3233"/>
              <a:ext cx="103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269" name="Text Box 250"/>
            <p:cNvSpPr txBox="1">
              <a:spLocks noChangeArrowheads="1"/>
            </p:cNvSpPr>
            <p:nvPr/>
          </p:nvSpPr>
          <p:spPr bwMode="auto">
            <a:xfrm>
              <a:off x="2749" y="3233"/>
              <a:ext cx="103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270" name="Text Box 251"/>
            <p:cNvSpPr txBox="1">
              <a:spLocks noChangeArrowheads="1"/>
            </p:cNvSpPr>
            <p:nvPr/>
          </p:nvSpPr>
          <p:spPr bwMode="auto">
            <a:xfrm>
              <a:off x="2711" y="3260"/>
              <a:ext cx="103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271" name="Text Box 252"/>
            <p:cNvSpPr txBox="1">
              <a:spLocks noChangeArrowheads="1"/>
            </p:cNvSpPr>
            <p:nvPr/>
          </p:nvSpPr>
          <p:spPr bwMode="auto">
            <a:xfrm>
              <a:off x="2740" y="3286"/>
              <a:ext cx="103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272" name="Text Box 253"/>
            <p:cNvSpPr txBox="1">
              <a:spLocks noChangeArrowheads="1"/>
            </p:cNvSpPr>
            <p:nvPr/>
          </p:nvSpPr>
          <p:spPr bwMode="auto">
            <a:xfrm>
              <a:off x="2802" y="3257"/>
              <a:ext cx="103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273" name="Text Box 254"/>
            <p:cNvSpPr txBox="1">
              <a:spLocks noChangeArrowheads="1"/>
            </p:cNvSpPr>
            <p:nvPr/>
          </p:nvSpPr>
          <p:spPr bwMode="auto">
            <a:xfrm>
              <a:off x="2732" y="3208"/>
              <a:ext cx="103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274" name="Text Box 255"/>
            <p:cNvSpPr txBox="1">
              <a:spLocks noChangeArrowheads="1"/>
            </p:cNvSpPr>
            <p:nvPr/>
          </p:nvSpPr>
          <p:spPr bwMode="auto">
            <a:xfrm>
              <a:off x="2781" y="3305"/>
              <a:ext cx="103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275" name="Text Box 256"/>
            <p:cNvSpPr txBox="1">
              <a:spLocks noChangeArrowheads="1"/>
            </p:cNvSpPr>
            <p:nvPr/>
          </p:nvSpPr>
          <p:spPr bwMode="auto">
            <a:xfrm>
              <a:off x="2852" y="3246"/>
              <a:ext cx="103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276" name="Text Box 257"/>
            <p:cNvSpPr txBox="1">
              <a:spLocks noChangeArrowheads="1"/>
            </p:cNvSpPr>
            <p:nvPr/>
          </p:nvSpPr>
          <p:spPr bwMode="auto">
            <a:xfrm rot="2901055">
              <a:off x="2829" y="3320"/>
              <a:ext cx="100" cy="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277" name="Text Box 258"/>
            <p:cNvSpPr txBox="1">
              <a:spLocks noChangeArrowheads="1"/>
            </p:cNvSpPr>
            <p:nvPr/>
          </p:nvSpPr>
          <p:spPr bwMode="auto">
            <a:xfrm rot="2901055">
              <a:off x="2871" y="3288"/>
              <a:ext cx="100" cy="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278" name="Text Box 259"/>
            <p:cNvSpPr txBox="1">
              <a:spLocks noChangeArrowheads="1"/>
            </p:cNvSpPr>
            <p:nvPr/>
          </p:nvSpPr>
          <p:spPr bwMode="auto">
            <a:xfrm rot="2901055">
              <a:off x="2927" y="3330"/>
              <a:ext cx="99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279" name="Text Box 260"/>
            <p:cNvSpPr txBox="1">
              <a:spLocks noChangeArrowheads="1"/>
            </p:cNvSpPr>
            <p:nvPr/>
          </p:nvSpPr>
          <p:spPr bwMode="auto">
            <a:xfrm rot="2901055">
              <a:off x="2948" y="3281"/>
              <a:ext cx="99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280" name="Text Box 261"/>
            <p:cNvSpPr txBox="1">
              <a:spLocks noChangeArrowheads="1"/>
            </p:cNvSpPr>
            <p:nvPr/>
          </p:nvSpPr>
          <p:spPr bwMode="auto">
            <a:xfrm rot="2901055">
              <a:off x="2866" y="3336"/>
              <a:ext cx="99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281" name="Text Box 262"/>
            <p:cNvSpPr txBox="1">
              <a:spLocks noChangeArrowheads="1"/>
            </p:cNvSpPr>
            <p:nvPr/>
          </p:nvSpPr>
          <p:spPr bwMode="auto">
            <a:xfrm rot="2901055">
              <a:off x="3029" y="3338"/>
              <a:ext cx="99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282" name="Text Box 263"/>
            <p:cNvSpPr txBox="1">
              <a:spLocks noChangeArrowheads="1"/>
            </p:cNvSpPr>
            <p:nvPr/>
          </p:nvSpPr>
          <p:spPr bwMode="auto">
            <a:xfrm rot="2901055">
              <a:off x="2979" y="3322"/>
              <a:ext cx="100" cy="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283" name="Text Box 264"/>
            <p:cNvSpPr txBox="1">
              <a:spLocks noChangeArrowheads="1"/>
            </p:cNvSpPr>
            <p:nvPr/>
          </p:nvSpPr>
          <p:spPr bwMode="auto">
            <a:xfrm rot="2901055">
              <a:off x="2999" y="3272"/>
              <a:ext cx="99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284" name="Text Box 265"/>
            <p:cNvSpPr txBox="1">
              <a:spLocks noChangeArrowheads="1"/>
            </p:cNvSpPr>
            <p:nvPr/>
          </p:nvSpPr>
          <p:spPr bwMode="auto">
            <a:xfrm rot="2901055">
              <a:off x="3052" y="3309"/>
              <a:ext cx="100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285" name="Text Box 266"/>
            <p:cNvSpPr txBox="1">
              <a:spLocks noChangeArrowheads="1"/>
            </p:cNvSpPr>
            <p:nvPr/>
          </p:nvSpPr>
          <p:spPr bwMode="auto">
            <a:xfrm rot="2901055">
              <a:off x="2967" y="3301"/>
              <a:ext cx="100" cy="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287" name="Text Box 268"/>
            <p:cNvSpPr txBox="1">
              <a:spLocks noChangeArrowheads="1"/>
            </p:cNvSpPr>
            <p:nvPr/>
          </p:nvSpPr>
          <p:spPr bwMode="auto">
            <a:xfrm>
              <a:off x="2443" y="3380"/>
              <a:ext cx="103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288" name="Text Box 269"/>
            <p:cNvSpPr txBox="1">
              <a:spLocks noChangeArrowheads="1"/>
            </p:cNvSpPr>
            <p:nvPr/>
          </p:nvSpPr>
          <p:spPr bwMode="auto">
            <a:xfrm>
              <a:off x="2423" y="3435"/>
              <a:ext cx="103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289" name="Text Box 270"/>
            <p:cNvSpPr txBox="1">
              <a:spLocks noChangeArrowheads="1"/>
            </p:cNvSpPr>
            <p:nvPr/>
          </p:nvSpPr>
          <p:spPr bwMode="auto">
            <a:xfrm>
              <a:off x="2438" y="3475"/>
              <a:ext cx="103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290" name="Text Box 271"/>
            <p:cNvSpPr txBox="1">
              <a:spLocks noChangeArrowheads="1"/>
            </p:cNvSpPr>
            <p:nvPr/>
          </p:nvSpPr>
          <p:spPr bwMode="auto">
            <a:xfrm>
              <a:off x="2639" y="3320"/>
              <a:ext cx="103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291" name="Text Box 272"/>
            <p:cNvSpPr txBox="1">
              <a:spLocks noChangeArrowheads="1"/>
            </p:cNvSpPr>
            <p:nvPr/>
          </p:nvSpPr>
          <p:spPr bwMode="auto">
            <a:xfrm>
              <a:off x="2599" y="3348"/>
              <a:ext cx="103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292" name="Text Box 273"/>
            <p:cNvSpPr txBox="1">
              <a:spLocks noChangeArrowheads="1"/>
            </p:cNvSpPr>
            <p:nvPr/>
          </p:nvSpPr>
          <p:spPr bwMode="auto">
            <a:xfrm>
              <a:off x="2562" y="3306"/>
              <a:ext cx="103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293" name="Text Box 274"/>
            <p:cNvSpPr txBox="1">
              <a:spLocks noChangeArrowheads="1"/>
            </p:cNvSpPr>
            <p:nvPr/>
          </p:nvSpPr>
          <p:spPr bwMode="auto">
            <a:xfrm>
              <a:off x="2629" y="3373"/>
              <a:ext cx="103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294" name="Text Box 275"/>
            <p:cNvSpPr txBox="1">
              <a:spLocks noChangeArrowheads="1"/>
            </p:cNvSpPr>
            <p:nvPr/>
          </p:nvSpPr>
          <p:spPr bwMode="auto">
            <a:xfrm>
              <a:off x="2689" y="3343"/>
              <a:ext cx="103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295" name="Text Box 276"/>
            <p:cNvSpPr txBox="1">
              <a:spLocks noChangeArrowheads="1"/>
            </p:cNvSpPr>
            <p:nvPr/>
          </p:nvSpPr>
          <p:spPr bwMode="auto">
            <a:xfrm>
              <a:off x="2620" y="3296"/>
              <a:ext cx="103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296" name="Text Box 277"/>
            <p:cNvSpPr txBox="1">
              <a:spLocks noChangeArrowheads="1"/>
            </p:cNvSpPr>
            <p:nvPr/>
          </p:nvSpPr>
          <p:spPr bwMode="auto">
            <a:xfrm>
              <a:off x="2574" y="3395"/>
              <a:ext cx="103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297" name="Text Box 278"/>
            <p:cNvSpPr txBox="1">
              <a:spLocks noChangeArrowheads="1"/>
            </p:cNvSpPr>
            <p:nvPr/>
          </p:nvSpPr>
          <p:spPr bwMode="auto">
            <a:xfrm>
              <a:off x="2682" y="3284"/>
              <a:ext cx="103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298" name="Text Box 279"/>
            <p:cNvSpPr txBox="1">
              <a:spLocks noChangeArrowheads="1"/>
            </p:cNvSpPr>
            <p:nvPr/>
          </p:nvSpPr>
          <p:spPr bwMode="auto">
            <a:xfrm>
              <a:off x="2670" y="3392"/>
              <a:ext cx="103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299" name="Text Box 280"/>
            <p:cNvSpPr txBox="1">
              <a:spLocks noChangeArrowheads="1"/>
            </p:cNvSpPr>
            <p:nvPr/>
          </p:nvSpPr>
          <p:spPr bwMode="auto">
            <a:xfrm>
              <a:off x="2587" y="3251"/>
              <a:ext cx="103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300" name="Text Box 281"/>
            <p:cNvSpPr txBox="1">
              <a:spLocks noChangeArrowheads="1"/>
            </p:cNvSpPr>
            <p:nvPr/>
          </p:nvSpPr>
          <p:spPr bwMode="auto">
            <a:xfrm>
              <a:off x="2544" y="3363"/>
              <a:ext cx="103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301" name="Text Box 282"/>
            <p:cNvSpPr txBox="1">
              <a:spLocks noChangeArrowheads="1"/>
            </p:cNvSpPr>
            <p:nvPr/>
          </p:nvSpPr>
          <p:spPr bwMode="auto">
            <a:xfrm>
              <a:off x="2539" y="3282"/>
              <a:ext cx="103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302" name="Text Box 283"/>
            <p:cNvSpPr txBox="1">
              <a:spLocks noChangeArrowheads="1"/>
            </p:cNvSpPr>
            <p:nvPr/>
          </p:nvSpPr>
          <p:spPr bwMode="auto">
            <a:xfrm>
              <a:off x="2498" y="3310"/>
              <a:ext cx="103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303" name="Text Box 284"/>
            <p:cNvSpPr txBox="1">
              <a:spLocks noChangeArrowheads="1"/>
            </p:cNvSpPr>
            <p:nvPr/>
          </p:nvSpPr>
          <p:spPr bwMode="auto">
            <a:xfrm>
              <a:off x="2459" y="3267"/>
              <a:ext cx="103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304" name="Text Box 285"/>
            <p:cNvSpPr txBox="1">
              <a:spLocks noChangeArrowheads="1"/>
            </p:cNvSpPr>
            <p:nvPr/>
          </p:nvSpPr>
          <p:spPr bwMode="auto">
            <a:xfrm>
              <a:off x="2527" y="3335"/>
              <a:ext cx="103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305" name="Text Box 286"/>
            <p:cNvSpPr txBox="1">
              <a:spLocks noChangeArrowheads="1"/>
            </p:cNvSpPr>
            <p:nvPr/>
          </p:nvSpPr>
          <p:spPr bwMode="auto">
            <a:xfrm>
              <a:off x="2592" y="3306"/>
              <a:ext cx="103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306" name="Text Box 287"/>
            <p:cNvSpPr txBox="1">
              <a:spLocks noChangeArrowheads="1"/>
            </p:cNvSpPr>
            <p:nvPr/>
          </p:nvSpPr>
          <p:spPr bwMode="auto">
            <a:xfrm>
              <a:off x="2519" y="3257"/>
              <a:ext cx="103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307" name="Text Box 288"/>
            <p:cNvSpPr txBox="1">
              <a:spLocks noChangeArrowheads="1"/>
            </p:cNvSpPr>
            <p:nvPr/>
          </p:nvSpPr>
          <p:spPr bwMode="auto">
            <a:xfrm>
              <a:off x="2476" y="3360"/>
              <a:ext cx="103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308" name="Text Box 289"/>
            <p:cNvSpPr txBox="1">
              <a:spLocks noChangeArrowheads="1"/>
            </p:cNvSpPr>
            <p:nvPr/>
          </p:nvSpPr>
          <p:spPr bwMode="auto">
            <a:xfrm>
              <a:off x="2579" y="3246"/>
              <a:ext cx="103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309" name="Text Box 290"/>
            <p:cNvSpPr txBox="1">
              <a:spLocks noChangeArrowheads="1"/>
            </p:cNvSpPr>
            <p:nvPr/>
          </p:nvSpPr>
          <p:spPr bwMode="auto">
            <a:xfrm>
              <a:off x="2569" y="3355"/>
              <a:ext cx="103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310" name="Text Box 291"/>
            <p:cNvSpPr txBox="1">
              <a:spLocks noChangeArrowheads="1"/>
            </p:cNvSpPr>
            <p:nvPr/>
          </p:nvSpPr>
          <p:spPr bwMode="auto">
            <a:xfrm>
              <a:off x="2488" y="3212"/>
              <a:ext cx="103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311" name="Text Box 292"/>
            <p:cNvSpPr txBox="1">
              <a:spLocks noChangeArrowheads="1"/>
            </p:cNvSpPr>
            <p:nvPr/>
          </p:nvSpPr>
          <p:spPr bwMode="auto">
            <a:xfrm>
              <a:off x="2639" y="3296"/>
              <a:ext cx="103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312" name="Text Box 293"/>
            <p:cNvSpPr txBox="1">
              <a:spLocks noChangeArrowheads="1"/>
            </p:cNvSpPr>
            <p:nvPr/>
          </p:nvSpPr>
          <p:spPr bwMode="auto">
            <a:xfrm>
              <a:off x="2717" y="3385"/>
              <a:ext cx="103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313" name="Text Box 294"/>
            <p:cNvSpPr txBox="1">
              <a:spLocks noChangeArrowheads="1"/>
            </p:cNvSpPr>
            <p:nvPr/>
          </p:nvSpPr>
          <p:spPr bwMode="auto">
            <a:xfrm>
              <a:off x="2680" y="3343"/>
              <a:ext cx="103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314" name="Text Box 295"/>
            <p:cNvSpPr txBox="1">
              <a:spLocks noChangeArrowheads="1"/>
            </p:cNvSpPr>
            <p:nvPr/>
          </p:nvSpPr>
          <p:spPr bwMode="auto">
            <a:xfrm>
              <a:off x="2745" y="3409"/>
              <a:ext cx="103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315" name="Text Box 296"/>
            <p:cNvSpPr txBox="1">
              <a:spLocks noChangeArrowheads="1"/>
            </p:cNvSpPr>
            <p:nvPr/>
          </p:nvSpPr>
          <p:spPr bwMode="auto">
            <a:xfrm>
              <a:off x="2810" y="3380"/>
              <a:ext cx="103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316" name="Text Box 297"/>
            <p:cNvSpPr txBox="1">
              <a:spLocks noChangeArrowheads="1"/>
            </p:cNvSpPr>
            <p:nvPr/>
          </p:nvSpPr>
          <p:spPr bwMode="auto">
            <a:xfrm>
              <a:off x="2694" y="3431"/>
              <a:ext cx="103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317" name="Text Box 298"/>
            <p:cNvSpPr txBox="1">
              <a:spLocks noChangeArrowheads="1"/>
            </p:cNvSpPr>
            <p:nvPr/>
          </p:nvSpPr>
          <p:spPr bwMode="auto">
            <a:xfrm>
              <a:off x="2788" y="3428"/>
              <a:ext cx="103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318" name="Text Box 299"/>
            <p:cNvSpPr txBox="1">
              <a:spLocks noChangeArrowheads="1"/>
            </p:cNvSpPr>
            <p:nvPr/>
          </p:nvSpPr>
          <p:spPr bwMode="auto">
            <a:xfrm>
              <a:off x="2661" y="3399"/>
              <a:ext cx="103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319" name="Text Box 300"/>
            <p:cNvSpPr txBox="1">
              <a:spLocks noChangeArrowheads="1"/>
            </p:cNvSpPr>
            <p:nvPr/>
          </p:nvSpPr>
          <p:spPr bwMode="auto">
            <a:xfrm>
              <a:off x="2857" y="3370"/>
              <a:ext cx="103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320" name="Text Box 301"/>
            <p:cNvSpPr txBox="1">
              <a:spLocks noChangeArrowheads="1"/>
            </p:cNvSpPr>
            <p:nvPr/>
          </p:nvSpPr>
          <p:spPr bwMode="auto">
            <a:xfrm>
              <a:off x="2661" y="3247"/>
              <a:ext cx="103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321" name="Text Box 302"/>
            <p:cNvSpPr txBox="1">
              <a:spLocks noChangeArrowheads="1"/>
            </p:cNvSpPr>
            <p:nvPr/>
          </p:nvSpPr>
          <p:spPr bwMode="auto">
            <a:xfrm>
              <a:off x="2625" y="3208"/>
              <a:ext cx="103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322" name="Text Box 303"/>
            <p:cNvSpPr txBox="1">
              <a:spLocks noChangeArrowheads="1"/>
            </p:cNvSpPr>
            <p:nvPr/>
          </p:nvSpPr>
          <p:spPr bwMode="auto">
            <a:xfrm>
              <a:off x="2689" y="3274"/>
              <a:ext cx="103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323" name="Text Box 304"/>
            <p:cNvSpPr txBox="1">
              <a:spLocks noChangeArrowheads="1"/>
            </p:cNvSpPr>
            <p:nvPr/>
          </p:nvSpPr>
          <p:spPr bwMode="auto">
            <a:xfrm>
              <a:off x="2682" y="3196"/>
              <a:ext cx="103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324" name="Text Box 305"/>
            <p:cNvSpPr txBox="1">
              <a:spLocks noChangeArrowheads="1"/>
            </p:cNvSpPr>
            <p:nvPr/>
          </p:nvSpPr>
          <p:spPr bwMode="auto">
            <a:xfrm>
              <a:off x="2639" y="3298"/>
              <a:ext cx="103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325" name="Text Box 306"/>
            <p:cNvSpPr txBox="1">
              <a:spLocks noChangeArrowheads="1"/>
            </p:cNvSpPr>
            <p:nvPr/>
          </p:nvSpPr>
          <p:spPr bwMode="auto">
            <a:xfrm>
              <a:off x="2742" y="3186"/>
              <a:ext cx="103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326" name="Text Box 307"/>
            <p:cNvSpPr txBox="1">
              <a:spLocks noChangeArrowheads="1"/>
            </p:cNvSpPr>
            <p:nvPr/>
          </p:nvSpPr>
          <p:spPr bwMode="auto">
            <a:xfrm>
              <a:off x="2651" y="3152"/>
              <a:ext cx="103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327" name="Text Box 308"/>
            <p:cNvSpPr txBox="1">
              <a:spLocks noChangeArrowheads="1"/>
            </p:cNvSpPr>
            <p:nvPr/>
          </p:nvSpPr>
          <p:spPr bwMode="auto">
            <a:xfrm>
              <a:off x="2606" y="3265"/>
              <a:ext cx="103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328" name="Text Box 309"/>
            <p:cNvSpPr txBox="1">
              <a:spLocks noChangeArrowheads="1"/>
            </p:cNvSpPr>
            <p:nvPr/>
          </p:nvSpPr>
          <p:spPr bwMode="auto">
            <a:xfrm>
              <a:off x="2519" y="3394"/>
              <a:ext cx="103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329" name="Text Box 310"/>
            <p:cNvSpPr txBox="1">
              <a:spLocks noChangeArrowheads="1"/>
            </p:cNvSpPr>
            <p:nvPr/>
          </p:nvSpPr>
          <p:spPr bwMode="auto">
            <a:xfrm>
              <a:off x="2478" y="3421"/>
              <a:ext cx="103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330" name="Text Box 311"/>
            <p:cNvSpPr txBox="1">
              <a:spLocks noChangeArrowheads="1"/>
            </p:cNvSpPr>
            <p:nvPr/>
          </p:nvSpPr>
          <p:spPr bwMode="auto">
            <a:xfrm>
              <a:off x="2509" y="3447"/>
              <a:ext cx="103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331" name="Text Box 312"/>
            <p:cNvSpPr txBox="1">
              <a:spLocks noChangeArrowheads="1"/>
            </p:cNvSpPr>
            <p:nvPr/>
          </p:nvSpPr>
          <p:spPr bwMode="auto">
            <a:xfrm>
              <a:off x="2570" y="3416"/>
              <a:ext cx="103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332" name="Text Box 313"/>
            <p:cNvSpPr txBox="1">
              <a:spLocks noChangeArrowheads="1"/>
            </p:cNvSpPr>
            <p:nvPr/>
          </p:nvSpPr>
          <p:spPr bwMode="auto">
            <a:xfrm>
              <a:off x="2500" y="3370"/>
              <a:ext cx="103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333" name="Text Box 314"/>
            <p:cNvSpPr txBox="1">
              <a:spLocks noChangeArrowheads="1"/>
            </p:cNvSpPr>
            <p:nvPr/>
          </p:nvSpPr>
          <p:spPr bwMode="auto">
            <a:xfrm>
              <a:off x="2454" y="3470"/>
              <a:ext cx="103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334" name="Text Box 315"/>
            <p:cNvSpPr txBox="1">
              <a:spLocks noChangeArrowheads="1"/>
            </p:cNvSpPr>
            <p:nvPr/>
          </p:nvSpPr>
          <p:spPr bwMode="auto">
            <a:xfrm>
              <a:off x="2560" y="3358"/>
              <a:ext cx="103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335" name="Text Box 316"/>
            <p:cNvSpPr txBox="1">
              <a:spLocks noChangeArrowheads="1"/>
            </p:cNvSpPr>
            <p:nvPr/>
          </p:nvSpPr>
          <p:spPr bwMode="auto">
            <a:xfrm>
              <a:off x="2548" y="3464"/>
              <a:ext cx="103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336" name="Text Box 317"/>
            <p:cNvSpPr txBox="1">
              <a:spLocks noChangeArrowheads="1"/>
            </p:cNvSpPr>
            <p:nvPr/>
          </p:nvSpPr>
          <p:spPr bwMode="auto">
            <a:xfrm>
              <a:off x="2467" y="3323"/>
              <a:ext cx="103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337" name="Text Box 318"/>
            <p:cNvSpPr txBox="1">
              <a:spLocks noChangeArrowheads="1"/>
            </p:cNvSpPr>
            <p:nvPr/>
          </p:nvSpPr>
          <p:spPr bwMode="auto">
            <a:xfrm>
              <a:off x="2620" y="3406"/>
              <a:ext cx="103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338" name="Text Box 319"/>
            <p:cNvSpPr txBox="1">
              <a:spLocks noChangeArrowheads="1"/>
            </p:cNvSpPr>
            <p:nvPr/>
          </p:nvSpPr>
          <p:spPr bwMode="auto">
            <a:xfrm>
              <a:off x="2721" y="3431"/>
              <a:ext cx="103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339" name="Text Box 320"/>
            <p:cNvSpPr txBox="1">
              <a:spLocks noChangeArrowheads="1"/>
            </p:cNvSpPr>
            <p:nvPr/>
          </p:nvSpPr>
          <p:spPr bwMode="auto">
            <a:xfrm>
              <a:off x="2680" y="3458"/>
              <a:ext cx="103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340" name="Text Box 321"/>
            <p:cNvSpPr txBox="1">
              <a:spLocks noChangeArrowheads="1"/>
            </p:cNvSpPr>
            <p:nvPr/>
          </p:nvSpPr>
          <p:spPr bwMode="auto">
            <a:xfrm>
              <a:off x="2642" y="3421"/>
              <a:ext cx="103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341" name="Text Box 322"/>
            <p:cNvSpPr txBox="1">
              <a:spLocks noChangeArrowheads="1"/>
            </p:cNvSpPr>
            <p:nvPr/>
          </p:nvSpPr>
          <p:spPr bwMode="auto">
            <a:xfrm>
              <a:off x="2711" y="3485"/>
              <a:ext cx="103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342" name="Text Box 323"/>
            <p:cNvSpPr txBox="1">
              <a:spLocks noChangeArrowheads="1"/>
            </p:cNvSpPr>
            <p:nvPr/>
          </p:nvSpPr>
          <p:spPr bwMode="auto">
            <a:xfrm>
              <a:off x="2773" y="3454"/>
              <a:ext cx="103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343" name="Text Box 324"/>
            <p:cNvSpPr txBox="1">
              <a:spLocks noChangeArrowheads="1"/>
            </p:cNvSpPr>
            <p:nvPr/>
          </p:nvSpPr>
          <p:spPr bwMode="auto">
            <a:xfrm>
              <a:off x="2702" y="3406"/>
              <a:ext cx="103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344" name="Text Box 325"/>
            <p:cNvSpPr txBox="1">
              <a:spLocks noChangeArrowheads="1"/>
            </p:cNvSpPr>
            <p:nvPr/>
          </p:nvSpPr>
          <p:spPr bwMode="auto">
            <a:xfrm>
              <a:off x="2657" y="3507"/>
              <a:ext cx="103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345" name="Text Box 326"/>
            <p:cNvSpPr txBox="1">
              <a:spLocks noChangeArrowheads="1"/>
            </p:cNvSpPr>
            <p:nvPr/>
          </p:nvSpPr>
          <p:spPr bwMode="auto">
            <a:xfrm>
              <a:off x="2762" y="3394"/>
              <a:ext cx="103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346" name="Text Box 327"/>
            <p:cNvSpPr txBox="1">
              <a:spLocks noChangeArrowheads="1"/>
            </p:cNvSpPr>
            <p:nvPr/>
          </p:nvSpPr>
          <p:spPr bwMode="auto">
            <a:xfrm>
              <a:off x="2749" y="3502"/>
              <a:ext cx="103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347" name="Text Box 328"/>
            <p:cNvSpPr txBox="1">
              <a:spLocks noChangeArrowheads="1"/>
            </p:cNvSpPr>
            <p:nvPr/>
          </p:nvSpPr>
          <p:spPr bwMode="auto">
            <a:xfrm>
              <a:off x="2668" y="3361"/>
              <a:ext cx="103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348" name="Text Box 329"/>
            <p:cNvSpPr txBox="1">
              <a:spLocks noChangeArrowheads="1"/>
            </p:cNvSpPr>
            <p:nvPr/>
          </p:nvSpPr>
          <p:spPr bwMode="auto">
            <a:xfrm>
              <a:off x="2624" y="3475"/>
              <a:ext cx="103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349" name="Text Box 330"/>
            <p:cNvSpPr txBox="1">
              <a:spLocks noChangeArrowheads="1"/>
            </p:cNvSpPr>
            <p:nvPr/>
          </p:nvSpPr>
          <p:spPr bwMode="auto">
            <a:xfrm>
              <a:off x="2822" y="3445"/>
              <a:ext cx="103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350" name="Text Box 331"/>
            <p:cNvSpPr txBox="1">
              <a:spLocks noChangeArrowheads="1"/>
            </p:cNvSpPr>
            <p:nvPr/>
          </p:nvSpPr>
          <p:spPr bwMode="auto">
            <a:xfrm>
              <a:off x="2535" y="3431"/>
              <a:ext cx="103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351" name="Text Box 332"/>
            <p:cNvSpPr txBox="1">
              <a:spLocks noChangeArrowheads="1"/>
            </p:cNvSpPr>
            <p:nvPr/>
          </p:nvSpPr>
          <p:spPr bwMode="auto">
            <a:xfrm>
              <a:off x="2493" y="3458"/>
              <a:ext cx="103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352" name="Text Box 333"/>
            <p:cNvSpPr txBox="1">
              <a:spLocks noChangeArrowheads="1"/>
            </p:cNvSpPr>
            <p:nvPr/>
          </p:nvSpPr>
          <p:spPr bwMode="auto">
            <a:xfrm>
              <a:off x="2454" y="3421"/>
              <a:ext cx="103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353" name="Text Box 334"/>
            <p:cNvSpPr txBox="1">
              <a:spLocks noChangeArrowheads="1"/>
            </p:cNvSpPr>
            <p:nvPr/>
          </p:nvSpPr>
          <p:spPr bwMode="auto">
            <a:xfrm>
              <a:off x="2519" y="3486"/>
              <a:ext cx="103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354" name="Text Box 335"/>
            <p:cNvSpPr txBox="1">
              <a:spLocks noChangeArrowheads="1"/>
            </p:cNvSpPr>
            <p:nvPr/>
          </p:nvSpPr>
          <p:spPr bwMode="auto">
            <a:xfrm>
              <a:off x="2586" y="3454"/>
              <a:ext cx="103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355" name="Text Box 336"/>
            <p:cNvSpPr txBox="1">
              <a:spLocks noChangeArrowheads="1"/>
            </p:cNvSpPr>
            <p:nvPr/>
          </p:nvSpPr>
          <p:spPr bwMode="auto">
            <a:xfrm>
              <a:off x="2514" y="3406"/>
              <a:ext cx="103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356" name="Text Box 337"/>
            <p:cNvSpPr txBox="1">
              <a:spLocks noChangeArrowheads="1"/>
            </p:cNvSpPr>
            <p:nvPr/>
          </p:nvSpPr>
          <p:spPr bwMode="auto">
            <a:xfrm>
              <a:off x="2469" y="3507"/>
              <a:ext cx="103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357" name="Text Box 338"/>
            <p:cNvSpPr txBox="1">
              <a:spLocks noChangeArrowheads="1"/>
            </p:cNvSpPr>
            <p:nvPr/>
          </p:nvSpPr>
          <p:spPr bwMode="auto">
            <a:xfrm>
              <a:off x="2574" y="3394"/>
              <a:ext cx="103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358" name="Text Box 339"/>
            <p:cNvSpPr txBox="1">
              <a:spLocks noChangeArrowheads="1"/>
            </p:cNvSpPr>
            <p:nvPr/>
          </p:nvSpPr>
          <p:spPr bwMode="auto">
            <a:xfrm>
              <a:off x="2564" y="3502"/>
              <a:ext cx="103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359" name="Text Box 340"/>
            <p:cNvSpPr txBox="1">
              <a:spLocks noChangeArrowheads="1"/>
            </p:cNvSpPr>
            <p:nvPr/>
          </p:nvSpPr>
          <p:spPr bwMode="auto">
            <a:xfrm>
              <a:off x="2482" y="3361"/>
              <a:ext cx="103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360" name="Text Box 341"/>
            <p:cNvSpPr txBox="1">
              <a:spLocks noChangeArrowheads="1"/>
            </p:cNvSpPr>
            <p:nvPr/>
          </p:nvSpPr>
          <p:spPr bwMode="auto">
            <a:xfrm>
              <a:off x="2634" y="3445"/>
              <a:ext cx="103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361" name="Text Box 342"/>
            <p:cNvSpPr txBox="1">
              <a:spLocks noChangeArrowheads="1"/>
            </p:cNvSpPr>
            <p:nvPr/>
          </p:nvSpPr>
          <p:spPr bwMode="auto">
            <a:xfrm>
              <a:off x="2574" y="3212"/>
              <a:ext cx="103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362" name="Text Box 343"/>
            <p:cNvSpPr txBox="1">
              <a:spLocks noChangeArrowheads="1"/>
            </p:cNvSpPr>
            <p:nvPr/>
          </p:nvSpPr>
          <p:spPr bwMode="auto">
            <a:xfrm>
              <a:off x="2537" y="3240"/>
              <a:ext cx="103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363" name="Text Box 344"/>
            <p:cNvSpPr txBox="1">
              <a:spLocks noChangeArrowheads="1"/>
            </p:cNvSpPr>
            <p:nvPr/>
          </p:nvSpPr>
          <p:spPr bwMode="auto">
            <a:xfrm>
              <a:off x="2500" y="3196"/>
              <a:ext cx="103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364" name="Text Box 345"/>
            <p:cNvSpPr txBox="1">
              <a:spLocks noChangeArrowheads="1"/>
            </p:cNvSpPr>
            <p:nvPr/>
          </p:nvSpPr>
          <p:spPr bwMode="auto">
            <a:xfrm>
              <a:off x="2569" y="3265"/>
              <a:ext cx="103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365" name="Text Box 346"/>
            <p:cNvSpPr txBox="1">
              <a:spLocks noChangeArrowheads="1"/>
            </p:cNvSpPr>
            <p:nvPr/>
          </p:nvSpPr>
          <p:spPr bwMode="auto">
            <a:xfrm>
              <a:off x="2629" y="3233"/>
              <a:ext cx="103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366" name="Text Box 347"/>
            <p:cNvSpPr txBox="1">
              <a:spLocks noChangeArrowheads="1"/>
            </p:cNvSpPr>
            <p:nvPr/>
          </p:nvSpPr>
          <p:spPr bwMode="auto">
            <a:xfrm>
              <a:off x="2560" y="3186"/>
              <a:ext cx="103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367" name="Text Box 348"/>
            <p:cNvSpPr txBox="1">
              <a:spLocks noChangeArrowheads="1"/>
            </p:cNvSpPr>
            <p:nvPr/>
          </p:nvSpPr>
          <p:spPr bwMode="auto">
            <a:xfrm>
              <a:off x="2514" y="3286"/>
              <a:ext cx="103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368" name="Text Box 349"/>
            <p:cNvSpPr txBox="1">
              <a:spLocks noChangeArrowheads="1"/>
            </p:cNvSpPr>
            <p:nvPr/>
          </p:nvSpPr>
          <p:spPr bwMode="auto">
            <a:xfrm>
              <a:off x="2620" y="3173"/>
              <a:ext cx="103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369" name="Text Box 350"/>
            <p:cNvSpPr txBox="1">
              <a:spLocks noChangeArrowheads="1"/>
            </p:cNvSpPr>
            <p:nvPr/>
          </p:nvSpPr>
          <p:spPr bwMode="auto">
            <a:xfrm>
              <a:off x="2608" y="3282"/>
              <a:ext cx="103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370" name="Text Box 351"/>
            <p:cNvSpPr txBox="1">
              <a:spLocks noChangeArrowheads="1"/>
            </p:cNvSpPr>
            <p:nvPr/>
          </p:nvSpPr>
          <p:spPr bwMode="auto">
            <a:xfrm>
              <a:off x="2527" y="3142"/>
              <a:ext cx="103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371" name="Text Box 352"/>
            <p:cNvSpPr txBox="1">
              <a:spLocks noChangeArrowheads="1"/>
            </p:cNvSpPr>
            <p:nvPr/>
          </p:nvSpPr>
          <p:spPr bwMode="auto">
            <a:xfrm>
              <a:off x="2483" y="3253"/>
              <a:ext cx="103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372" name="Text Box 353"/>
            <p:cNvSpPr txBox="1">
              <a:spLocks noChangeArrowheads="1"/>
            </p:cNvSpPr>
            <p:nvPr/>
          </p:nvSpPr>
          <p:spPr bwMode="auto">
            <a:xfrm>
              <a:off x="2680" y="3222"/>
              <a:ext cx="103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373" name="Text Box 354"/>
            <p:cNvSpPr txBox="1">
              <a:spLocks noChangeArrowheads="1"/>
            </p:cNvSpPr>
            <p:nvPr/>
          </p:nvSpPr>
          <p:spPr bwMode="auto">
            <a:xfrm>
              <a:off x="2673" y="3219"/>
              <a:ext cx="152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374" name="Text Box 355"/>
            <p:cNvSpPr txBox="1">
              <a:spLocks noChangeArrowheads="1"/>
            </p:cNvSpPr>
            <p:nvPr/>
          </p:nvSpPr>
          <p:spPr bwMode="auto">
            <a:xfrm>
              <a:off x="2689" y="3308"/>
              <a:ext cx="103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375" name="Text Box 356"/>
            <p:cNvSpPr txBox="1">
              <a:spLocks noChangeArrowheads="1"/>
            </p:cNvSpPr>
            <p:nvPr/>
          </p:nvSpPr>
          <p:spPr bwMode="auto">
            <a:xfrm>
              <a:off x="2792" y="3196"/>
              <a:ext cx="103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376" name="Text Box 357"/>
            <p:cNvSpPr txBox="1">
              <a:spLocks noChangeArrowheads="1"/>
            </p:cNvSpPr>
            <p:nvPr/>
          </p:nvSpPr>
          <p:spPr bwMode="auto">
            <a:xfrm>
              <a:off x="2699" y="3164"/>
              <a:ext cx="103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377" name="Text Box 358"/>
            <p:cNvSpPr txBox="1">
              <a:spLocks noChangeArrowheads="1"/>
            </p:cNvSpPr>
            <p:nvPr/>
          </p:nvSpPr>
          <p:spPr bwMode="auto">
            <a:xfrm>
              <a:off x="2656" y="3274"/>
              <a:ext cx="103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378" name="Oval 359"/>
            <p:cNvSpPr>
              <a:spLocks noChangeArrowheads="1"/>
            </p:cNvSpPr>
            <p:nvPr/>
          </p:nvSpPr>
          <p:spPr bwMode="auto">
            <a:xfrm rot="2901055">
              <a:off x="2849" y="3326"/>
              <a:ext cx="471" cy="352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" name="Text Box 360"/>
            <p:cNvSpPr txBox="1">
              <a:spLocks noChangeArrowheads="1"/>
            </p:cNvSpPr>
            <p:nvPr/>
          </p:nvSpPr>
          <p:spPr bwMode="auto">
            <a:xfrm rot="2901055">
              <a:off x="2776" y="3360"/>
              <a:ext cx="100" cy="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380" name="Text Box 361"/>
            <p:cNvSpPr txBox="1">
              <a:spLocks noChangeArrowheads="1"/>
            </p:cNvSpPr>
            <p:nvPr/>
          </p:nvSpPr>
          <p:spPr bwMode="auto">
            <a:xfrm rot="2901055">
              <a:off x="2724" y="3374"/>
              <a:ext cx="99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381" name="Text Box 362"/>
            <p:cNvSpPr txBox="1">
              <a:spLocks noChangeArrowheads="1"/>
            </p:cNvSpPr>
            <p:nvPr/>
          </p:nvSpPr>
          <p:spPr bwMode="auto">
            <a:xfrm rot="2901055">
              <a:off x="2701" y="3415"/>
              <a:ext cx="121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382" name="Text Box 363"/>
            <p:cNvSpPr txBox="1">
              <a:spLocks noChangeArrowheads="1"/>
            </p:cNvSpPr>
            <p:nvPr/>
          </p:nvSpPr>
          <p:spPr bwMode="auto">
            <a:xfrm rot="2901055">
              <a:off x="2952" y="3452"/>
              <a:ext cx="100" cy="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383" name="Text Box 364"/>
            <p:cNvSpPr txBox="1">
              <a:spLocks noChangeArrowheads="1"/>
            </p:cNvSpPr>
            <p:nvPr/>
          </p:nvSpPr>
          <p:spPr bwMode="auto">
            <a:xfrm rot="2901055">
              <a:off x="2902" y="3449"/>
              <a:ext cx="99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384" name="Text Box 365"/>
            <p:cNvSpPr txBox="1">
              <a:spLocks noChangeArrowheads="1"/>
            </p:cNvSpPr>
            <p:nvPr/>
          </p:nvSpPr>
          <p:spPr bwMode="auto">
            <a:xfrm rot="2901055">
              <a:off x="2916" y="3394"/>
              <a:ext cx="100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385" name="Text Box 366"/>
            <p:cNvSpPr txBox="1">
              <a:spLocks noChangeArrowheads="1"/>
            </p:cNvSpPr>
            <p:nvPr/>
          </p:nvSpPr>
          <p:spPr bwMode="auto">
            <a:xfrm rot="2901055">
              <a:off x="2906" y="3484"/>
              <a:ext cx="100" cy="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386" name="Text Box 367"/>
            <p:cNvSpPr txBox="1">
              <a:spLocks noChangeArrowheads="1"/>
            </p:cNvSpPr>
            <p:nvPr/>
          </p:nvSpPr>
          <p:spPr bwMode="auto">
            <a:xfrm rot="2901055">
              <a:off x="2969" y="3512"/>
              <a:ext cx="99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387" name="Text Box 368"/>
            <p:cNvSpPr txBox="1">
              <a:spLocks noChangeArrowheads="1"/>
            </p:cNvSpPr>
            <p:nvPr/>
          </p:nvSpPr>
          <p:spPr bwMode="auto">
            <a:xfrm rot="2901055">
              <a:off x="2958" y="3435"/>
              <a:ext cx="100" cy="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388" name="Text Box 369"/>
            <p:cNvSpPr txBox="1">
              <a:spLocks noChangeArrowheads="1"/>
            </p:cNvSpPr>
            <p:nvPr/>
          </p:nvSpPr>
          <p:spPr bwMode="auto">
            <a:xfrm rot="2901055">
              <a:off x="2862" y="3459"/>
              <a:ext cx="99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389" name="Text Box 370"/>
            <p:cNvSpPr txBox="1">
              <a:spLocks noChangeArrowheads="1"/>
            </p:cNvSpPr>
            <p:nvPr/>
          </p:nvSpPr>
          <p:spPr bwMode="auto">
            <a:xfrm rot="2901055">
              <a:off x="3015" y="3478"/>
              <a:ext cx="99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390" name="Text Box 371"/>
            <p:cNvSpPr txBox="1">
              <a:spLocks noChangeArrowheads="1"/>
            </p:cNvSpPr>
            <p:nvPr/>
          </p:nvSpPr>
          <p:spPr bwMode="auto">
            <a:xfrm rot="2901055">
              <a:off x="2916" y="3527"/>
              <a:ext cx="99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391" name="Text Box 372"/>
            <p:cNvSpPr txBox="1">
              <a:spLocks noChangeArrowheads="1"/>
            </p:cNvSpPr>
            <p:nvPr/>
          </p:nvSpPr>
          <p:spPr bwMode="auto">
            <a:xfrm rot="2901055">
              <a:off x="2975" y="3370"/>
              <a:ext cx="99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392" name="Text Box 373"/>
            <p:cNvSpPr txBox="1">
              <a:spLocks noChangeArrowheads="1"/>
            </p:cNvSpPr>
            <p:nvPr/>
          </p:nvSpPr>
          <p:spPr bwMode="auto">
            <a:xfrm rot="2901055">
              <a:off x="2862" y="3422"/>
              <a:ext cx="100" cy="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393" name="Text Box 374"/>
            <p:cNvSpPr txBox="1">
              <a:spLocks noChangeArrowheads="1"/>
            </p:cNvSpPr>
            <p:nvPr/>
          </p:nvSpPr>
          <p:spPr bwMode="auto">
            <a:xfrm rot="2901055">
              <a:off x="3011" y="3548"/>
              <a:ext cx="99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394" name="Text Box 375"/>
            <p:cNvSpPr txBox="1">
              <a:spLocks noChangeArrowheads="1"/>
            </p:cNvSpPr>
            <p:nvPr/>
          </p:nvSpPr>
          <p:spPr bwMode="auto">
            <a:xfrm rot="2901055">
              <a:off x="2922" y="3364"/>
              <a:ext cx="99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395" name="Text Box 376"/>
            <p:cNvSpPr txBox="1">
              <a:spLocks noChangeArrowheads="1"/>
            </p:cNvSpPr>
            <p:nvPr/>
          </p:nvSpPr>
          <p:spPr bwMode="auto">
            <a:xfrm rot="2901055">
              <a:off x="2866" y="3347"/>
              <a:ext cx="99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396" name="Text Box 377"/>
            <p:cNvSpPr txBox="1">
              <a:spLocks noChangeArrowheads="1"/>
            </p:cNvSpPr>
            <p:nvPr/>
          </p:nvSpPr>
          <p:spPr bwMode="auto">
            <a:xfrm rot="2901055">
              <a:off x="2872" y="3384"/>
              <a:ext cx="99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397" name="Text Box 378"/>
            <p:cNvSpPr txBox="1">
              <a:spLocks noChangeArrowheads="1"/>
            </p:cNvSpPr>
            <p:nvPr/>
          </p:nvSpPr>
          <p:spPr bwMode="auto">
            <a:xfrm rot="2901055">
              <a:off x="2943" y="3418"/>
              <a:ext cx="99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398" name="Text Box 379"/>
            <p:cNvSpPr txBox="1">
              <a:spLocks noChangeArrowheads="1"/>
            </p:cNvSpPr>
            <p:nvPr/>
          </p:nvSpPr>
          <p:spPr bwMode="auto">
            <a:xfrm rot="2901055">
              <a:off x="2820" y="3365"/>
              <a:ext cx="99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399" name="Text Box 380"/>
            <p:cNvSpPr txBox="1">
              <a:spLocks noChangeArrowheads="1"/>
            </p:cNvSpPr>
            <p:nvPr/>
          </p:nvSpPr>
          <p:spPr bwMode="auto">
            <a:xfrm rot="2901055">
              <a:off x="2978" y="3369"/>
              <a:ext cx="100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400" name="Text Box 381"/>
            <p:cNvSpPr txBox="1">
              <a:spLocks noChangeArrowheads="1"/>
            </p:cNvSpPr>
            <p:nvPr/>
          </p:nvSpPr>
          <p:spPr bwMode="auto">
            <a:xfrm rot="2901055">
              <a:off x="2887" y="3429"/>
              <a:ext cx="99" cy="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401" name="Text Box 382"/>
            <p:cNvSpPr txBox="1">
              <a:spLocks noChangeArrowheads="1"/>
            </p:cNvSpPr>
            <p:nvPr/>
          </p:nvSpPr>
          <p:spPr bwMode="auto">
            <a:xfrm rot="2901055">
              <a:off x="2980" y="3440"/>
              <a:ext cx="99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402" name="Text Box 383"/>
            <p:cNvSpPr txBox="1">
              <a:spLocks noChangeArrowheads="1"/>
            </p:cNvSpPr>
            <p:nvPr/>
          </p:nvSpPr>
          <p:spPr bwMode="auto">
            <a:xfrm rot="2901055">
              <a:off x="3011" y="3570"/>
              <a:ext cx="99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403" name="Text Box 384"/>
            <p:cNvSpPr txBox="1">
              <a:spLocks noChangeArrowheads="1"/>
            </p:cNvSpPr>
            <p:nvPr/>
          </p:nvSpPr>
          <p:spPr bwMode="auto">
            <a:xfrm rot="2901055">
              <a:off x="2972" y="3555"/>
              <a:ext cx="99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404" name="Text Box 385"/>
            <p:cNvSpPr txBox="1">
              <a:spLocks noChangeArrowheads="1"/>
            </p:cNvSpPr>
            <p:nvPr/>
          </p:nvSpPr>
          <p:spPr bwMode="auto">
            <a:xfrm rot="2901055">
              <a:off x="2974" y="3503"/>
              <a:ext cx="100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405" name="Text Box 386"/>
            <p:cNvSpPr txBox="1">
              <a:spLocks noChangeArrowheads="1"/>
            </p:cNvSpPr>
            <p:nvPr/>
          </p:nvSpPr>
          <p:spPr bwMode="auto">
            <a:xfrm rot="2901055">
              <a:off x="2969" y="3593"/>
              <a:ext cx="99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406" name="Text Box 387"/>
            <p:cNvSpPr txBox="1">
              <a:spLocks noChangeArrowheads="1"/>
            </p:cNvSpPr>
            <p:nvPr/>
          </p:nvSpPr>
          <p:spPr bwMode="auto">
            <a:xfrm rot="2901055">
              <a:off x="3042" y="3624"/>
              <a:ext cx="100" cy="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407" name="Text Box 388"/>
            <p:cNvSpPr txBox="1">
              <a:spLocks noChangeArrowheads="1"/>
            </p:cNvSpPr>
            <p:nvPr/>
          </p:nvSpPr>
          <p:spPr bwMode="auto">
            <a:xfrm rot="2901055">
              <a:off x="3029" y="3542"/>
              <a:ext cx="99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408" name="Text Box 389"/>
            <p:cNvSpPr txBox="1">
              <a:spLocks noChangeArrowheads="1"/>
            </p:cNvSpPr>
            <p:nvPr/>
          </p:nvSpPr>
          <p:spPr bwMode="auto">
            <a:xfrm rot="2901055">
              <a:off x="2929" y="3581"/>
              <a:ext cx="100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409" name="Text Box 390"/>
            <p:cNvSpPr txBox="1">
              <a:spLocks noChangeArrowheads="1"/>
            </p:cNvSpPr>
            <p:nvPr/>
          </p:nvSpPr>
          <p:spPr bwMode="auto">
            <a:xfrm rot="2901055">
              <a:off x="3056" y="3481"/>
              <a:ext cx="100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410" name="Text Box 391"/>
            <p:cNvSpPr txBox="1">
              <a:spLocks noChangeArrowheads="1"/>
            </p:cNvSpPr>
            <p:nvPr/>
          </p:nvSpPr>
          <p:spPr bwMode="auto">
            <a:xfrm rot="2901055">
              <a:off x="2943" y="3525"/>
              <a:ext cx="99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411" name="Text Box 392"/>
            <p:cNvSpPr txBox="1">
              <a:spLocks noChangeArrowheads="1"/>
            </p:cNvSpPr>
            <p:nvPr/>
          </p:nvSpPr>
          <p:spPr bwMode="auto">
            <a:xfrm rot="2901055">
              <a:off x="3109" y="3439"/>
              <a:ext cx="100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412" name="Text Box 393"/>
            <p:cNvSpPr txBox="1">
              <a:spLocks noChangeArrowheads="1"/>
            </p:cNvSpPr>
            <p:nvPr/>
          </p:nvSpPr>
          <p:spPr bwMode="auto">
            <a:xfrm rot="2901055">
              <a:off x="3054" y="3428"/>
              <a:ext cx="100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413" name="Text Box 394"/>
            <p:cNvSpPr txBox="1">
              <a:spLocks noChangeArrowheads="1"/>
            </p:cNvSpPr>
            <p:nvPr/>
          </p:nvSpPr>
          <p:spPr bwMode="auto">
            <a:xfrm rot="2901055">
              <a:off x="3065" y="3372"/>
              <a:ext cx="99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414" name="Text Box 395"/>
            <p:cNvSpPr txBox="1">
              <a:spLocks noChangeArrowheads="1"/>
            </p:cNvSpPr>
            <p:nvPr/>
          </p:nvSpPr>
          <p:spPr bwMode="auto">
            <a:xfrm rot="2901055">
              <a:off x="3055" y="3466"/>
              <a:ext cx="99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415" name="Text Box 396"/>
            <p:cNvSpPr txBox="1">
              <a:spLocks noChangeArrowheads="1"/>
            </p:cNvSpPr>
            <p:nvPr/>
          </p:nvSpPr>
          <p:spPr bwMode="auto">
            <a:xfrm rot="2901055">
              <a:off x="3118" y="3491"/>
              <a:ext cx="99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416" name="Text Box 397"/>
            <p:cNvSpPr txBox="1">
              <a:spLocks noChangeArrowheads="1"/>
            </p:cNvSpPr>
            <p:nvPr/>
          </p:nvSpPr>
          <p:spPr bwMode="auto">
            <a:xfrm rot="2901055">
              <a:off x="3107" y="3404"/>
              <a:ext cx="99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417" name="Text Box 398"/>
            <p:cNvSpPr txBox="1">
              <a:spLocks noChangeArrowheads="1"/>
            </p:cNvSpPr>
            <p:nvPr/>
          </p:nvSpPr>
          <p:spPr bwMode="auto">
            <a:xfrm rot="2901055">
              <a:off x="3002" y="3444"/>
              <a:ext cx="99" cy="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418" name="Text Box 399"/>
            <p:cNvSpPr txBox="1">
              <a:spLocks noChangeArrowheads="1"/>
            </p:cNvSpPr>
            <p:nvPr/>
          </p:nvSpPr>
          <p:spPr bwMode="auto">
            <a:xfrm rot="2901055">
              <a:off x="3157" y="3445"/>
              <a:ext cx="99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419" name="Text Box 400"/>
            <p:cNvSpPr txBox="1">
              <a:spLocks noChangeArrowheads="1"/>
            </p:cNvSpPr>
            <p:nvPr/>
          </p:nvSpPr>
          <p:spPr bwMode="auto">
            <a:xfrm rot="2901055">
              <a:off x="3071" y="3506"/>
              <a:ext cx="99" cy="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420" name="Text Box 401"/>
            <p:cNvSpPr txBox="1">
              <a:spLocks noChangeArrowheads="1"/>
            </p:cNvSpPr>
            <p:nvPr/>
          </p:nvSpPr>
          <p:spPr bwMode="auto">
            <a:xfrm rot="2901055">
              <a:off x="3130" y="3362"/>
              <a:ext cx="100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421" name="Text Box 402"/>
            <p:cNvSpPr txBox="1">
              <a:spLocks noChangeArrowheads="1"/>
            </p:cNvSpPr>
            <p:nvPr/>
          </p:nvSpPr>
          <p:spPr bwMode="auto">
            <a:xfrm rot="2901055">
              <a:off x="3005" y="3397"/>
              <a:ext cx="99" cy="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422" name="Text Box 403"/>
            <p:cNvSpPr txBox="1">
              <a:spLocks noChangeArrowheads="1"/>
            </p:cNvSpPr>
            <p:nvPr/>
          </p:nvSpPr>
          <p:spPr bwMode="auto">
            <a:xfrm rot="2901055">
              <a:off x="3161" y="3527"/>
              <a:ext cx="99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423" name="Text Box 404"/>
            <p:cNvSpPr txBox="1">
              <a:spLocks noChangeArrowheads="1"/>
            </p:cNvSpPr>
            <p:nvPr/>
          </p:nvSpPr>
          <p:spPr bwMode="auto">
            <a:xfrm rot="2901055">
              <a:off x="2856" y="3424"/>
              <a:ext cx="100" cy="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424" name="Text Box 405"/>
            <p:cNvSpPr txBox="1">
              <a:spLocks noChangeArrowheads="1"/>
            </p:cNvSpPr>
            <p:nvPr/>
          </p:nvSpPr>
          <p:spPr bwMode="auto">
            <a:xfrm rot="2901055">
              <a:off x="2807" y="3408"/>
              <a:ext cx="99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425" name="Text Box 406"/>
            <p:cNvSpPr txBox="1">
              <a:spLocks noChangeArrowheads="1"/>
            </p:cNvSpPr>
            <p:nvPr/>
          </p:nvSpPr>
          <p:spPr bwMode="auto">
            <a:xfrm rot="2901055">
              <a:off x="2805" y="3453"/>
              <a:ext cx="99" cy="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426" name="Text Box 407"/>
            <p:cNvSpPr txBox="1">
              <a:spLocks noChangeArrowheads="1"/>
            </p:cNvSpPr>
            <p:nvPr/>
          </p:nvSpPr>
          <p:spPr bwMode="auto">
            <a:xfrm rot="2901055">
              <a:off x="2870" y="3477"/>
              <a:ext cx="99" cy="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427" name="Text Box 408"/>
            <p:cNvSpPr txBox="1">
              <a:spLocks noChangeArrowheads="1"/>
            </p:cNvSpPr>
            <p:nvPr/>
          </p:nvSpPr>
          <p:spPr bwMode="auto">
            <a:xfrm rot="2901055">
              <a:off x="2864" y="3391"/>
              <a:ext cx="99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428" name="Text Box 409"/>
            <p:cNvSpPr txBox="1">
              <a:spLocks noChangeArrowheads="1"/>
            </p:cNvSpPr>
            <p:nvPr/>
          </p:nvSpPr>
          <p:spPr bwMode="auto">
            <a:xfrm rot="2901055">
              <a:off x="2758" y="3431"/>
              <a:ext cx="100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429" name="Text Box 410"/>
            <p:cNvSpPr txBox="1">
              <a:spLocks noChangeArrowheads="1"/>
            </p:cNvSpPr>
            <p:nvPr/>
          </p:nvSpPr>
          <p:spPr bwMode="auto">
            <a:xfrm rot="2901055">
              <a:off x="2909" y="3424"/>
              <a:ext cx="100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430" name="Text Box 411"/>
            <p:cNvSpPr txBox="1">
              <a:spLocks noChangeArrowheads="1"/>
            </p:cNvSpPr>
            <p:nvPr/>
          </p:nvSpPr>
          <p:spPr bwMode="auto">
            <a:xfrm rot="2901055">
              <a:off x="2816" y="3488"/>
              <a:ext cx="100" cy="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431" name="Text Box 412"/>
            <p:cNvSpPr txBox="1">
              <a:spLocks noChangeArrowheads="1"/>
            </p:cNvSpPr>
            <p:nvPr/>
          </p:nvSpPr>
          <p:spPr bwMode="auto">
            <a:xfrm rot="2901055">
              <a:off x="2910" y="3498"/>
              <a:ext cx="100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432" name="Text Box 413"/>
            <p:cNvSpPr txBox="1">
              <a:spLocks noChangeArrowheads="1"/>
            </p:cNvSpPr>
            <p:nvPr/>
          </p:nvSpPr>
          <p:spPr bwMode="auto">
            <a:xfrm rot="2901055">
              <a:off x="2955" y="3598"/>
              <a:ext cx="100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433" name="Text Box 414"/>
            <p:cNvSpPr txBox="1">
              <a:spLocks noChangeArrowheads="1"/>
            </p:cNvSpPr>
            <p:nvPr/>
          </p:nvSpPr>
          <p:spPr bwMode="auto">
            <a:xfrm rot="2901055">
              <a:off x="2894" y="3584"/>
              <a:ext cx="99" cy="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434" name="Text Box 415"/>
            <p:cNvSpPr txBox="1">
              <a:spLocks noChangeArrowheads="1"/>
            </p:cNvSpPr>
            <p:nvPr/>
          </p:nvSpPr>
          <p:spPr bwMode="auto">
            <a:xfrm rot="2901055">
              <a:off x="2921" y="3524"/>
              <a:ext cx="99" cy="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435" name="Text Box 416"/>
            <p:cNvSpPr txBox="1">
              <a:spLocks noChangeArrowheads="1"/>
            </p:cNvSpPr>
            <p:nvPr/>
          </p:nvSpPr>
          <p:spPr bwMode="auto">
            <a:xfrm rot="2901055">
              <a:off x="2910" y="3621"/>
              <a:ext cx="99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436" name="Text Box 417"/>
            <p:cNvSpPr txBox="1">
              <a:spLocks noChangeArrowheads="1"/>
            </p:cNvSpPr>
            <p:nvPr/>
          </p:nvSpPr>
          <p:spPr bwMode="auto">
            <a:xfrm rot="2901055">
              <a:off x="2967" y="3555"/>
              <a:ext cx="99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437" name="Text Box 418"/>
            <p:cNvSpPr txBox="1">
              <a:spLocks noChangeArrowheads="1"/>
            </p:cNvSpPr>
            <p:nvPr/>
          </p:nvSpPr>
          <p:spPr bwMode="auto">
            <a:xfrm rot="2901055">
              <a:off x="2867" y="3603"/>
              <a:ext cx="100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438" name="Text Box 419"/>
            <p:cNvSpPr txBox="1">
              <a:spLocks noChangeArrowheads="1"/>
            </p:cNvSpPr>
            <p:nvPr/>
          </p:nvSpPr>
          <p:spPr bwMode="auto">
            <a:xfrm rot="2901055">
              <a:off x="3019" y="3600"/>
              <a:ext cx="100" cy="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439" name="Text Box 420"/>
            <p:cNvSpPr txBox="1">
              <a:spLocks noChangeArrowheads="1"/>
            </p:cNvSpPr>
            <p:nvPr/>
          </p:nvSpPr>
          <p:spPr bwMode="auto">
            <a:xfrm rot="2901055">
              <a:off x="2974" y="3503"/>
              <a:ext cx="100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440" name="Text Box 421"/>
            <p:cNvSpPr txBox="1">
              <a:spLocks noChangeArrowheads="1"/>
            </p:cNvSpPr>
            <p:nvPr/>
          </p:nvSpPr>
          <p:spPr bwMode="auto">
            <a:xfrm rot="2901055">
              <a:off x="2867" y="3552"/>
              <a:ext cx="100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441" name="Text Box 422"/>
            <p:cNvSpPr txBox="1">
              <a:spLocks noChangeArrowheads="1"/>
            </p:cNvSpPr>
            <p:nvPr/>
          </p:nvSpPr>
          <p:spPr bwMode="auto">
            <a:xfrm rot="2901055">
              <a:off x="2839" y="3453"/>
              <a:ext cx="99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442" name="Text Box 423"/>
            <p:cNvSpPr txBox="1">
              <a:spLocks noChangeArrowheads="1"/>
            </p:cNvSpPr>
            <p:nvPr/>
          </p:nvSpPr>
          <p:spPr bwMode="auto">
            <a:xfrm rot="2901055">
              <a:off x="2790" y="3435"/>
              <a:ext cx="100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443" name="Text Box 424"/>
            <p:cNvSpPr txBox="1">
              <a:spLocks noChangeArrowheads="1"/>
            </p:cNvSpPr>
            <p:nvPr/>
          </p:nvSpPr>
          <p:spPr bwMode="auto">
            <a:xfrm rot="2901055">
              <a:off x="2795" y="3388"/>
              <a:ext cx="100" cy="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444" name="Text Box 425"/>
            <p:cNvSpPr txBox="1">
              <a:spLocks noChangeArrowheads="1"/>
            </p:cNvSpPr>
            <p:nvPr/>
          </p:nvSpPr>
          <p:spPr bwMode="auto">
            <a:xfrm rot="2901055">
              <a:off x="2793" y="3484"/>
              <a:ext cx="100" cy="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445" name="Text Box 426"/>
            <p:cNvSpPr txBox="1">
              <a:spLocks noChangeArrowheads="1"/>
            </p:cNvSpPr>
            <p:nvPr/>
          </p:nvSpPr>
          <p:spPr bwMode="auto">
            <a:xfrm rot="2901055">
              <a:off x="2854" y="3507"/>
              <a:ext cx="100" cy="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446" name="Text Box 427"/>
            <p:cNvSpPr txBox="1">
              <a:spLocks noChangeArrowheads="1"/>
            </p:cNvSpPr>
            <p:nvPr/>
          </p:nvSpPr>
          <p:spPr bwMode="auto">
            <a:xfrm rot="2901055">
              <a:off x="2850" y="3431"/>
              <a:ext cx="100" cy="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447" name="Text Box 428"/>
            <p:cNvSpPr txBox="1">
              <a:spLocks noChangeArrowheads="1"/>
            </p:cNvSpPr>
            <p:nvPr/>
          </p:nvSpPr>
          <p:spPr bwMode="auto">
            <a:xfrm rot="2901055">
              <a:off x="2743" y="3456"/>
              <a:ext cx="100" cy="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448" name="Text Box 429"/>
            <p:cNvSpPr txBox="1">
              <a:spLocks noChangeArrowheads="1"/>
            </p:cNvSpPr>
            <p:nvPr/>
          </p:nvSpPr>
          <p:spPr bwMode="auto">
            <a:xfrm rot="2901055">
              <a:off x="2895" y="3459"/>
              <a:ext cx="99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449" name="Text Box 430"/>
            <p:cNvSpPr txBox="1">
              <a:spLocks noChangeArrowheads="1"/>
            </p:cNvSpPr>
            <p:nvPr/>
          </p:nvSpPr>
          <p:spPr bwMode="auto">
            <a:xfrm rot="2901055">
              <a:off x="2803" y="3522"/>
              <a:ext cx="100" cy="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450" name="Text Box 431"/>
            <p:cNvSpPr txBox="1">
              <a:spLocks noChangeArrowheads="1"/>
            </p:cNvSpPr>
            <p:nvPr/>
          </p:nvSpPr>
          <p:spPr bwMode="auto">
            <a:xfrm rot="2901055">
              <a:off x="2862" y="3371"/>
              <a:ext cx="100" cy="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451" name="Text Box 432"/>
            <p:cNvSpPr txBox="1">
              <a:spLocks noChangeArrowheads="1"/>
            </p:cNvSpPr>
            <p:nvPr/>
          </p:nvSpPr>
          <p:spPr bwMode="auto">
            <a:xfrm rot="2901055">
              <a:off x="2909" y="3537"/>
              <a:ext cx="100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452" name="Text Box 433"/>
            <p:cNvSpPr txBox="1">
              <a:spLocks noChangeArrowheads="1"/>
            </p:cNvSpPr>
            <p:nvPr/>
          </p:nvSpPr>
          <p:spPr bwMode="auto">
            <a:xfrm rot="2901055">
              <a:off x="3000" y="3375"/>
              <a:ext cx="100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453" name="Text Box 434"/>
            <p:cNvSpPr txBox="1">
              <a:spLocks noChangeArrowheads="1"/>
            </p:cNvSpPr>
            <p:nvPr/>
          </p:nvSpPr>
          <p:spPr bwMode="auto">
            <a:xfrm rot="2901055">
              <a:off x="3056" y="3394"/>
              <a:ext cx="100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454" name="Text Box 435"/>
            <p:cNvSpPr txBox="1">
              <a:spLocks noChangeArrowheads="1"/>
            </p:cNvSpPr>
            <p:nvPr/>
          </p:nvSpPr>
          <p:spPr bwMode="auto">
            <a:xfrm rot="2901055">
              <a:off x="2950" y="3343"/>
              <a:ext cx="100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455" name="Text Box 436"/>
            <p:cNvSpPr txBox="1">
              <a:spLocks noChangeArrowheads="1"/>
            </p:cNvSpPr>
            <p:nvPr/>
          </p:nvSpPr>
          <p:spPr bwMode="auto">
            <a:xfrm rot="2901055">
              <a:off x="3103" y="3344"/>
              <a:ext cx="99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456" name="Text Box 437"/>
            <p:cNvSpPr txBox="1">
              <a:spLocks noChangeArrowheads="1"/>
            </p:cNvSpPr>
            <p:nvPr/>
          </p:nvSpPr>
          <p:spPr bwMode="auto">
            <a:xfrm rot="2901055">
              <a:off x="3014" y="3411"/>
              <a:ext cx="100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457" name="Text Box 438"/>
            <p:cNvSpPr txBox="1">
              <a:spLocks noChangeArrowheads="1"/>
            </p:cNvSpPr>
            <p:nvPr/>
          </p:nvSpPr>
          <p:spPr bwMode="auto">
            <a:xfrm rot="2901055">
              <a:off x="3124" y="3424"/>
              <a:ext cx="99" cy="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458" name="Text Box 439"/>
            <p:cNvSpPr txBox="1">
              <a:spLocks noChangeArrowheads="1"/>
            </p:cNvSpPr>
            <p:nvPr/>
          </p:nvSpPr>
          <p:spPr bwMode="auto">
            <a:xfrm rot="2901055">
              <a:off x="3159" y="3484"/>
              <a:ext cx="100" cy="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459" name="Text Box 440"/>
            <p:cNvSpPr txBox="1">
              <a:spLocks noChangeArrowheads="1"/>
            </p:cNvSpPr>
            <p:nvPr/>
          </p:nvSpPr>
          <p:spPr bwMode="auto">
            <a:xfrm rot="2901055">
              <a:off x="3122" y="3471"/>
              <a:ext cx="99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460" name="Text Box 441"/>
            <p:cNvSpPr txBox="1">
              <a:spLocks noChangeArrowheads="1"/>
            </p:cNvSpPr>
            <p:nvPr/>
          </p:nvSpPr>
          <p:spPr bwMode="auto">
            <a:xfrm rot="2901055">
              <a:off x="3130" y="3422"/>
              <a:ext cx="100" cy="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461" name="Text Box 442"/>
            <p:cNvSpPr txBox="1">
              <a:spLocks noChangeArrowheads="1"/>
            </p:cNvSpPr>
            <p:nvPr/>
          </p:nvSpPr>
          <p:spPr bwMode="auto">
            <a:xfrm rot="2901055">
              <a:off x="3118" y="3509"/>
              <a:ext cx="99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462" name="Text Box 443"/>
            <p:cNvSpPr txBox="1">
              <a:spLocks noChangeArrowheads="1"/>
            </p:cNvSpPr>
            <p:nvPr/>
          </p:nvSpPr>
          <p:spPr bwMode="auto">
            <a:xfrm rot="2901055">
              <a:off x="3178" y="3533"/>
              <a:ext cx="100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463" name="Text Box 444"/>
            <p:cNvSpPr txBox="1">
              <a:spLocks noChangeArrowheads="1"/>
            </p:cNvSpPr>
            <p:nvPr/>
          </p:nvSpPr>
          <p:spPr bwMode="auto">
            <a:xfrm rot="2901055">
              <a:off x="3176" y="3452"/>
              <a:ext cx="100" cy="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464" name="Text Box 445"/>
            <p:cNvSpPr txBox="1">
              <a:spLocks noChangeArrowheads="1"/>
            </p:cNvSpPr>
            <p:nvPr/>
          </p:nvSpPr>
          <p:spPr bwMode="auto">
            <a:xfrm rot="2901055">
              <a:off x="3070" y="3484"/>
              <a:ext cx="100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465" name="Text Box 446"/>
            <p:cNvSpPr txBox="1">
              <a:spLocks noChangeArrowheads="1"/>
            </p:cNvSpPr>
            <p:nvPr/>
          </p:nvSpPr>
          <p:spPr bwMode="auto">
            <a:xfrm rot="2901055">
              <a:off x="3141" y="3555"/>
              <a:ext cx="99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466" name="Text Box 447"/>
            <p:cNvSpPr txBox="1">
              <a:spLocks noChangeArrowheads="1"/>
            </p:cNvSpPr>
            <p:nvPr/>
          </p:nvSpPr>
          <p:spPr bwMode="auto">
            <a:xfrm rot="2901055">
              <a:off x="3195" y="3397"/>
              <a:ext cx="100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467" name="Text Box 448"/>
            <p:cNvSpPr txBox="1">
              <a:spLocks noChangeArrowheads="1"/>
            </p:cNvSpPr>
            <p:nvPr/>
          </p:nvSpPr>
          <p:spPr bwMode="auto">
            <a:xfrm rot="2901055">
              <a:off x="3086" y="3439"/>
              <a:ext cx="100" cy="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468" name="Text Box 449"/>
            <p:cNvSpPr txBox="1">
              <a:spLocks noChangeArrowheads="1"/>
            </p:cNvSpPr>
            <p:nvPr/>
          </p:nvSpPr>
          <p:spPr bwMode="auto">
            <a:xfrm rot="2901055">
              <a:off x="3234" y="3560"/>
              <a:ext cx="100" cy="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i="0">
                  <a:solidFill>
                    <a:srgbClr val="008000"/>
                  </a:solidFill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</p:grpSp>
      <p:sp>
        <p:nvSpPr>
          <p:cNvPr id="473" name="Text Box 452"/>
          <p:cNvSpPr txBox="1">
            <a:spLocks noChangeArrowheads="1"/>
          </p:cNvSpPr>
          <p:nvPr/>
        </p:nvSpPr>
        <p:spPr bwMode="auto">
          <a:xfrm>
            <a:off x="4495800" y="2438400"/>
            <a:ext cx="12192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1400" i="0" dirty="0">
                <a:solidFill>
                  <a:srgbClr val="990000"/>
                </a:solidFill>
                <a:ea typeface="宋体" pitchFamily="2" charset="-122"/>
              </a:rPr>
              <a:t>Gaussian Mixture Model</a:t>
            </a:r>
          </a:p>
        </p:txBody>
      </p:sp>
      <p:sp>
        <p:nvSpPr>
          <p:cNvPr id="474" name="Freeform 230"/>
          <p:cNvSpPr>
            <a:spLocks/>
          </p:cNvSpPr>
          <p:nvPr/>
        </p:nvSpPr>
        <p:spPr bwMode="auto">
          <a:xfrm>
            <a:off x="1905000" y="4559300"/>
            <a:ext cx="3686175" cy="393700"/>
          </a:xfrm>
          <a:custGeom>
            <a:avLst/>
            <a:gdLst>
              <a:gd name="T0" fmla="*/ 0 w 768"/>
              <a:gd name="T1" fmla="*/ 192 h 192"/>
              <a:gd name="T2" fmla="*/ 432 w 768"/>
              <a:gd name="T3" fmla="*/ 0 h 192"/>
              <a:gd name="T4" fmla="*/ 768 w 768"/>
              <a:gd name="T5" fmla="*/ 192 h 192"/>
              <a:gd name="T6" fmla="*/ 0 60000 65536"/>
              <a:gd name="T7" fmla="*/ 0 60000 65536"/>
              <a:gd name="T8" fmla="*/ 0 60000 65536"/>
              <a:gd name="T9" fmla="*/ 0 w 768"/>
              <a:gd name="T10" fmla="*/ 0 h 192"/>
              <a:gd name="T11" fmla="*/ 768 w 768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68" h="192">
                <a:moveTo>
                  <a:pt x="0" y="192"/>
                </a:moveTo>
                <a:cubicBezTo>
                  <a:pt x="152" y="96"/>
                  <a:pt x="304" y="0"/>
                  <a:pt x="432" y="0"/>
                </a:cubicBezTo>
                <a:cubicBezTo>
                  <a:pt x="560" y="0"/>
                  <a:pt x="704" y="160"/>
                  <a:pt x="768" y="192"/>
                </a:cubicBezTo>
              </a:path>
            </a:pathLst>
          </a:custGeom>
          <a:noFill/>
          <a:ln w="22225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5" name="Freeform 231"/>
          <p:cNvSpPr>
            <a:spLocks/>
          </p:cNvSpPr>
          <p:nvPr/>
        </p:nvSpPr>
        <p:spPr bwMode="auto">
          <a:xfrm rot="21175562" flipV="1">
            <a:off x="3199084" y="5387180"/>
            <a:ext cx="3352800" cy="228600"/>
          </a:xfrm>
          <a:custGeom>
            <a:avLst/>
            <a:gdLst>
              <a:gd name="T0" fmla="*/ 0 w 768"/>
              <a:gd name="T1" fmla="*/ 192 h 192"/>
              <a:gd name="T2" fmla="*/ 432 w 768"/>
              <a:gd name="T3" fmla="*/ 0 h 192"/>
              <a:gd name="T4" fmla="*/ 768 w 768"/>
              <a:gd name="T5" fmla="*/ 192 h 192"/>
              <a:gd name="T6" fmla="*/ 0 60000 65536"/>
              <a:gd name="T7" fmla="*/ 0 60000 65536"/>
              <a:gd name="T8" fmla="*/ 0 60000 65536"/>
              <a:gd name="T9" fmla="*/ 0 w 768"/>
              <a:gd name="T10" fmla="*/ 0 h 192"/>
              <a:gd name="T11" fmla="*/ 768 w 768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68" h="192">
                <a:moveTo>
                  <a:pt x="0" y="192"/>
                </a:moveTo>
                <a:cubicBezTo>
                  <a:pt x="152" y="96"/>
                  <a:pt x="304" y="0"/>
                  <a:pt x="432" y="0"/>
                </a:cubicBezTo>
                <a:cubicBezTo>
                  <a:pt x="560" y="0"/>
                  <a:pt x="704" y="160"/>
                  <a:pt x="768" y="192"/>
                </a:cubicBezTo>
              </a:path>
            </a:pathLst>
          </a:custGeom>
          <a:noFill/>
          <a:ln w="22225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6" name="Line 7"/>
          <p:cNvSpPr>
            <a:spLocks noChangeShapeType="1"/>
          </p:cNvSpPr>
          <p:nvPr/>
        </p:nvSpPr>
        <p:spPr bwMode="auto">
          <a:xfrm>
            <a:off x="1981200" y="4191000"/>
            <a:ext cx="0" cy="488950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7" name="Line 505"/>
          <p:cNvSpPr>
            <a:spLocks noChangeShapeType="1"/>
          </p:cNvSpPr>
          <p:nvPr/>
        </p:nvSpPr>
        <p:spPr bwMode="auto">
          <a:xfrm flipV="1">
            <a:off x="6705600" y="4114800"/>
            <a:ext cx="0" cy="587442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8" name="Text Box 452"/>
          <p:cNvSpPr txBox="1">
            <a:spLocks noChangeArrowheads="1"/>
          </p:cNvSpPr>
          <p:nvPr/>
        </p:nvSpPr>
        <p:spPr bwMode="auto">
          <a:xfrm>
            <a:off x="3200400" y="5867400"/>
            <a:ext cx="1828800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i="0" dirty="0" smtClean="0">
                <a:solidFill>
                  <a:srgbClr val="990000"/>
                </a:solidFill>
                <a:ea typeface="宋体" pitchFamily="2" charset="-122"/>
              </a:rPr>
              <a:t>Bag of Features</a:t>
            </a:r>
            <a:endParaRPr lang="en-US" sz="1600" i="0" dirty="0">
              <a:solidFill>
                <a:srgbClr val="990000"/>
              </a:solidFill>
              <a:ea typeface="宋体" pitchFamily="2" charset="-122"/>
            </a:endParaRPr>
          </a:p>
        </p:txBody>
      </p:sp>
      <p:sp>
        <p:nvSpPr>
          <p:cNvPr id="479" name="Text Box 452"/>
          <p:cNvSpPr txBox="1">
            <a:spLocks noChangeArrowheads="1"/>
          </p:cNvSpPr>
          <p:nvPr/>
        </p:nvSpPr>
        <p:spPr bwMode="auto">
          <a:xfrm>
            <a:off x="6748464" y="4111692"/>
            <a:ext cx="2243136" cy="584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i="0" dirty="0" smtClean="0">
                <a:solidFill>
                  <a:srgbClr val="990000"/>
                </a:solidFill>
                <a:ea typeface="宋体" pitchFamily="2" charset="-122"/>
              </a:rPr>
              <a:t>Expectation Maximization</a:t>
            </a:r>
            <a:endParaRPr lang="en-US" sz="1600" i="0" dirty="0">
              <a:solidFill>
                <a:srgbClr val="990000"/>
              </a:solidFill>
              <a:ea typeface="宋体" pitchFamily="2" charset="-122"/>
            </a:endParaRPr>
          </a:p>
        </p:txBody>
      </p:sp>
      <p:sp>
        <p:nvSpPr>
          <p:cNvPr id="480" name="Text Box 452"/>
          <p:cNvSpPr txBox="1">
            <a:spLocks noChangeArrowheads="1"/>
          </p:cNvSpPr>
          <p:nvPr/>
        </p:nvSpPr>
        <p:spPr bwMode="auto">
          <a:xfrm>
            <a:off x="3447633" y="4736068"/>
            <a:ext cx="1810167" cy="584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i="0" dirty="0" smtClean="0">
                <a:solidFill>
                  <a:srgbClr val="990000"/>
                </a:solidFill>
                <a:ea typeface="宋体" pitchFamily="2" charset="-122"/>
              </a:rPr>
              <a:t>Feature Transformation</a:t>
            </a:r>
            <a:endParaRPr lang="en-US" sz="1600" i="0" dirty="0">
              <a:solidFill>
                <a:srgbClr val="990000"/>
              </a:solidFill>
              <a:ea typeface="宋体" pitchFamily="2" charset="-122"/>
            </a:endParaRPr>
          </a:p>
        </p:txBody>
      </p:sp>
      <p:sp>
        <p:nvSpPr>
          <p:cNvPr id="483" name="Text Box 452"/>
          <p:cNvSpPr txBox="1">
            <a:spLocks noChangeArrowheads="1"/>
          </p:cNvSpPr>
          <p:nvPr/>
        </p:nvSpPr>
        <p:spPr bwMode="auto">
          <a:xfrm>
            <a:off x="5943600" y="5791200"/>
            <a:ext cx="1810167" cy="5232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i="0" dirty="0" smtClean="0">
                <a:solidFill>
                  <a:srgbClr val="990000"/>
                </a:solidFill>
                <a:ea typeface="宋体" pitchFamily="2" charset="-122"/>
              </a:rPr>
              <a:t>Appearance Feature Space</a:t>
            </a:r>
            <a:endParaRPr lang="en-US" sz="1400" i="0" dirty="0">
              <a:solidFill>
                <a:srgbClr val="990000"/>
              </a:solidFill>
              <a:ea typeface="宋体" pitchFamily="2" charset="-122"/>
            </a:endParaRPr>
          </a:p>
        </p:txBody>
      </p:sp>
      <p:pic>
        <p:nvPicPr>
          <p:cNvPr id="482" name="Picture 481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5638800" y="4549842"/>
            <a:ext cx="304800" cy="250758"/>
          </a:xfrm>
          <a:prstGeom prst="rect">
            <a:avLst/>
          </a:prstGeom>
          <a:noFill/>
        </p:spPr>
      </p:pic>
      <p:pic>
        <p:nvPicPr>
          <p:cNvPr id="484" name="Picture 483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5715000" y="2187642"/>
            <a:ext cx="304800" cy="250758"/>
          </a:xfrm>
          <a:prstGeom prst="rect">
            <a:avLst/>
          </a:prstGeom>
          <a:noFill/>
        </p:spPr>
      </p:pic>
      <p:sp>
        <p:nvSpPr>
          <p:cNvPr id="485" name="Oval 450"/>
          <p:cNvSpPr>
            <a:spLocks noChangeArrowheads="1"/>
          </p:cNvSpPr>
          <p:nvPr/>
        </p:nvSpPr>
        <p:spPr bwMode="auto">
          <a:xfrm>
            <a:off x="5751379" y="2730007"/>
            <a:ext cx="1125794" cy="815788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88" name="Picture 487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2438400" y="1600200"/>
            <a:ext cx="1173361" cy="324100"/>
          </a:xfrm>
          <a:prstGeom prst="rect">
            <a:avLst/>
          </a:prstGeom>
          <a:noFill/>
        </p:spPr>
      </p:pic>
      <p:pic>
        <p:nvPicPr>
          <p:cNvPr id="489" name="Picture 488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4191000" y="1600200"/>
            <a:ext cx="304800" cy="250758"/>
          </a:xfrm>
          <a:prstGeom prst="rect">
            <a:avLst/>
          </a:prstGeom>
          <a:noFill/>
        </p:spPr>
      </p:pic>
      <p:pic>
        <p:nvPicPr>
          <p:cNvPr id="490" name="Picture 489" descr="txp_fig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6678560" y="2184204"/>
            <a:ext cx="1384784" cy="55899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6" grpId="0" build="p"/>
      <p:bldP spid="473" grpId="0"/>
      <p:bldP spid="474" grpId="0" animBg="1"/>
      <p:bldP spid="475" grpId="0" animBg="1"/>
      <p:bldP spid="476" grpId="0" animBg="1"/>
      <p:bldP spid="477" grpId="0" animBg="1"/>
      <p:bldP spid="478" grpId="0"/>
      <p:bldP spid="479" grpId="0"/>
      <p:bldP spid="480" grpId="0"/>
      <p:bldP spid="480" grpId="1"/>
      <p:bldP spid="48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usepackage{amsmath}&#10;\begin{document}&#10;$$&#10;\end{document}&#10;"/>
  <p:tag name="TEX2PS" val="latex $(base).tex; dvips -D $(res) -E -o $(base).ps $(base).dvi"/>
  <p:tag name="EXTERNALEDITCOMMAND" val="notepad %"/>
  <p:tag name="GHOSTSCRIPTCOMMAND" val="C:\gs\gs9.02\bin\gswin64c"/>
  <p:tag name="DEFAULTBITMAP" val="pngmono"/>
  <p:tag name="DEFAULTBLEND" val="False"/>
  <p:tag name="DEFAULTTRANSPARENT" val="True"/>
  <p:tag name="DEFAULTWORKAROUNDTRANSPARENCYBUG" val="False"/>
  <p:tag name="DEFAULTRESOLUTION" val="300"/>
  <p:tag name="DEFAULTMAGNIFICATION" val="1"/>
  <p:tag name="DEFAULTFONTSIZE" val="10"/>
  <p:tag name="DEFAULTWIDTH" val="382"/>
  <p:tag name="DEFAULTHEIGHT" val="39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P_{{\bf X}|Y}({\cal I}|y) = \\ \qquad \prod_j P_{\bf X|Y}({\bf x}_j|y)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82"/>
  <p:tag name="BOXHEIGHT" val="392"/>
  <p:tag name="BOXFONT" val="10"/>
  <p:tag name="BOXWRAP" val="False"/>
  <p:tag name="WORKAROUNDTRANSPARENCYBUG" val="False"/>
  <p:tag name="ALLOWFONTSUBSTITUTION" val="False"/>
  <p:tag name="BITMAPFORMAT" val="pngmono"/>
  <p:tag name="ORIGWIDTH" val="130.8002"/>
  <p:tag name="PICTUREFILESIZE" val="2552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$P_{W|V}(w|{\cal I})$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382"/>
  <p:tag name="BOXHEIGHT" val="392"/>
  <p:tag name="BOXFONT" val="10"/>
  <p:tag name="BOXWRAP" val="False"/>
  <p:tag name="WORKAROUNDTRANSPARENCYBUG" val="False"/>
  <p:tag name="ALLOWFONTSUBSTITUTION" val="False"/>
  <p:tag name="BITMAPFORMAT" val="pngmono"/>
  <p:tag name="ORIGWIDTH" val="102.9602"/>
  <p:tag name="PICTUREFILESIZE" val="2715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$P_{V|Z}(v|z)$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382"/>
  <p:tag name="BOXHEIGHT" val="392"/>
  <p:tag name="BOXFONT" val="10"/>
  <p:tag name="BOXWRAP" val="False"/>
  <p:tag name="WORKAROUNDTRANSPARENCYBUG" val="False"/>
  <p:tag name="ALLOWFONTSUBSTITUTION" val="False"/>
  <p:tag name="BITMAPFORMAT" val="pngmono"/>
  <p:tag name="ORIGWIDTH" val="90.96016"/>
  <p:tag name="PICTUREFILESIZE" val="2526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$P_{\Pi|W}(\pi|w)$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382"/>
  <p:tag name="BOXHEIGHT" val="392"/>
  <p:tag name="BOXFONT" val="10"/>
  <p:tag name="BOXWRAP" val="False"/>
  <p:tag name="WORKAROUNDTRANSPARENCYBUG" val="False"/>
  <p:tag name="ALLOWFONTSUBSTITUTION" val="False"/>
  <p:tag name="BITMAPFORMAT" val="pngmono"/>
  <p:tag name="ORIGWIDTH" val="102.9602"/>
  <p:tag name="PICTUREFILESIZE" val="2338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$v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82"/>
  <p:tag name="BOXHEIGHT" val="392"/>
  <p:tag name="BOXFONT" val="10"/>
  <p:tag name="BOXWRAP" val="False"/>
  <p:tag name="WORKAROUNDTRANSPARENCYBUG" val="False"/>
  <p:tag name="ALLOWFONTSUBSTITUTION" val="False"/>
  <p:tag name="BITMAPFORMAT" val="pngmono"/>
  <p:tag name="ORIGWIDTH" val="9.84"/>
  <p:tag name="PICTUREFILESIZE" val="26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$w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82"/>
  <p:tag name="BOXHEIGHT" val="392"/>
  <p:tag name="BOXFONT" val="10"/>
  <p:tag name="BOXWRAP" val="False"/>
  <p:tag name="WORKAROUNDTRANSPARENCYBUG" val="False"/>
  <p:tag name="ALLOWFONTSUBSTITUTION" val="False"/>
  <p:tag name="BITMAPFORMAT" val="pngmono"/>
  <p:tag name="ORIGWIDTH" val="14.88"/>
  <p:tag name="PICTUREFILESIZE" val="30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$\pi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82"/>
  <p:tag name="BOXHEIGHT" val="392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239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$z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82"/>
  <p:tag name="BOXHEIGHT" val="392"/>
  <p:tag name="BOXFONT" val="10"/>
  <p:tag name="BOXWRAP" val="False"/>
  <p:tag name="WORKAROUNDTRANSPARENCYBUG" val="False"/>
  <p:tag name="ALLOWFONTSUBSTITUTION" val="False"/>
  <p:tag name="BITMAPFORMAT" val="pngmono"/>
  <p:tag name="ORIGWIDTH" val="9.84"/>
  <p:tag name="PICTUREFILESIZE" val="265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\begin{align*}&#10;\text{\hspace{-0.8in} For~cLDA:}\qquad&#10;    \gamma_k^{d*} &amp;= \sum_n \phi_{nk}^d + \alpha_{w^dk}\\&#10;    \phi_{nk}^{d*} &amp;\propto \Lambda_{kv^d_n} ~ \exp\left[\psi(\gamma^d_k)\right]\\&#10;    \text{\hspace{-0.8in} For~sLDA:}\qquad&#10;    \gamma_k^{d*} &amp;= \sum_n \phi_{nk}^d + \alpha_{k}\\&#10;\quad \phi_{nk}^{d*} &amp;\propto \Lambda_{kv_n^d} \exp\Biggl[\psi(\gamma^d_k) + \frac{\zeta_{w^dk}}{N} - \frac&#10; {\sum_c \exp{\frac{\zeta_{ck}}{N}} \prod_{m \ne n} \sum_j \phi_{mj}^d \exp{\frac{\zeta_{cj}}{N}}}&#10; {\sum_c \prod_m \sum_j \phi_{mj}^d \exp{\frac{\zeta_{cj}}{N}}}\Biggr]&#10;\end{align*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82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720"/>
  <p:tag name="PICTUREFILESIZE" val="21527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$N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82"/>
  <p:tag name="BOXHEIGHT" val="392"/>
  <p:tag name="BOXFONT" val="10"/>
  <p:tag name="BOXWRAP" val="False"/>
  <p:tag name="WORKAROUNDTRANSPARENCYBUG" val="False"/>
  <p:tag name="ALLOWFONTSUBSTITUTION" val="False"/>
  <p:tag name="BITMAPFORMAT" val="pngmono"/>
  <p:tag name="ORIGWIDTH" val="18"/>
  <p:tag name="PICTUREFILESIZE" val="328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$P_{W|V}(w|{\cal I})$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382"/>
  <p:tag name="BOXHEIGHT" val="392"/>
  <p:tag name="BOXFONT" val="10"/>
  <p:tag name="BOXWRAP" val="False"/>
  <p:tag name="WORKAROUNDTRANSPARENCYBUG" val="False"/>
  <p:tag name="ALLOWFONTSUBSTITUTION" val="False"/>
  <p:tag name="BITMAPFORMAT" val="pngmono"/>
  <p:tag name="ORIGWIDTH" val="102.9602"/>
  <p:tag name="PICTUREFILESIZE" val="27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$\cal X$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382"/>
  <p:tag name="BOXHEIGHT" val="392"/>
  <p:tag name="BOXFONT" val="10"/>
  <p:tag name="BOXWRAP" val="False"/>
  <p:tag name="WORKAROUNDTRANSPARENCYBUG" val="False"/>
  <p:tag name="ALLOWFONTSUBSTITUTION" val="False"/>
  <p:tag name="BITMAPFORMAT" val="pngmono"/>
  <p:tag name="ORIGWIDTH" val="16.92"/>
  <p:tag name="PICTUREFILESIZE" val="583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$P_{V|Z}(v|z)$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382"/>
  <p:tag name="BOXHEIGHT" val="392"/>
  <p:tag name="BOXFONT" val="10"/>
  <p:tag name="BOXWRAP" val="False"/>
  <p:tag name="WORKAROUNDTRANSPARENCYBUG" val="False"/>
  <p:tag name="ALLOWFONTSUBSTITUTION" val="False"/>
  <p:tag name="BITMAPFORMAT" val="pngmono"/>
  <p:tag name="ORIGWIDTH" val="90.96016"/>
  <p:tag name="PICTUREFILESIZE" val="2526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$P_{\Pi|W}(\pi|w)$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382"/>
  <p:tag name="BOXHEIGHT" val="392"/>
  <p:tag name="BOXFONT" val="10"/>
  <p:tag name="BOXWRAP" val="False"/>
  <p:tag name="WORKAROUNDTRANSPARENCYBUG" val="False"/>
  <p:tag name="ALLOWFONTSUBSTITUTION" val="False"/>
  <p:tag name="BITMAPFORMAT" val="pngmono"/>
  <p:tag name="ORIGWIDTH" val="102.9602"/>
  <p:tag name="PICTUREFILESIZE" val="2338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$v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82"/>
  <p:tag name="BOXHEIGHT" val="392"/>
  <p:tag name="BOXFONT" val="10"/>
  <p:tag name="BOXWRAP" val="False"/>
  <p:tag name="WORKAROUNDTRANSPARENCYBUG" val="False"/>
  <p:tag name="ALLOWFONTSUBSTITUTION" val="False"/>
  <p:tag name="BITMAPFORMAT" val="pngmono"/>
  <p:tag name="ORIGWIDTH" val="9.84"/>
  <p:tag name="PICTUREFILESIZE" val="26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$w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82"/>
  <p:tag name="BOXHEIGHT" val="392"/>
  <p:tag name="BOXFONT" val="10"/>
  <p:tag name="BOXWRAP" val="False"/>
  <p:tag name="WORKAROUNDTRANSPARENCYBUG" val="False"/>
  <p:tag name="ALLOWFONTSUBSTITUTION" val="False"/>
  <p:tag name="BITMAPFORMAT" val="pngmono"/>
  <p:tag name="ORIGWIDTH" val="14.88"/>
  <p:tag name="PICTUREFILESIZE" val="30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$\pi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82"/>
  <p:tag name="BOXHEIGHT" val="392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239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$z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82"/>
  <p:tag name="BOXHEIGHT" val="392"/>
  <p:tag name="BOXFONT" val="10"/>
  <p:tag name="BOXWRAP" val="False"/>
  <p:tag name="WORKAROUNDTRANSPARENCYBUG" val="False"/>
  <p:tag name="ALLOWFONTSUBSTITUTION" val="False"/>
  <p:tag name="BITMAPFORMAT" val="pngmono"/>
  <p:tag name="ORIGWIDTH" val="9.84"/>
  <p:tag name="PICTUREFILESIZE" val="265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$\cal L$  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82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3.92"/>
  <p:tag name="PICTUREFILESIZE" val="306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$Z_i$ 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82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8.96"/>
  <p:tag name="PICTUREFILESIZE" val="41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$P_{V|Z}()$ 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82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62.88016"/>
  <p:tag name="PICTUREFILESIZE" val="799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$N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82"/>
  <p:tag name="BOXHEIGHT" val="392"/>
  <p:tag name="BOXFONT" val="10"/>
  <p:tag name="BOXWRAP" val="False"/>
  <p:tag name="WORKAROUNDTRANSPARENCYBUG" val="False"/>
  <p:tag name="ALLOWFONTSUBSTITUTION" val="False"/>
  <p:tag name="BITMAPFORMAT" val="pngmono"/>
  <p:tag name="ORIGWIDTH" val="18"/>
  <p:tag name="PICTUREFILESIZE" val="32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$|\cal V|$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382"/>
  <p:tag name="BOXHEIGHT" val="392"/>
  <p:tag name="BOXFONT" val="10"/>
  <p:tag name="BOXWRAP" val="False"/>
  <p:tag name="WORKAROUNDTRANSPARENCYBUG" val="False"/>
  <p:tag name="ALLOWFONTSUBSTITUTION" val="False"/>
  <p:tag name="BITMAPFORMAT" val="pngmono"/>
  <p:tag name="ORIGWIDTH" val="22.92008"/>
  <p:tag name="PICTUREFILESIZE" val="58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$D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82"/>
  <p:tag name="BOXHEIGHT" val="392"/>
  <p:tag name="BOXFONT" val="10"/>
  <p:tag name="BOXWRAP" val="False"/>
  <p:tag name="WORKAROUNDTRANSPARENCYBUG" val="False"/>
  <p:tag name="ALLOWFONTSUBSTITUTION" val="False"/>
  <p:tag name="BITMAPFORMAT" val="pngmono"/>
  <p:tag name="ORIGWIDTH" val="16.8"/>
  <p:tag name="PICTUREFILESIZE" val="304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$\vdots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82"/>
  <p:tag name="BOXHEIGHT" val="392"/>
  <p:tag name="BOXFONT" val="10"/>
  <p:tag name="BOXWRAP" val="False"/>
  <p:tag name="WORKAROUNDTRANSPARENCYBUG" val="False"/>
  <p:tag name="ALLOWFONTSUBSTITUTION" val="False"/>
  <p:tag name="BITMAPFORMAT" val="pngmono"/>
  <p:tag name="ORIGWIDTH" val="2.88"/>
  <p:tag name="PICTUREFILESIZE" val="148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$w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82"/>
  <p:tag name="BOXHEIGHT" val="392"/>
  <p:tag name="BOXFONT" val="10"/>
  <p:tag name="BOXWRAP" val="False"/>
  <p:tag name="WORKAROUNDTRANSPARENCYBUG" val="False"/>
  <p:tag name="ALLOWFONTSUBSTITUTION" val="False"/>
  <p:tag name="BITMAPFORMAT" val="pngmono"/>
  <p:tag name="ORIGWIDTH" val="14.88"/>
  <p:tag name="PICTUREFILESIZE" val="30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$x_1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82"/>
  <p:tag name="BOXHEIGHT" val="392"/>
  <p:tag name="BOXFONT" val="10"/>
  <p:tag name="BOXWRAP" val="False"/>
  <p:tag name="WORKAROUNDTRANSPARENCYBUG" val="False"/>
  <p:tag name="ALLOWFONTSUBSTITUTION" val="False"/>
  <p:tag name="BITMAPFORMAT" val="pngmono"/>
  <p:tag name="ORIGWIDTH" val="19.92008"/>
  <p:tag name="PICTUREFILESIZE" val="304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$x_2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82"/>
  <p:tag name="BOXHEIGHT" val="392"/>
  <p:tag name="BOXFONT" val="10"/>
  <p:tag name="BOXWRAP" val="False"/>
  <p:tag name="WORKAROUNDTRANSPARENCYBUG" val="False"/>
  <p:tag name="ALLOWFONTSUBSTITUTION" val="False"/>
  <p:tag name="BITMAPFORMAT" val="pngmono"/>
  <p:tag name="ORIGWIDTH" val="20.88008"/>
  <p:tag name="PICTUREFILESIZE" val="386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$x_N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82"/>
  <p:tag name="BOXHEIGHT" val="392"/>
  <p:tag name="BOXFONT" val="10"/>
  <p:tag name="BOXWRAP" val="False"/>
  <p:tag name="WORKAROUNDTRANSPARENCYBUG" val="False"/>
  <p:tag name="ALLOWFONTSUBSTITUTION" val="False"/>
  <p:tag name="BITMAPFORMAT" val="pngmono"/>
  <p:tag name="ORIGWIDTH" val="26.88008"/>
  <p:tag name="PICTUREFILESIZE" val="413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$N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82"/>
  <p:tag name="BOXHEIGHT" val="392"/>
  <p:tag name="BOXFONT" val="10"/>
  <p:tag name="BOXWRAP" val="False"/>
  <p:tag name="WORKAROUNDTRANSPARENCYBUG" val="False"/>
  <p:tag name="ALLOWFONTSUBSTITUTION" val="False"/>
  <p:tag name="BITMAPFORMAT" val="pngmono"/>
  <p:tag name="ORIGWIDTH" val="18"/>
  <p:tag name="PICTUREFILESIZE" val="328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$D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82"/>
  <p:tag name="BOXHEIGHT" val="392"/>
  <p:tag name="BOXFONT" val="10"/>
  <p:tag name="BOXWRAP" val="False"/>
  <p:tag name="WORKAROUNDTRANSPARENCYBUG" val="False"/>
  <p:tag name="ALLOWFONTSUBSTITUTION" val="False"/>
  <p:tag name="BITMAPFORMAT" val="pngmono"/>
  <p:tag name="ORIGWIDTH" val="16.8"/>
  <p:tag name="PICTUREFILESIZE" val="304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$\Lambda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82"/>
  <p:tag name="BOXHEIGHT" val="392"/>
  <p:tag name="BOXFONT" val="10"/>
  <p:tag name="BOXWRAP" val="False"/>
  <p:tag name="WORKAROUNDTRANSPARENCYBUG" val="False"/>
  <p:tag name="ALLOWFONTSUBSTITUTION" val="False"/>
  <p:tag name="BITMAPFORMAT" val="pngmono"/>
  <p:tag name="ORIGWIDTH" val="13.92"/>
  <p:tag name="PICTUREFILESIZE" val="30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$\eta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82"/>
  <p:tag name="BOXHEIGHT" val="392"/>
  <p:tag name="BOXFONT" val="10"/>
  <p:tag name="BOXWRAP" val="False"/>
  <p:tag name="WORKAROUNDTRANSPARENCYBUG" val="False"/>
  <p:tag name="ALLOWFONTSUBSTITUTION" val="False"/>
  <p:tag name="BITMAPFORMAT" val="pngmono"/>
  <p:tag name="ORIGWIDTH" val="9.84"/>
  <p:tag name="PICTUREFILESIZE" val="27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${\cal V} = \{1, \ldots, |\cal V|\}$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382"/>
  <p:tag name="BOXHEIGHT" val="392"/>
  <p:tag name="BOXFONT" val="10"/>
  <p:tag name="BOXWRAP" val="False"/>
  <p:tag name="WORKAROUNDTRANSPARENCYBUG" val="False"/>
  <p:tag name="ALLOWFONTSUBSTITUTION" val="False"/>
  <p:tag name="BITMAPFORMAT" val="pngmono"/>
  <p:tag name="ORIGWIDTH" val="150.9603"/>
  <p:tag name="PICTUREFILESIZE" val="2202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$v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82"/>
  <p:tag name="BOXHEIGHT" val="392"/>
  <p:tag name="BOXFONT" val="10"/>
  <p:tag name="BOXWRAP" val="False"/>
  <p:tag name="WORKAROUNDTRANSPARENCYBUG" val="False"/>
  <p:tag name="ALLOWFONTSUBSTITUTION" val="False"/>
  <p:tag name="BITMAPFORMAT" val="pngmono"/>
  <p:tag name="ORIGWIDTH" val="9.84"/>
  <p:tag name="PICTUREFILESIZE" val="26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$w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82"/>
  <p:tag name="BOXHEIGHT" val="392"/>
  <p:tag name="BOXFONT" val="10"/>
  <p:tag name="BOXWRAP" val="False"/>
  <p:tag name="WORKAROUNDTRANSPARENCYBUG" val="False"/>
  <p:tag name="ALLOWFONTSUBSTITUTION" val="False"/>
  <p:tag name="BITMAPFORMAT" val="pngmono"/>
  <p:tag name="ORIGWIDTH" val="14.88"/>
  <p:tag name="PICTUREFILESIZE" val="302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$\vdots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82"/>
  <p:tag name="BOXHEIGHT" val="392"/>
  <p:tag name="BOXFONT" val="10"/>
  <p:tag name="BOXWRAP" val="False"/>
  <p:tag name="WORKAROUNDTRANSPARENCYBUG" val="False"/>
  <p:tag name="ALLOWFONTSUBSTITUTION" val="False"/>
  <p:tag name="BITMAPFORMAT" val="pngmono"/>
  <p:tag name="ORIGWIDTH" val="2.88"/>
  <p:tag name="PICTUREFILESIZE" val="148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$v_N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82"/>
  <p:tag name="BOXHEIGHT" val="392"/>
  <p:tag name="BOXFONT" val="10"/>
  <p:tag name="BOXWRAP" val="False"/>
  <p:tag name="WORKAROUNDTRANSPARENCYBUG" val="False"/>
  <p:tag name="ALLOWFONTSUBSTITUTION" val="False"/>
  <p:tag name="BITMAPFORMAT" val="pngmono"/>
  <p:tag name="ORIGWIDTH" val="24.96008"/>
  <p:tag name="PICTUREFILESIZE" val="404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$z_N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82"/>
  <p:tag name="BOXHEIGHT" val="392"/>
  <p:tag name="BOXFONT" val="10"/>
  <p:tag name="BOXWRAP" val="False"/>
  <p:tag name="WORKAROUNDTRANSPARENCYBUG" val="False"/>
  <p:tag name="ALLOWFONTSUBSTITUTION" val="False"/>
  <p:tag name="BITMAPFORMAT" val="pngmono"/>
  <p:tag name="ORIGWIDTH" val="24.96008"/>
  <p:tag name="PICTUREFILESIZE" val="413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$v_2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82"/>
  <p:tag name="BOXHEIGHT" val="392"/>
  <p:tag name="BOXFONT" val="10"/>
  <p:tag name="BOXWRAP" val="False"/>
  <p:tag name="WORKAROUNDTRANSPARENCYBUG" val="False"/>
  <p:tag name="ALLOWFONTSUBSTITUTION" val="False"/>
  <p:tag name="BITMAPFORMAT" val="pngmono"/>
  <p:tag name="ORIGWIDTH" val="19.92008"/>
  <p:tag name="PICTUREFILESIZE" val="383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$z_2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82"/>
  <p:tag name="BOXHEIGHT" val="392"/>
  <p:tag name="BOXFONT" val="10"/>
  <p:tag name="BOXWRAP" val="False"/>
  <p:tag name="WORKAROUNDTRANSPARENCYBUG" val="False"/>
  <p:tag name="ALLOWFONTSUBSTITUTION" val="False"/>
  <p:tag name="BITMAPFORMAT" val="pngmono"/>
  <p:tag name="ORIGWIDTH" val="18.96"/>
  <p:tag name="PICTUREFILESIZE" val="384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$v_1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82"/>
  <p:tag name="BOXHEIGHT" val="392"/>
  <p:tag name="BOXFONT" val="10"/>
  <p:tag name="BOXWRAP" val="False"/>
  <p:tag name="WORKAROUNDTRANSPARENCYBUG" val="False"/>
  <p:tag name="ALLOWFONTSUBSTITUTION" val="False"/>
  <p:tag name="BITMAPFORMAT" val="pngmono"/>
  <p:tag name="ORIGWIDTH" val="18.96"/>
  <p:tag name="PICTUREFILESIZE" val="305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$z_1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82"/>
  <p:tag name="BOXHEIGHT" val="392"/>
  <p:tag name="BOXFONT" val="10"/>
  <p:tag name="BOXWRAP" val="False"/>
  <p:tag name="WORKAROUNDTRANSPARENCYBUG" val="False"/>
  <p:tag name="ALLOWFONTSUBSTITUTION" val="False"/>
  <p:tag name="BITMAPFORMAT" val="pngmono"/>
  <p:tag name="ORIGWIDTH" val="18"/>
  <p:tag name="PICTUREFILESIZE" val="305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$\pi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82"/>
  <p:tag name="BOXHEIGHT" val="392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23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${\bf x}_i, i \in \{1, \ldots, N\}$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382"/>
  <p:tag name="BOXHEIGHT" val="392"/>
  <p:tag name="BOXFONT" val="10"/>
  <p:tag name="BOXWRAP" val="False"/>
  <p:tag name="WORKAROUNDTRANSPARENCYBUG" val="False"/>
  <p:tag name="ALLOWFONTSUBSTITUTION" val="False"/>
  <p:tag name="BITMAPFORMAT" val="pngmono"/>
  <p:tag name="ORIGWIDTH" val="159.9603"/>
  <p:tag name="PICTUREFILESIZE" val="287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$N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82"/>
  <p:tag name="BOXHEIGHT" val="392"/>
  <p:tag name="BOXFONT" val="10"/>
  <p:tag name="BOXWRAP" val="False"/>
  <p:tag name="WORKAROUNDTRANSPARENCYBUG" val="False"/>
  <p:tag name="ALLOWFONTSUBSTITUTION" val="False"/>
  <p:tag name="BITMAPFORMAT" val="pngmono"/>
  <p:tag name="ORIGWIDTH" val="18"/>
  <p:tag name="PICTUREFILESIZE" val="328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$D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82"/>
  <p:tag name="BOXHEIGHT" val="392"/>
  <p:tag name="BOXFONT" val="10"/>
  <p:tag name="BOXWRAP" val="False"/>
  <p:tag name="WORKAROUNDTRANSPARENCYBUG" val="False"/>
  <p:tag name="ALLOWFONTSUBSTITUTION" val="False"/>
  <p:tag name="BITMAPFORMAT" val="pngmono"/>
  <p:tag name="ORIGWIDTH" val="16.8"/>
  <p:tag name="PICTUREFILESIZE" val="304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$\eta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82"/>
  <p:tag name="BOXHEIGHT" val="392"/>
  <p:tag name="BOXFONT" val="10"/>
  <p:tag name="BOXWRAP" val="False"/>
  <p:tag name="WORKAROUNDTRANSPARENCYBUG" val="False"/>
  <p:tag name="ALLOWFONTSUBSTITUTION" val="False"/>
  <p:tag name="BITMAPFORMAT" val="pngmono"/>
  <p:tag name="ORIGWIDTH" val="9.84"/>
  <p:tag name="PICTUREFILESIZE" val="279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$\Lambda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82"/>
  <p:tag name="BOXHEIGHT" val="392"/>
  <p:tag name="BOXFONT" val="10"/>
  <p:tag name="BOXWRAP" val="False"/>
  <p:tag name="WORKAROUNDTRANSPARENCYBUG" val="False"/>
  <p:tag name="ALLOWFONTSUBSTITUTION" val="False"/>
  <p:tag name="BITMAPFORMAT" val="pngmono"/>
  <p:tag name="ORIGWIDTH" val="13.92"/>
  <p:tag name="PICTUREFILESIZE" val="302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$v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82"/>
  <p:tag name="BOXHEIGHT" val="392"/>
  <p:tag name="BOXFONT" val="10"/>
  <p:tag name="BOXWRAP" val="False"/>
  <p:tag name="WORKAROUNDTRANSPARENCYBUG" val="False"/>
  <p:tag name="ALLOWFONTSUBSTITUTION" val="False"/>
  <p:tag name="BITMAPFORMAT" val="pngmono"/>
  <p:tag name="ORIGWIDTH" val="9.84"/>
  <p:tag name="PICTUREFILESIZE" val="262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$\pi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82"/>
  <p:tag name="BOXHEIGHT" val="392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239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$z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82"/>
  <p:tag name="BOXHEIGHT" val="392"/>
  <p:tag name="BOXFONT" val="10"/>
  <p:tag name="BOXWRAP" val="False"/>
  <p:tag name="WORKAROUNDTRANSPARENCYBUG" val="False"/>
  <p:tag name="ALLOWFONTSUBSTITUTION" val="False"/>
  <p:tag name="BITMAPFORMAT" val="pngmono"/>
  <p:tag name="ORIGWIDTH" val="9.84"/>
  <p:tag name="PICTUREFILESIZE" val="265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$N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82"/>
  <p:tag name="BOXHEIGHT" val="392"/>
  <p:tag name="BOXFONT" val="10"/>
  <p:tag name="BOXWRAP" val="False"/>
  <p:tag name="WORKAROUNDTRANSPARENCYBUG" val="False"/>
  <p:tag name="ALLOWFONTSUBSTITUTION" val="False"/>
  <p:tag name="BITMAPFORMAT" val="pngmono"/>
  <p:tag name="ORIGWIDTH" val="18"/>
  <p:tag name="PICTUREFILESIZE" val="328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$D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82"/>
  <p:tag name="BOXHEIGHT" val="392"/>
  <p:tag name="BOXFONT" val="10"/>
  <p:tag name="BOXWRAP" val="False"/>
  <p:tag name="WORKAROUNDTRANSPARENCYBUG" val="False"/>
  <p:tag name="ALLOWFONTSUBSTITUTION" val="False"/>
  <p:tag name="BITMAPFORMAT" val="pngmono"/>
  <p:tag name="ORIGWIDTH" val="16.8"/>
  <p:tag name="PICTUREFILESIZE" val="304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$\zeta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82"/>
  <p:tag name="BOXHEIGHT" val="392"/>
  <p:tag name="BOXFONT" val="10"/>
  <p:tag name="BOXWRAP" val="False"/>
  <p:tag name="WORKAROUNDTRANSPARENCYBUG" val="False"/>
  <p:tag name="ALLOWFONTSUBSTITUTION" val="False"/>
  <p:tag name="BITMAPFORMAT" val="pngmono"/>
  <p:tag name="ORIGWIDTH" val="9.84"/>
  <p:tag name="PICTUREFILESIZE" val="29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${\cal V}$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382"/>
  <p:tag name="BOXHEIGHT" val="392"/>
  <p:tag name="BOXFONT" val="10"/>
  <p:tag name="BOXWRAP" val="False"/>
  <p:tag name="WORKAROUNDTRANSPARENCYBUG" val="False"/>
  <p:tag name="ALLOWFONTSUBSTITUTION" val="False"/>
  <p:tag name="BITMAPFORMAT" val="pngmono"/>
  <p:tag name="ORIGWIDTH" val="13.92"/>
  <p:tag name="PICTUREFILESIZE" val="508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$\eta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82"/>
  <p:tag name="BOXHEIGHT" val="392"/>
  <p:tag name="BOXFONT" val="10"/>
  <p:tag name="BOXWRAP" val="False"/>
  <p:tag name="WORKAROUNDTRANSPARENCYBUG" val="False"/>
  <p:tag name="ALLOWFONTSUBSTITUTION" val="False"/>
  <p:tag name="BITMAPFORMAT" val="pngmono"/>
  <p:tag name="ORIGWIDTH" val="9.84"/>
  <p:tag name="PICTUREFILESIZE" val="279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$\Lambda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82"/>
  <p:tag name="BOXHEIGHT" val="392"/>
  <p:tag name="BOXFONT" val="10"/>
  <p:tag name="BOXWRAP" val="False"/>
  <p:tag name="WORKAROUNDTRANSPARENCYBUG" val="False"/>
  <p:tag name="ALLOWFONTSUBSTITUTION" val="False"/>
  <p:tag name="BITMAPFORMAT" val="pngmono"/>
  <p:tag name="ORIGWIDTH" val="13.92"/>
  <p:tag name="PICTUREFILESIZE" val="30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$v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82"/>
  <p:tag name="BOXHEIGHT" val="392"/>
  <p:tag name="BOXFONT" val="10"/>
  <p:tag name="BOXWRAP" val="False"/>
  <p:tag name="WORKAROUNDTRANSPARENCYBUG" val="False"/>
  <p:tag name="ALLOWFONTSUBSTITUTION" val="False"/>
  <p:tag name="BITMAPFORMAT" val="pngmono"/>
  <p:tag name="ORIGWIDTH" val="9.84"/>
  <p:tag name="PICTUREFILESIZE" val="262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$w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82"/>
  <p:tag name="BOXHEIGHT" val="392"/>
  <p:tag name="BOXFONT" val="10"/>
  <p:tag name="BOXWRAP" val="False"/>
  <p:tag name="WORKAROUNDTRANSPARENCYBUG" val="False"/>
  <p:tag name="ALLOWFONTSUBSTITUTION" val="False"/>
  <p:tag name="BITMAPFORMAT" val="pngmono"/>
  <p:tag name="ORIGWIDTH" val="14.88"/>
  <p:tag name="PICTUREFILESIZE" val="30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$\pi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82"/>
  <p:tag name="BOXHEIGHT" val="392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239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$z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82"/>
  <p:tag name="BOXHEIGHT" val="392"/>
  <p:tag name="BOXFONT" val="10"/>
  <p:tag name="BOXWRAP" val="False"/>
  <p:tag name="WORKAROUNDTRANSPARENCYBUG" val="False"/>
  <p:tag name="ALLOWFONTSUBSTITUTION" val="False"/>
  <p:tag name="BITMAPFORMAT" val="pngmono"/>
  <p:tag name="ORIGWIDTH" val="9.84"/>
  <p:tag name="PICTUREFILESIZE" val="265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$\Lambda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82"/>
  <p:tag name="BOXHEIGHT" val="392"/>
  <p:tag name="BOXFONT" val="10"/>
  <p:tag name="BOXWRAP" val="False"/>
  <p:tag name="WORKAROUNDTRANSPARENCYBUG" val="False"/>
  <p:tag name="ALLOWFONTSUBSTITUTION" val="False"/>
  <p:tag name="BITMAPFORMAT" val="pngmono"/>
  <p:tag name="ORIGWIDTH" val="13.92"/>
  <p:tag name="PICTUREFILESIZE" val="302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$\eta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82"/>
  <p:tag name="BOXHEIGHT" val="392"/>
  <p:tag name="BOXFONT" val="10"/>
  <p:tag name="BOXWRAP" val="False"/>
  <p:tag name="WORKAROUNDTRANSPARENCYBUG" val="False"/>
  <p:tag name="ALLOWFONTSUBSTITUTION" val="False"/>
  <p:tag name="BITMAPFORMAT" val="pngmono"/>
  <p:tag name="ORIGWIDTH" val="9.84"/>
  <p:tag name="PICTUREFILESIZE" val="279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$v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82"/>
  <p:tag name="BOXHEIGHT" val="392"/>
  <p:tag name="BOXFONT" val="10"/>
  <p:tag name="BOXWRAP" val="False"/>
  <p:tag name="WORKAROUNDTRANSPARENCYBUG" val="False"/>
  <p:tag name="ALLOWFONTSUBSTITUTION" val="False"/>
  <p:tag name="BITMAPFORMAT" val="pngmono"/>
  <p:tag name="ORIGWIDTH" val="9.84"/>
  <p:tag name="PICTUREFILESIZE" val="26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$w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82"/>
  <p:tag name="BOXHEIGHT" val="392"/>
  <p:tag name="BOXFONT" val="10"/>
  <p:tag name="BOXWRAP" val="False"/>
  <p:tag name="WORKAROUNDTRANSPARENCYBUG" val="False"/>
  <p:tag name="ALLOWFONTSUBSTITUTION" val="False"/>
  <p:tag name="BITMAPFORMAT" val="pngmono"/>
  <p:tag name="ORIGWIDTH" val="14.88"/>
  <p:tag name="PICTUREFILESIZE" val="30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${\cal I} = \{{v}_1,&#10;\ldots, {v}_N\}, {v}_i \in \cal V$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382"/>
  <p:tag name="BOXHEIGHT" val="392"/>
  <p:tag name="BOXFONT" val="10"/>
  <p:tag name="BOXWRAP" val="False"/>
  <p:tag name="WORKAROUNDTRANSPARENCYBUG" val="False"/>
  <p:tag name="ALLOWFONTSUBSTITUTION" val="False"/>
  <p:tag name="BITMAPFORMAT" val="pngmono"/>
  <p:tag name="ORIGWIDTH" val="225.9605"/>
  <p:tag name="PICTUREFILESIZE" val="4022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$\pi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82"/>
  <p:tag name="BOXHEIGHT" val="392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239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$z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82"/>
  <p:tag name="BOXHEIGHT" val="392"/>
  <p:tag name="BOXFONT" val="10"/>
  <p:tag name="BOXWRAP" val="False"/>
  <p:tag name="WORKAROUNDTRANSPARENCYBUG" val="False"/>
  <p:tag name="ALLOWFONTSUBSTITUTION" val="False"/>
  <p:tag name="BITMAPFORMAT" val="pngmono"/>
  <p:tag name="ORIGWIDTH" val="9.84"/>
  <p:tag name="PICTUREFILESIZE" val="26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${\cal V}$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382"/>
  <p:tag name="BOXHEIGHT" val="392"/>
  <p:tag name="BOXFONT" val="10"/>
  <p:tag name="BOXWRAP" val="False"/>
  <p:tag name="WORKAROUNDTRANSPARENCYBUG" val="False"/>
  <p:tag name="ALLOWFONTSUBSTITUTION" val="False"/>
  <p:tag name="BITMAPFORMAT" val="pngmono"/>
  <p:tag name="ORIGWIDTH" val="13.92"/>
  <p:tag name="PICTUREFILESIZE" val="50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$\cal X$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382"/>
  <p:tag name="BOXHEIGHT" val="392"/>
  <p:tag name="BOXFONT" val="10"/>
  <p:tag name="BOXWRAP" val="False"/>
  <p:tag name="WORKAROUNDTRANSPARENCYBUG" val="False"/>
  <p:tag name="ALLOWFONTSUBSTITUTION" val="False"/>
  <p:tag name="BITMAPFORMAT" val="pngmono"/>
  <p:tag name="ORIGWIDTH" val="16.92"/>
  <p:tag name="PICTUREFILESIZE" val="58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${\cal I} = (c_1, \ldots, c_L)^T$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382"/>
  <p:tag name="BOXHEIGHT" val="392"/>
  <p:tag name="BOXFONT" val="10"/>
  <p:tag name="BOXWRAP" val="False"/>
  <p:tag name="WORKAROUNDTRANSPARENCYBUG" val="False"/>
  <p:tag name="ALLOWFONTSUBSTITUTION" val="False"/>
  <p:tag name="BITMAPFORMAT" val="pngmono"/>
  <p:tag name="ORIGWIDTH" val="165.0003"/>
  <p:tag name="PICTUREFILESIZE" val="273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${\cal I} = \{{\bf x}_1,&#10;\ldots, {\bf x}_N\}, {\bf x}_i \in \cal X$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382"/>
  <p:tag name="BOXHEIGHT" val="392"/>
  <p:tag name="BOXFONT" val="10"/>
  <p:tag name="BOXWRAP" val="False"/>
  <p:tag name="WORKAROUNDTRANSPARENCYBUG" val="False"/>
  <p:tag name="ALLOWFONTSUBSTITUTION" val="False"/>
  <p:tag name="BITMAPFORMAT" val="pngmono"/>
  <p:tag name="ORIGWIDTH" val="234.9605"/>
  <p:tag name="PICTUREFILESIZE" val="412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$c_i$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382"/>
  <p:tag name="BOXHEIGHT" val="392"/>
  <p:tag name="BOXFONT" val="10"/>
  <p:tag name="BOXWRAP" val="False"/>
  <p:tag name="WORKAROUNDTRANSPARENCYBUG" val="False"/>
  <p:tag name="ALLOWFONTSUBSTITUTION" val="False"/>
  <p:tag name="BITMAPFORMAT" val="pngmono"/>
  <p:tag name="ORIGWIDTH" val="13.92"/>
  <p:tag name="PICTUREFILESIZE" val="54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${\cal L} = \{1, \ldots, L\}$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382"/>
  <p:tag name="BOXHEIGHT" val="392"/>
  <p:tag name="BOXFONT" val="10"/>
  <p:tag name="BOXWRAP" val="False"/>
  <p:tag name="WORKAROUNDTRANSPARENCYBUG" val="False"/>
  <p:tag name="ALLOWFONTSUBSTITUTION" val="False"/>
  <p:tag name="BITMAPFORMAT" val="pngmono"/>
  <p:tag name="ORIGWIDTH" val="138.0003"/>
  <p:tag name="PICTUREFILESIZE" val="186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$\boldsymbol{\pi}_y = (\pi_y^1, \ldots, \pi_y^L)^T$&#10;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382"/>
  <p:tag name="BOXHEIGHT" val="392"/>
  <p:tag name="BOXFONT" val="10"/>
  <p:tag name="BOXWRAP" val="False"/>
  <p:tag name="WORKAROUNDTRANSPARENCYBUG" val="False"/>
  <p:tag name="ALLOWFONTSUBSTITUTION" val="False"/>
  <p:tag name="BITMAPFORMAT" val="pngmono"/>
  <p:tag name="ORIGWIDTH" val="183.0004"/>
  <p:tag name="PICTUREFILESIZE" val="378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${\bf T}$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382"/>
  <p:tag name="BOXHEIGHT" val="392"/>
  <p:tag name="BOXFONT" val="10"/>
  <p:tag name="BOXWRAP" val="False"/>
  <p:tag name="WORKAROUNDTRANSPARENCYBUG" val="False"/>
  <p:tag name="ALLOWFONTSUBSTITUTION" val="False"/>
  <p:tag name="BITMAPFORMAT" val="pngmono"/>
  <p:tag name="ORIGWIDTH" val="15"/>
  <p:tag name="PICTUREFILESIZE" val="26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$\cal X$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382"/>
  <p:tag name="BOXHEIGHT" val="392"/>
  <p:tag name="BOXFONT" val="10"/>
  <p:tag name="BOXWRAP" val="False"/>
  <p:tag name="WORKAROUNDTRANSPARENCYBUG" val="False"/>
  <p:tag name="ALLOWFONTSUBSTITUTION" val="False"/>
  <p:tag name="BITMAPFORMAT" val="pngmono"/>
  <p:tag name="ORIGWIDTH" val="16.92"/>
  <p:tag name="PICTUREFILESIZE" val="58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${\bf T}$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382"/>
  <p:tag name="BOXHEIGHT" val="392"/>
  <p:tag name="BOXFONT" val="10"/>
  <p:tag name="BOXWRAP" val="False"/>
  <p:tag name="WORKAROUNDTRANSPARENCYBUG" val="False"/>
  <p:tag name="ALLOWFONTSUBSTITUTION" val="False"/>
  <p:tag name="BITMAPFORMAT" val="pngmono"/>
  <p:tag name="ORIGWIDTH" val="15"/>
  <p:tag name="PICTUREFILESIZE" val="26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${\cal S}_L$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382"/>
  <p:tag name="BOXHEIGHT" val="392"/>
  <p:tag name="BOXFONT" val="10"/>
  <p:tag name="BOXWRAP" val="False"/>
  <p:tag name="WORKAROUNDTRANSPARENCYBUG" val="False"/>
  <p:tag name="ALLOWFONTSUBSTITUTION" val="False"/>
  <p:tag name="BITMAPFORMAT" val="pngmono"/>
  <p:tag name="ORIGWIDTH" val="24.96008"/>
  <p:tag name="PICTUREFILESIZE" val="77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$\boldsymbol{\pi}_y$&#10;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382"/>
  <p:tag name="BOXHEIGHT" val="392"/>
  <p:tag name="BOXFONT" val="10"/>
  <p:tag name="BOXWRAP" val="False"/>
  <p:tag name="WORKAROUNDTRANSPARENCYBUG" val="False"/>
  <p:tag name="ALLOWFONTSUBSTITUTION" val="False"/>
  <p:tag name="BITMAPFORMAT" val="pngmono"/>
  <p:tag name="ORIGWIDTH" val="22.92008"/>
  <p:tag name="PICTUREFILESIZE" val="70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$\boldsymbol{\pi}_y = (\pi_y^1, \ldots, \pi_y^L)^T$&#10;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382"/>
  <p:tag name="BOXHEIGHT" val="392"/>
  <p:tag name="BOXFONT" val="10"/>
  <p:tag name="BOXWRAP" val="False"/>
  <p:tag name="WORKAROUNDTRANSPARENCYBUG" val="False"/>
  <p:tag name="ALLOWFONTSUBSTITUTION" val="False"/>
  <p:tag name="BITMAPFORMAT" val="pngmono"/>
  <p:tag name="ORIGWIDTH" val="183.0004"/>
  <p:tag name="PICTUREFILESIZE" val="378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${\cal S}_L$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382"/>
  <p:tag name="BOXHEIGHT" val="392"/>
  <p:tag name="BOXFONT" val="10"/>
  <p:tag name="BOXWRAP" val="False"/>
  <p:tag name="WORKAROUNDTRANSPARENCYBUG" val="False"/>
  <p:tag name="ALLOWFONTSUBSTITUTION" val="False"/>
  <p:tag name="BITMAPFORMAT" val="pngmono"/>
  <p:tag name="ORIGWIDTH" val="24.96008"/>
  <p:tag name="PICTUREFILESIZE" val="77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${\bf x}_i, i \in \{1, \ldots, N\}$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382"/>
  <p:tag name="BOXHEIGHT" val="392"/>
  <p:tag name="BOXFONT" val="10"/>
  <p:tag name="BOXWRAP" val="False"/>
  <p:tag name="WORKAROUNDTRANSPARENCYBUG" val="False"/>
  <p:tag name="ALLOWFONTSUBSTITUTION" val="False"/>
  <p:tag name="BITMAPFORMAT" val="pngmono"/>
  <p:tag name="ORIGWIDTH" val="159.9603"/>
  <p:tag name="PICTUREFILESIZE" val="287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$\cal L$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382"/>
  <p:tag name="BOXHEIGHT" val="392"/>
  <p:tag name="BOXFONT" val="10"/>
  <p:tag name="BOXWRAP" val="False"/>
  <p:tag name="WORKAROUNDTRANSPARENCYBUG" val="False"/>
  <p:tag name="ALLOWFONTSUBSTITUTION" val="False"/>
  <p:tag name="BITMAPFORMAT" val="pngmono"/>
  <p:tag name="ORIGWIDTH" val="13.92"/>
  <p:tag name="PICTUREFILESIZE" val="49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newcommand{\pib}{{\boldsymbol{\pi}} } &#10;\begin{document}&#10;  $P_{{\bf T}|Y}({\cal I}|y;\pib_y) = \displaystyle&#10;  \frac {n!}{\prod_{k=1}^L c_k!} \prod_{j=1}^L (\pi_y^j)^{c_j}$&#10;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382"/>
  <p:tag name="BOXHEIGHT" val="392"/>
  <p:tag name="BOXFONT" val="10"/>
  <p:tag name="BOXWRAP" val="False"/>
  <p:tag name="WORKAROUNDTRANSPARENCYBUG" val="False"/>
  <p:tag name="ALLOWFONTSUBSTITUTION" val="False"/>
  <p:tag name="BITMAPFORMAT" val="pngmono"/>
  <p:tag name="ORIGWIDTH" val="339.0007"/>
  <p:tag name="PICTUREFILESIZE" val="941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$P_{X|W}(x|Street)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82"/>
  <p:tag name="BOXHEIGHT" val="392"/>
  <p:tag name="BOXFONT" val="10"/>
  <p:tag name="BOXWRAP" val="False"/>
  <p:tag name="WORKAROUNDTRANSPARENCYBUG" val="False"/>
  <p:tag name="ALLOWFONTSUBSTITUTION" val="False"/>
  <p:tag name="BITMAPFORMAT" val="pngmono"/>
  <p:tag name="ORIGWIDTH" val="146.8803"/>
  <p:tag name="PICTUREFILESIZE" val="171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$\pi_1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82"/>
  <p:tag name="BOXHEIGHT" val="392"/>
  <p:tag name="BOXFONT" val="10"/>
  <p:tag name="BOXWRAP" val="False"/>
  <p:tag name="WORKAROUNDTRANSPARENCYBUG" val="False"/>
  <p:tag name="ALLOWFONTSUBSTITUTION" val="False"/>
  <p:tag name="BITMAPFORMAT" val="pngmono"/>
  <p:tag name="ORIGWIDTH" val="20.88008"/>
  <p:tag name="PICTUREFILESIZE" val="28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$\pi_2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82"/>
  <p:tag name="BOXHEIGHT" val="392"/>
  <p:tag name="BOXFONT" val="10"/>
  <p:tag name="BOXWRAP" val="False"/>
  <p:tag name="WORKAROUNDTRANSPARENCYBUG" val="False"/>
  <p:tag name="ALLOWFONTSUBSTITUTION" val="False"/>
  <p:tag name="BITMAPFORMAT" val="pngmono"/>
  <p:tag name="ORIGWIDTH" val="20.88008"/>
  <p:tag name="PICTUREFILESIZE" val="36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$p_1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82"/>
  <p:tag name="BOXHEIGHT" val="392"/>
  <p:tag name="BOXFONT" val="10"/>
  <p:tag name="BOXWRAP" val="False"/>
  <p:tag name="WORKAROUNDTRANSPARENCYBUG" val="False"/>
  <p:tag name="ALLOWFONTSUBSTITUTION" val="False"/>
  <p:tag name="BITMAPFORMAT" val="pngmono"/>
  <p:tag name="ORIGWIDTH" val="19.92008"/>
  <p:tag name="PICTUREFILESIZE" val="31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$p_2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82"/>
  <p:tag name="BOXHEIGHT" val="392"/>
  <p:tag name="BOXFONT" val="10"/>
  <p:tag name="BOXWRAP" val="False"/>
  <p:tag name="WORKAROUNDTRANSPARENCYBUG" val="False"/>
  <p:tag name="ALLOWFONTSUBSTITUTION" val="False"/>
  <p:tag name="BITMAPFORMAT" val="pngmono"/>
  <p:tag name="ORIGWIDTH" val="20.88008"/>
  <p:tag name="PICTUREFILESIZE" val="38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$\pi_{w} = P_{W|{\bf X}}(w|{\cal I})$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382"/>
  <p:tag name="BOXHEIGHT" val="392"/>
  <p:tag name="BOXFONT" val="10"/>
  <p:tag name="BOXWRAP" val="False"/>
  <p:tag name="WORKAROUNDTRANSPARENCYBUG" val="False"/>
  <p:tag name="ALLOWFONTSUBSTITUTION" val="False"/>
  <p:tag name="BITMAPFORMAT" val="pngmono"/>
  <p:tag name="ORIGWIDTH" val="160.9203"/>
  <p:tag name="PICTUREFILESIZE" val="372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$p_{L}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82"/>
  <p:tag name="BOXHEIGHT" val="392"/>
  <p:tag name="BOXFONT" val="10"/>
  <p:tag name="BOXWRAP" val="False"/>
  <p:tag name="WORKAROUNDTRANSPARENCYBUG" val="False"/>
  <p:tag name="ALLOWFONTSUBSTITUTION" val="False"/>
  <p:tag name="BITMAPFORMAT" val="pngmono"/>
  <p:tag name="ORIGWIDTH" val="22.80008"/>
  <p:tag name="PICTUREFILESIZE" val="36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$\pi_{L}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82"/>
  <p:tag name="BOXHEIGHT" val="392"/>
  <p:tag name="BOXFONT" val="10"/>
  <p:tag name="BOXWRAP" val="False"/>
  <p:tag name="WORKAROUNDTRANSPARENCYBUG" val="False"/>
  <p:tag name="ALLOWFONTSUBSTITUTION" val="False"/>
  <p:tag name="BITMAPFORMAT" val="pngmono"/>
  <p:tag name="ORIGWIDTH" val="22.80008"/>
  <p:tag name="PICTUREFILESIZE" val="33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$\cal X$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382"/>
  <p:tag name="BOXHEIGHT" val="392"/>
  <p:tag name="BOXFONT" val="10"/>
  <p:tag name="BOXWRAP" val="False"/>
  <p:tag name="WORKAROUNDTRANSPARENCYBUG" val="False"/>
  <p:tag name="ALLOWFONTSUBSTITUTION" val="False"/>
  <p:tag name="BITMAPFORMAT" val="pngmono"/>
  <p:tag name="ORIGWIDTH" val="16.92"/>
  <p:tag name="PICTUREFILESIZE" val="58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${\cal S}_L$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382"/>
  <p:tag name="BOXHEIGHT" val="392"/>
  <p:tag name="BOXFONT" val="10"/>
  <p:tag name="BOXWRAP" val="False"/>
  <p:tag name="WORKAROUNDTRANSPARENCYBUG" val="False"/>
  <p:tag name="ALLOWFONTSUBSTITUTION" val="False"/>
  <p:tag name="BITMAPFORMAT" val="pngmono"/>
  <p:tag name="ORIGWIDTH" val="24.96008"/>
  <p:tag name="PICTUREFILESIZE" val="779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$\boldsymbol{\pi}_y = (\pi_y^1, \ldots, \pi_y^L)^T$&#10;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382"/>
  <p:tag name="BOXHEIGHT" val="392"/>
  <p:tag name="BOXFONT" val="10"/>
  <p:tag name="BOXWRAP" val="False"/>
  <p:tag name="WORKAROUNDTRANSPARENCYBUG" val="False"/>
  <p:tag name="ALLOWFONTSUBSTITUTION" val="False"/>
  <p:tag name="BITMAPFORMAT" val="pngmono"/>
  <p:tag name="ORIGWIDTH" val="183.0004"/>
  <p:tag name="PICTUREFILESIZE" val="378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$\alpha$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382"/>
  <p:tag name="BOXHEIGHT" val="392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46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\begin{eqnarray*}&#10;\pi_{i} &amp;=&amp; P_{W|{\bf X}}(i|{\cal I}) \\ &#10;&amp;=&amp; \frac{\prod_n P_{X|W}(x_n|i)}{\sum_j \prod_n P_{X|W}(x_n|j)}&#10;\end{eqnarray*}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382"/>
  <p:tag name="BOXHEIGHT" val="392"/>
  <p:tag name="BOXFONT" val="10"/>
  <p:tag name="BOXWRAP" val="False"/>
  <p:tag name="WORKAROUNDTRANSPARENCYBUG" val="False"/>
  <p:tag name="ALLOWFONTSUBSTITUTION" val="False"/>
  <p:tag name="BITMAPFORMAT" val="pngmono"/>
  <p:tag name="ORIGWIDTH" val="243.9605"/>
  <p:tag name="PICTUREFILESIZE" val="1278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$    \pi_i  =  \frac{\exp \left\{ \frac{1}{n} \sum_n \log P_{X|W}(x_n|i)&#10;      \right\}}{\sum_j \exp \left\{ \frac{1}{n} \sum_n \log&#10;        P_{X|W}(x_n|j)\right\}}&#10;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82"/>
  <p:tag name="BOXHEIGHT" val="392"/>
  <p:tag name="BOXFONT" val="10"/>
  <p:tag name="BOXWRAP" val="False"/>
  <p:tag name="WORKAROUNDTRANSPARENCYBUG" val="False"/>
  <p:tag name="ALLOWFONTSUBSTITUTION" val="False"/>
  <p:tag name="BITMAPFORMAT" val="pngmono"/>
  <p:tag name="ORIGWIDTH" val="295.9206"/>
  <p:tag name="PICTUREFILESIZE" val="572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$\pi_i = \frac{\gamma_i  - 1}{\sum_j \gamma_j - L}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82"/>
  <p:tag name="BOXHEIGHT" val="392"/>
  <p:tag name="BOXFONT" val="10"/>
  <p:tag name="BOXWRAP" val="False"/>
  <p:tag name="WORKAROUNDTRANSPARENCYBUG" val="False"/>
  <p:tag name="ALLOWFONTSUBSTITUTION" val="False"/>
  <p:tag name="BITMAPFORMAT" val="pngmono"/>
  <p:tag name="ORIGWIDTH" val="120.9602"/>
  <p:tag name="PICTUREFILESIZE" val="132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$\pi_w^{reg} = \displaystyle \frac{\pi_w + \pi_0}&#10;    {1 + L\pi_0}, \qquad \text{where},~ \pi_0 = \frac{\alpha - 1}{N} $&#10;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82"/>
  <p:tag name="BOXHEIGHT" val="392"/>
  <p:tag name="BOXFONT" val="10"/>
  <p:tag name="BOXWRAP" val="False"/>
  <p:tag name="WORKAROUNDTRANSPARENCYBUG" val="False"/>
  <p:tag name="ALLOWFONTSUBSTITUTION" val="False"/>
  <p:tag name="BITMAPFORMAT" val="pngmono"/>
  <p:tag name="ORIGWIDTH" val="392.8808"/>
  <p:tag name="PICTUREFILESIZE" val="345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$ P_{{\bf \Pi}|W}({\boldsymbol{\pi}}|w;{\Omega}^w) = \sum_k \beta_k^w{\cal D}ir(&#10;  {\boldsymbol{\pi}}; {\boldsymbol{\alpha}}_k^w)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82"/>
  <p:tag name="BOXHEIGHT" val="392"/>
  <p:tag name="BOXFONT" val="10"/>
  <p:tag name="BOXWRAP" val="False"/>
  <p:tag name="WORKAROUNDTRANSPARENCYBUG" val="False"/>
  <p:tag name="ALLOWFONTSUBSTITUTION" val="False"/>
  <p:tag name="BITMAPFORMAT" val="pngmono"/>
  <p:tag name="ORIGWIDTH" val="344.8807"/>
  <p:tag name="PICTUREFILESIZE" val="3619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${\cal D}ir({\boldsymbol{\pi}}; {\boldsymbol{\alpha}}) = \displaystyle \frac &#10;                                {\Gamma( \sum_{i=1}^L \alpha_i)} &#10;                                {\prod_{i=1}^L \Gamma(\alpha_i)}&#10;                                \prod_{i=1}^L (\pi_i)^{\alpha_i - 1}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82"/>
  <p:tag name="BOXHEIGHT" val="392"/>
  <p:tag name="BOXFONT" val="10"/>
  <p:tag name="BOXWRAP" val="False"/>
  <p:tag name="WORKAROUNDTRANSPARENCYBUG" val="False"/>
  <p:tag name="ALLOWFONTSUBSTITUTION" val="False"/>
  <p:tag name="BITMAPFORMAT" val="pngmono"/>
  <p:tag name="ORIGWIDTH" val="348.9607"/>
  <p:tag name="PICTUREFILESIZE" val="463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${\cal D}ir({\boldsymbol{\pi}}; {\boldsymbol{\alpha}}) = \displaystyle \frac &#10;                                {\Gamma( \sum_{i=1}^L \alpha_i)} &#10;                                {\prod_{i=1}^L \Gamma(\alpha_i)}&#10;                                \prod_{i=1}^L (\pi_i)^{\alpha_i - 1}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82"/>
  <p:tag name="BOXHEIGHT" val="392"/>
  <p:tag name="BOXFONT" val="10"/>
  <p:tag name="BOXWRAP" val="False"/>
  <p:tag name="WORKAROUNDTRANSPARENCYBUG" val="False"/>
  <p:tag name="ALLOWFONTSUBSTITUTION" val="False"/>
  <p:tag name="BITMAPFORMAT" val="pngmono"/>
  <p:tag name="ORIGWIDTH" val="348.9607"/>
  <p:tag name="PICTUREFILESIZE" val="463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$\cal X$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382"/>
  <p:tag name="BOXHEIGHT" val="392"/>
  <p:tag name="BOXFONT" val="10"/>
  <p:tag name="BOXWRAP" val="False"/>
  <p:tag name="WORKAROUNDTRANSPARENCYBUG" val="False"/>
  <p:tag name="ALLOWFONTSUBSTITUTION" val="False"/>
  <p:tag name="BITMAPFORMAT" val="pngmono"/>
  <p:tag name="ORIGWIDTH" val="16.92"/>
  <p:tag name="PICTUREFILESIZE" val="58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$ P_{{\bf \Pi}|W}({\boldsymbol{\pi}}|w;{\Omega}^w) = \sum_k \beta_k^w{\cal D}ir(&#10;  {\boldsymbol{\pi}}; {\boldsymbol{\alpha}}_k^w)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82"/>
  <p:tag name="BOXHEIGHT" val="392"/>
  <p:tag name="BOXFONT" val="10"/>
  <p:tag name="BOXWRAP" val="False"/>
  <p:tag name="WORKAROUNDTRANSPARENCYBUG" val="False"/>
  <p:tag name="ALLOWFONTSUBSTITUTION" val="False"/>
  <p:tag name="BITMAPFORMAT" val="pngmono"/>
  <p:tag name="ORIGWIDTH" val="344.8807"/>
  <p:tag name="PICTUREFILESIZE" val="3619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P_{X|W}(x|Mountain)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82"/>
  <p:tag name="BOXHEIGHT" val="392"/>
  <p:tag name="BOXFONT" val="10"/>
  <p:tag name="BOXWRAP" val="False"/>
  <p:tag name="WORKAROUNDTRANSPARENCYBUG" val="False"/>
  <p:tag name="ALLOWFONTSUBSTITUTION" val="False"/>
  <p:tag name="BITMAPFORMAT" val="pngmono"/>
  <p:tag name="ORIGWIDTH" val="183.8404"/>
  <p:tag name="PICTUREFILESIZE" val="208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$\vdots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82"/>
  <p:tag name="BOXHEIGHT" val="392"/>
  <p:tag name="BOXFONT" val="10"/>
  <p:tag name="BOXWRAP" val="False"/>
  <p:tag name="WORKAROUNDTRANSPARENCYBUG" val="False"/>
  <p:tag name="ALLOWFONTSUBSTITUTION" val="False"/>
  <p:tag name="BITMAPFORMAT" val="pngmono"/>
  <p:tag name="ORIGWIDTH" val="2.88"/>
  <p:tag name="PICTUREFILESIZE" val="148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$x_1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82"/>
  <p:tag name="BOXHEIGHT" val="392"/>
  <p:tag name="BOXFONT" val="10"/>
  <p:tag name="BOXWRAP" val="False"/>
  <p:tag name="WORKAROUNDTRANSPARENCYBUG" val="False"/>
  <p:tag name="ALLOWFONTSUBSTITUTION" val="False"/>
  <p:tag name="BITMAPFORMAT" val="pngmono"/>
  <p:tag name="ORIGWIDTH" val="19.92008"/>
  <p:tag name="PICTUREFILESIZE" val="30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$x_2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82"/>
  <p:tag name="BOXHEIGHT" val="392"/>
  <p:tag name="BOXFONT" val="10"/>
  <p:tag name="BOXWRAP" val="False"/>
  <p:tag name="WORKAROUNDTRANSPARENCYBUG" val="False"/>
  <p:tag name="ALLOWFONTSUBSTITUTION" val="False"/>
  <p:tag name="BITMAPFORMAT" val="pngmono"/>
  <p:tag name="ORIGWIDTH" val="20.88008"/>
  <p:tag name="PICTUREFILESIZE" val="38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$x_N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82"/>
  <p:tag name="BOXHEIGHT" val="392"/>
  <p:tag name="BOXFONT" val="10"/>
  <p:tag name="BOXWRAP" val="False"/>
  <p:tag name="WORKAROUNDTRANSPARENCYBUG" val="False"/>
  <p:tag name="ALLOWFONTSUBSTITUTION" val="False"/>
  <p:tag name="BITMAPFORMAT" val="pngmono"/>
  <p:tag name="ORIGWIDTH" val="26.88008"/>
  <p:tag name="PICTUREFILESIZE" val="41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$w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82"/>
  <p:tag name="BOXHEIGHT" val="392"/>
  <p:tag name="BOXFONT" val="10"/>
  <p:tag name="BOXWRAP" val="False"/>
  <p:tag name="WORKAROUNDTRANSPARENCYBUG" val="False"/>
  <p:tag name="ALLOWFONTSUBSTITUTION" val="False"/>
  <p:tag name="BITMAPFORMAT" val="pngmono"/>
  <p:tag name="ORIGWIDTH" val="14.88"/>
  <p:tag name="PICTUREFILESIZE" val="30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$x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82"/>
  <p:tag name="BOXHEIGHT" val="392"/>
  <p:tag name="BOXFONT" val="10"/>
  <p:tag name="BOXWRAP" val="False"/>
  <p:tag name="WORKAROUNDTRANSPARENCYBUG" val="False"/>
  <p:tag name="ALLOWFONTSUBSTITUTION" val="False"/>
  <p:tag name="BITMAPFORMAT" val="pngmono"/>
  <p:tag name="ORIGWIDTH" val="10.8"/>
  <p:tag name="PICTUREFILESIZE" val="26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$P_{X|W}(x|w)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82"/>
  <p:tag name="BOXHEIGHT" val="392"/>
  <p:tag name="BOXFONT" val="10"/>
  <p:tag name="BOXWRAP" val="False"/>
  <p:tag name="WORKAROUNDTRANSPARENCYBUG" val="False"/>
  <p:tag name="ALLOWFONTSUBSTITUTION" val="False"/>
  <p:tag name="BITMAPFORMAT" val="pngmono"/>
  <p:tag name="ORIGWIDTH" val="102.9602"/>
  <p:tag name="PICTUREFILESIZE" val="127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${\cal I} = \{{\bf x}_1,&#10;\ldots, {\bf x}_N\}, {\bf x}_i \in \cal X$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382"/>
  <p:tag name="BOXHEIGHT" val="392"/>
  <p:tag name="BOXFONT" val="10"/>
  <p:tag name="BOXWRAP" val="False"/>
  <p:tag name="WORKAROUNDTRANSPARENCYBUG" val="False"/>
  <p:tag name="ALLOWFONTSUBSTITUTION" val="False"/>
  <p:tag name="BITMAPFORMAT" val="pngmono"/>
  <p:tag name="ORIGWIDTH" val="234.9605"/>
  <p:tag name="PICTUREFILESIZE" val="412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$\cal X$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382"/>
  <p:tag name="BOXHEIGHT" val="392"/>
  <p:tag name="BOXFONT" val="10"/>
  <p:tag name="BOXWRAP" val="False"/>
  <p:tag name="WORKAROUNDTRANSPARENCYBUG" val="False"/>
  <p:tag name="ALLOWFONTSUBSTITUTION" val="False"/>
  <p:tag name="BITMAPFORMAT" val="pngmono"/>
  <p:tag name="ORIGWIDTH" val="16.92"/>
  <p:tag name="PICTUREFILESIZE" val="58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$w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82"/>
  <p:tag name="BOXHEIGHT" val="392"/>
  <p:tag name="BOXFONT" val="10"/>
  <p:tag name="BOXWRAP" val="False"/>
  <p:tag name="WORKAROUNDTRANSPARENCYBUG" val="False"/>
  <p:tag name="ALLOWFONTSUBSTITUTION" val="False"/>
  <p:tag name="BITMAPFORMAT" val="pngmono"/>
  <p:tag name="ORIGWIDTH" val="14.88"/>
  <p:tag name="PICTUREFILESIZE" val="30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$N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82"/>
  <p:tag name="BOXHEIGHT" val="392"/>
  <p:tag name="BOXFONT" val="10"/>
  <p:tag name="BOXWRAP" val="False"/>
  <p:tag name="WORKAROUNDTRANSPARENCYBUG" val="False"/>
  <p:tag name="ALLOWFONTSUBSTITUTION" val="False"/>
  <p:tag name="BITMAPFORMAT" val="pngmono"/>
  <p:tag name="ORIGWIDTH" val="18"/>
  <p:tag name="PICTUREFILESIZE" val="328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$D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82"/>
  <p:tag name="BOXHEIGHT" val="392"/>
  <p:tag name="BOXFONT" val="10"/>
  <p:tag name="BOXWRAP" val="False"/>
  <p:tag name="WORKAROUNDTRANSPARENCYBUG" val="False"/>
  <p:tag name="ALLOWFONTSUBSTITUTION" val="False"/>
  <p:tag name="BITMAPFORMAT" val="pngmono"/>
  <p:tag name="ORIGWIDTH" val="16.8"/>
  <p:tag name="PICTUREFILESIZE" val="30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$\Lambda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82"/>
  <p:tag name="BOXHEIGHT" val="392"/>
  <p:tag name="BOXFONT" val="10"/>
  <p:tag name="BOXWRAP" val="False"/>
  <p:tag name="WORKAROUNDTRANSPARENCYBUG" val="False"/>
  <p:tag name="ALLOWFONTSUBSTITUTION" val="False"/>
  <p:tag name="BITMAPFORMAT" val="pngmono"/>
  <p:tag name="ORIGWIDTH" val="13.92"/>
  <p:tag name="PICTUREFILESIZE" val="30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$\eta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82"/>
  <p:tag name="BOXHEIGHT" val="392"/>
  <p:tag name="BOXFONT" val="10"/>
  <p:tag name="BOXWRAP" val="False"/>
  <p:tag name="WORKAROUNDTRANSPARENCYBUG" val="False"/>
  <p:tag name="ALLOWFONTSUBSTITUTION" val="False"/>
  <p:tag name="BITMAPFORMAT" val="pngmono"/>
  <p:tag name="ORIGWIDTH" val="9.84"/>
  <p:tag name="PICTUREFILESIZE" val="279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$N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82"/>
  <p:tag name="BOXHEIGHT" val="392"/>
  <p:tag name="BOXFONT" val="10"/>
  <p:tag name="BOXWRAP" val="False"/>
  <p:tag name="WORKAROUNDTRANSPARENCYBUG" val="False"/>
  <p:tag name="ALLOWFONTSUBSTITUTION" val="False"/>
  <p:tag name="BITMAPFORMAT" val="pngmono"/>
  <p:tag name="ORIGWIDTH" val="18"/>
  <p:tag name="PICTUREFILESIZE" val="328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$D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82"/>
  <p:tag name="BOXHEIGHT" val="392"/>
  <p:tag name="BOXFONT" val="10"/>
  <p:tag name="BOXWRAP" val="False"/>
  <p:tag name="WORKAROUNDTRANSPARENCYBUG" val="False"/>
  <p:tag name="ALLOWFONTSUBSTITUTION" val="False"/>
  <p:tag name="BITMAPFORMAT" val="pngmono"/>
  <p:tag name="ORIGWIDTH" val="16.8"/>
  <p:tag name="PICTUREFILESIZE" val="30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$\eta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82"/>
  <p:tag name="BOXHEIGHT" val="392"/>
  <p:tag name="BOXFONT" val="10"/>
  <p:tag name="BOXWRAP" val="False"/>
  <p:tag name="WORKAROUNDTRANSPARENCYBUG" val="False"/>
  <p:tag name="ALLOWFONTSUBSTITUTION" val="False"/>
  <p:tag name="BITMAPFORMAT" val="pngmono"/>
  <p:tag name="ORIGWIDTH" val="9.84"/>
  <p:tag name="PICTUREFILESIZE" val="279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$\Lambda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82"/>
  <p:tag name="BOXHEIGHT" val="392"/>
  <p:tag name="BOXFONT" val="10"/>
  <p:tag name="BOXWRAP" val="False"/>
  <p:tag name="WORKAROUNDTRANSPARENCYBUG" val="False"/>
  <p:tag name="ALLOWFONTSUBSTITUTION" val="False"/>
  <p:tag name="BITMAPFORMAT" val="pngmono"/>
  <p:tag name="ORIGWIDTH" val="13.92"/>
  <p:tag name="PICTUREFILESIZE" val="30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$v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82"/>
  <p:tag name="BOXHEIGHT" val="392"/>
  <p:tag name="BOXFONT" val="10"/>
  <p:tag name="BOXWRAP" val="False"/>
  <p:tag name="WORKAROUNDTRANSPARENCYBUG" val="False"/>
  <p:tag name="ALLOWFONTSUBSTITUTION" val="False"/>
  <p:tag name="BITMAPFORMAT" val="pngmono"/>
  <p:tag name="ORIGWIDTH" val="9.84"/>
  <p:tag name="PICTUREFILESIZE" val="26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$\cal X$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382"/>
  <p:tag name="BOXHEIGHT" val="392"/>
  <p:tag name="BOXFONT" val="10"/>
  <p:tag name="BOXWRAP" val="False"/>
  <p:tag name="WORKAROUNDTRANSPARENCYBUG" val="False"/>
  <p:tag name="ALLOWFONTSUBSTITUTION" val="False"/>
  <p:tag name="BITMAPFORMAT" val="pngmono"/>
  <p:tag name="ORIGWIDTH" val="16.92"/>
  <p:tag name="PICTUREFILESIZE" val="58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$\pi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82"/>
  <p:tag name="BOXHEIGHT" val="392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239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$z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82"/>
  <p:tag name="BOXHEIGHT" val="392"/>
  <p:tag name="BOXFONT" val="10"/>
  <p:tag name="BOXWRAP" val="False"/>
  <p:tag name="WORKAROUNDTRANSPARENCYBUG" val="False"/>
  <p:tag name="ALLOWFONTSUBSTITUTION" val="False"/>
  <p:tag name="BITMAPFORMAT" val="pngmono"/>
  <p:tag name="ORIGWIDTH" val="9.84"/>
  <p:tag name="PICTUREFILESIZE" val="265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$P_{\Pi}(\pi;\eta)$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382"/>
  <p:tag name="BOXHEIGHT" val="392"/>
  <p:tag name="BOXFONT" val="10"/>
  <p:tag name="BOXWRAP" val="False"/>
  <p:tag name="WORKAROUNDTRANSPARENCYBUG" val="False"/>
  <p:tag name="ALLOWFONTSUBSTITUTION" val="False"/>
  <p:tag name="BITMAPFORMAT" val="pngmono"/>
  <p:tag name="ORIGWIDTH" val="78.96016"/>
  <p:tag name="PICTUREFILESIZE" val="172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$\pi$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382"/>
  <p:tag name="BOXHEIGHT" val="392"/>
  <p:tag name="BOXFONT" val="10"/>
  <p:tag name="BOXWRAP" val="False"/>
  <p:tag name="WORKAROUNDTRANSPARENCYBUG" val="False"/>
  <p:tag name="ALLOWFONTSUBSTITUTION" val="False"/>
  <p:tag name="BITMAPFORMAT" val="pngmono"/>
  <p:tag name="ORIGWIDTH" val="12.96"/>
  <p:tag name="PICTUREFILESIZE" val="34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$P_{V|Z}(v|z)$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382"/>
  <p:tag name="BOXHEIGHT" val="392"/>
  <p:tag name="BOXFONT" val="10"/>
  <p:tag name="BOXWRAP" val="False"/>
  <p:tag name="WORKAROUNDTRANSPARENCYBUG" val="False"/>
  <p:tag name="ALLOWFONTSUBSTITUTION" val="False"/>
  <p:tag name="BITMAPFORMAT" val="pngmono"/>
  <p:tag name="ORIGWIDTH" val="90.96016"/>
  <p:tag name="PICTUREFILESIZE" val="2526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$N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82"/>
  <p:tag name="BOXHEIGHT" val="392"/>
  <p:tag name="BOXFONT" val="10"/>
  <p:tag name="BOXWRAP" val="False"/>
  <p:tag name="WORKAROUNDTRANSPARENCYBUG" val="False"/>
  <p:tag name="ALLOWFONTSUBSTITUTION" val="False"/>
  <p:tag name="BITMAPFORMAT" val="pngmono"/>
  <p:tag name="ORIGWIDTH" val="18"/>
  <p:tag name="PICTUREFILESIZE" val="328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$D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82"/>
  <p:tag name="BOXHEIGHT" val="392"/>
  <p:tag name="BOXFONT" val="10"/>
  <p:tag name="BOXWRAP" val="False"/>
  <p:tag name="WORKAROUNDTRANSPARENCYBUG" val="False"/>
  <p:tag name="ALLOWFONTSUBSTITUTION" val="False"/>
  <p:tag name="BITMAPFORMAT" val="pngmono"/>
  <p:tag name="ORIGWIDTH" val="16.8"/>
  <p:tag name="PICTUREFILESIZE" val="30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$\eta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82"/>
  <p:tag name="BOXHEIGHT" val="392"/>
  <p:tag name="BOXFONT" val="10"/>
  <p:tag name="BOXWRAP" val="False"/>
  <p:tag name="WORKAROUNDTRANSPARENCYBUG" val="False"/>
  <p:tag name="ALLOWFONTSUBSTITUTION" val="False"/>
  <p:tag name="BITMAPFORMAT" val="pngmono"/>
  <p:tag name="ORIGWIDTH" val="9.84"/>
  <p:tag name="PICTUREFILESIZE" val="279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$\Lambda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82"/>
  <p:tag name="BOXHEIGHT" val="392"/>
  <p:tag name="BOXFONT" val="10"/>
  <p:tag name="BOXWRAP" val="False"/>
  <p:tag name="WORKAROUNDTRANSPARENCYBUG" val="False"/>
  <p:tag name="ALLOWFONTSUBSTITUTION" val="False"/>
  <p:tag name="BITMAPFORMAT" val="pngmono"/>
  <p:tag name="ORIGWIDTH" val="13.92"/>
  <p:tag name="PICTUREFILESIZE" val="30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$v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82"/>
  <p:tag name="BOXHEIGHT" val="392"/>
  <p:tag name="BOXFONT" val="10"/>
  <p:tag name="BOXWRAP" val="False"/>
  <p:tag name="WORKAROUNDTRANSPARENCYBUG" val="False"/>
  <p:tag name="ALLOWFONTSUBSTITUTION" val="False"/>
  <p:tag name="BITMAPFORMAT" val="pngmono"/>
  <p:tag name="ORIGWIDTH" val="9.84"/>
  <p:tag name="PICTUREFILESIZE" val="26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P_{{\bf X}|Y}({\cal I}|y)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82"/>
  <p:tag name="BOXHEIGHT" val="392"/>
  <p:tag name="BOXFONT" val="10"/>
  <p:tag name="BOXWRAP" val="False"/>
  <p:tag name="WORKAROUNDTRANSPARENCYBUG" val="False"/>
  <p:tag name="ALLOWFONTSUBSTITUTION" val="False"/>
  <p:tag name="BITMAPFORMAT" val="pngmono"/>
  <p:tag name="ORIGWIDTH" val="93.84016"/>
  <p:tag name="PICTUREFILESIZE" val="1153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$\pi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82"/>
  <p:tag name="BOXHEIGHT" val="392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239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$z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82"/>
  <p:tag name="BOXHEIGHT" val="392"/>
  <p:tag name="BOXFONT" val="10"/>
  <p:tag name="BOXWRAP" val="False"/>
  <p:tag name="WORKAROUNDTRANSPARENCYBUG" val="False"/>
  <p:tag name="ALLOWFONTSUBSTITUTION" val="False"/>
  <p:tag name="BITMAPFORMAT" val="pngmono"/>
  <p:tag name="ORIGWIDTH" val="9.84"/>
  <p:tag name="PICTUREFILESIZE" val="265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$N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82"/>
  <p:tag name="BOXHEIGHT" val="392"/>
  <p:tag name="BOXFONT" val="10"/>
  <p:tag name="BOXWRAP" val="False"/>
  <p:tag name="WORKAROUNDTRANSPARENCYBUG" val="False"/>
  <p:tag name="ALLOWFONTSUBSTITUTION" val="False"/>
  <p:tag name="BITMAPFORMAT" val="pngmono"/>
  <p:tag name="ORIGWIDTH" val="18"/>
  <p:tag name="PICTUREFILESIZE" val="328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$D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82"/>
  <p:tag name="BOXHEIGHT" val="392"/>
  <p:tag name="BOXFONT" val="10"/>
  <p:tag name="BOXWRAP" val="False"/>
  <p:tag name="WORKAROUNDTRANSPARENCYBUG" val="False"/>
  <p:tag name="ALLOWFONTSUBSTITUTION" val="False"/>
  <p:tag name="BITMAPFORMAT" val="pngmono"/>
  <p:tag name="ORIGWIDTH" val="16.8"/>
  <p:tag name="PICTUREFILESIZE" val="30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$\zeta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82"/>
  <p:tag name="BOXHEIGHT" val="392"/>
  <p:tag name="BOXFONT" val="10"/>
  <p:tag name="BOXWRAP" val="False"/>
  <p:tag name="WORKAROUNDTRANSPARENCYBUG" val="False"/>
  <p:tag name="ALLOWFONTSUBSTITUTION" val="False"/>
  <p:tag name="BITMAPFORMAT" val="pngmono"/>
  <p:tag name="ORIGWIDTH" val="9.84"/>
  <p:tag name="PICTUREFILESIZE" val="29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$\eta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82"/>
  <p:tag name="BOXHEIGHT" val="392"/>
  <p:tag name="BOXFONT" val="10"/>
  <p:tag name="BOXWRAP" val="False"/>
  <p:tag name="WORKAROUNDTRANSPARENCYBUG" val="False"/>
  <p:tag name="ALLOWFONTSUBSTITUTION" val="False"/>
  <p:tag name="BITMAPFORMAT" val="pngmono"/>
  <p:tag name="ORIGWIDTH" val="9.84"/>
  <p:tag name="PICTUREFILESIZE" val="279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$\Lambda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82"/>
  <p:tag name="BOXHEIGHT" val="392"/>
  <p:tag name="BOXFONT" val="10"/>
  <p:tag name="BOXWRAP" val="False"/>
  <p:tag name="WORKAROUNDTRANSPARENCYBUG" val="False"/>
  <p:tag name="ALLOWFONTSUBSTITUTION" val="False"/>
  <p:tag name="BITMAPFORMAT" val="pngmono"/>
  <p:tag name="ORIGWIDTH" val="13.92"/>
  <p:tag name="PICTUREFILESIZE" val="30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$v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82"/>
  <p:tag name="BOXHEIGHT" val="392"/>
  <p:tag name="BOXFONT" val="10"/>
  <p:tag name="BOXWRAP" val="False"/>
  <p:tag name="WORKAROUNDTRANSPARENCYBUG" val="False"/>
  <p:tag name="ALLOWFONTSUBSTITUTION" val="False"/>
  <p:tag name="BITMAPFORMAT" val="pngmono"/>
  <p:tag name="ORIGWIDTH" val="9.84"/>
  <p:tag name="PICTUREFILESIZE" val="26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$w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82"/>
  <p:tag name="BOXHEIGHT" val="392"/>
  <p:tag name="BOXFONT" val="10"/>
  <p:tag name="BOXWRAP" val="False"/>
  <p:tag name="WORKAROUNDTRANSPARENCYBUG" val="False"/>
  <p:tag name="ALLOWFONTSUBSTITUTION" val="False"/>
  <p:tag name="BITMAPFORMAT" val="pngmono"/>
  <p:tag name="ORIGWIDTH" val="14.88"/>
  <p:tag name="PICTUREFILESIZE" val="30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$\pi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82"/>
  <p:tag name="BOXHEIGHT" val="392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23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$\cal X$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382"/>
  <p:tag name="BOXHEIGHT" val="392"/>
  <p:tag name="BOXFONT" val="10"/>
  <p:tag name="BOXWRAP" val="False"/>
  <p:tag name="WORKAROUNDTRANSPARENCYBUG" val="False"/>
  <p:tag name="ALLOWFONTSUBSTITUTION" val="False"/>
  <p:tag name="BITMAPFORMAT" val="pngmono"/>
  <p:tag name="ORIGWIDTH" val="16.92"/>
  <p:tag name="PICTUREFILESIZE" val="583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$z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82"/>
  <p:tag name="BOXHEIGHT" val="392"/>
  <p:tag name="BOXFONT" val="10"/>
  <p:tag name="BOXWRAP" val="False"/>
  <p:tag name="WORKAROUNDTRANSPARENCYBUG" val="False"/>
  <p:tag name="ALLOWFONTSUBSTITUTION" val="False"/>
  <p:tag name="BITMAPFORMAT" val="pngmono"/>
  <p:tag name="ORIGWIDTH" val="9.84"/>
  <p:tag name="PICTUREFILESIZE" val="265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$N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82"/>
  <p:tag name="BOXHEIGHT" val="392"/>
  <p:tag name="BOXFONT" val="10"/>
  <p:tag name="BOXWRAP" val="False"/>
  <p:tag name="WORKAROUNDTRANSPARENCYBUG" val="False"/>
  <p:tag name="ALLOWFONTSUBSTITUTION" val="False"/>
  <p:tag name="BITMAPFORMAT" val="pngmono"/>
  <p:tag name="ORIGWIDTH" val="18"/>
  <p:tag name="PICTUREFILESIZE" val="328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$D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82"/>
  <p:tag name="BOXHEIGHT" val="392"/>
  <p:tag name="BOXFONT" val="10"/>
  <p:tag name="BOXWRAP" val="False"/>
  <p:tag name="WORKAROUNDTRANSPARENCYBUG" val="False"/>
  <p:tag name="ALLOWFONTSUBSTITUTION" val="False"/>
  <p:tag name="BITMAPFORMAT" val="pngmono"/>
  <p:tag name="ORIGWIDTH" val="16.8"/>
  <p:tag name="PICTUREFILESIZE" val="30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$\Lambda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82"/>
  <p:tag name="BOXHEIGHT" val="392"/>
  <p:tag name="BOXFONT" val="10"/>
  <p:tag name="BOXWRAP" val="False"/>
  <p:tag name="WORKAROUNDTRANSPARENCYBUG" val="False"/>
  <p:tag name="ALLOWFONTSUBSTITUTION" val="False"/>
  <p:tag name="BITMAPFORMAT" val="pngmono"/>
  <p:tag name="ORIGWIDTH" val="13.92"/>
  <p:tag name="PICTUREFILESIZE" val="30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$\eta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82"/>
  <p:tag name="BOXHEIGHT" val="392"/>
  <p:tag name="BOXFONT" val="10"/>
  <p:tag name="BOXWRAP" val="False"/>
  <p:tag name="WORKAROUNDTRANSPARENCYBUG" val="False"/>
  <p:tag name="ALLOWFONTSUBSTITUTION" val="False"/>
  <p:tag name="BITMAPFORMAT" val="pngmono"/>
  <p:tag name="ORIGWIDTH" val="9.84"/>
  <p:tag name="PICTUREFILESIZE" val="279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$v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82"/>
  <p:tag name="BOXHEIGHT" val="392"/>
  <p:tag name="BOXFONT" val="10"/>
  <p:tag name="BOXWRAP" val="False"/>
  <p:tag name="WORKAROUNDTRANSPARENCYBUG" val="False"/>
  <p:tag name="ALLOWFONTSUBSTITUTION" val="False"/>
  <p:tag name="BITMAPFORMAT" val="pngmono"/>
  <p:tag name="ORIGWIDTH" val="9.84"/>
  <p:tag name="PICTUREFILESIZE" val="26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$w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82"/>
  <p:tag name="BOXHEIGHT" val="392"/>
  <p:tag name="BOXFONT" val="10"/>
  <p:tag name="BOXWRAP" val="False"/>
  <p:tag name="WORKAROUNDTRANSPARENCYBUG" val="False"/>
  <p:tag name="ALLOWFONTSUBSTITUTION" val="False"/>
  <p:tag name="BITMAPFORMAT" val="pngmono"/>
  <p:tag name="ORIGWIDTH" val="14.88"/>
  <p:tag name="PICTUREFILESIZE" val="30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$\pi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82"/>
  <p:tag name="BOXHEIGHT" val="392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239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$z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82"/>
  <p:tag name="BOXHEIGHT" val="392"/>
  <p:tag name="BOXFONT" val="10"/>
  <p:tag name="BOXWRAP" val="False"/>
  <p:tag name="WORKAROUNDTRANSPARENCYBUG" val="False"/>
  <p:tag name="ALLOWFONTSUBSTITUTION" val="False"/>
  <p:tag name="BITMAPFORMAT" val="pngmono"/>
  <p:tag name="ORIGWIDTH" val="9.84"/>
  <p:tag name="PICTUREFILESIZE" val="265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$N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82"/>
  <p:tag name="BOXHEIGHT" val="392"/>
  <p:tag name="BOXFONT" val="10"/>
  <p:tag name="BOXWRAP" val="False"/>
  <p:tag name="WORKAROUNDTRANSPARENCYBUG" val="False"/>
  <p:tag name="ALLOWFONTSUBSTITUTION" val="False"/>
  <p:tag name="BITMAPFORMAT" val="pngmono"/>
  <p:tag name="ORIGWIDTH" val="18"/>
  <p:tag name="PICTUREFILESIZE" val="328"/>
</p:tagLst>
</file>

<file path=ppt/theme/theme1.xml><?xml version="1.0" encoding="utf-8"?>
<a:theme xmlns:a="http://schemas.openxmlformats.org/drawingml/2006/main" name="SVCL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0000"/>
      </a:accent1>
      <a:accent2>
        <a:srgbClr val="CCCCCC"/>
      </a:accent2>
      <a:accent3>
        <a:srgbClr val="FFFFFF"/>
      </a:accent3>
      <a:accent4>
        <a:srgbClr val="000000"/>
      </a:accent4>
      <a:accent5>
        <a:srgbClr val="990000"/>
      </a:accent5>
      <a:accent6>
        <a:srgbClr val="990000"/>
      </a:accent6>
      <a:hlink>
        <a:srgbClr val="009999"/>
      </a:hlink>
      <a:folHlink>
        <a:srgbClr val="99CC00"/>
      </a:folHlink>
    </a:clrScheme>
    <a:fontScheme name="SVC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8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8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VC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VC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VC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VC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VC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VC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VC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VC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VC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VC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VC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VC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SVCL</Template>
  <TotalTime>8521</TotalTime>
  <Words>5646</Words>
  <Application>Microsoft Office PowerPoint</Application>
  <PresentationFormat>On-screen Show (4:3)</PresentationFormat>
  <Paragraphs>2325</Paragraphs>
  <Slides>66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8" baseType="lpstr">
      <vt:lpstr>SVCL</vt:lpstr>
      <vt:lpstr>Equation</vt:lpstr>
      <vt:lpstr>Semantic Image Representation for Visual Recognition</vt:lpstr>
      <vt:lpstr>Slide 2</vt:lpstr>
      <vt:lpstr>Visual Recognition</vt:lpstr>
      <vt:lpstr>Why?</vt:lpstr>
      <vt:lpstr>Challenges?</vt:lpstr>
      <vt:lpstr>Outline. </vt:lpstr>
      <vt:lpstr>Current Approach</vt:lpstr>
      <vt:lpstr>Image Representation</vt:lpstr>
      <vt:lpstr>Bag-of-features: Mixtures Approach</vt:lpstr>
      <vt:lpstr>Bag-of-words</vt:lpstr>
      <vt:lpstr>Eg. Image Retrieval </vt:lpstr>
      <vt:lpstr>Pause for a moment – The Human Perspective</vt:lpstr>
      <vt:lpstr>An Image – An Intuition. </vt:lpstr>
      <vt:lpstr>An Image – An Intuition </vt:lpstr>
      <vt:lpstr>Semantic Image Representation</vt:lpstr>
      <vt:lpstr>Semantic Labeling System</vt:lpstr>
      <vt:lpstr>Semantic Labeling System</vt:lpstr>
      <vt:lpstr>Semantic Image Representation</vt:lpstr>
      <vt:lpstr>Semantic Multinomial</vt:lpstr>
      <vt:lpstr>Slide 20</vt:lpstr>
      <vt:lpstr>Slide 21</vt:lpstr>
      <vt:lpstr>Was alone, not anymore!</vt:lpstr>
      <vt:lpstr>Outline. </vt:lpstr>
      <vt:lpstr>Higher abstraction</vt:lpstr>
      <vt:lpstr>Out of Vocabulary Generalization</vt:lpstr>
      <vt:lpstr>Robust Estimation of SMN</vt:lpstr>
      <vt:lpstr>The Semantic Gain</vt:lpstr>
      <vt:lpstr>Outline. </vt:lpstr>
      <vt:lpstr>Sensory Integration</vt:lpstr>
      <vt:lpstr>Cross-modal Retrieval</vt:lpstr>
      <vt:lpstr>The problem.</vt:lpstr>
      <vt:lpstr>Semantic Matching (SM)</vt:lpstr>
      <vt:lpstr>Cross Modal Retrieval</vt:lpstr>
      <vt:lpstr>Semantic Matching (SM)</vt:lpstr>
      <vt:lpstr>Evaluation</vt:lpstr>
      <vt:lpstr>Text to Image Query</vt:lpstr>
      <vt:lpstr>Text to Image Query</vt:lpstr>
      <vt:lpstr>Text to Image Retrieval Example</vt:lpstr>
      <vt:lpstr>Retrieval Performance</vt:lpstr>
      <vt:lpstr>Outline. </vt:lpstr>
      <vt:lpstr>Revisit Bag-of-features</vt:lpstr>
      <vt:lpstr>Contextual Noise</vt:lpstr>
      <vt:lpstr>A Second Semantic Level </vt:lpstr>
      <vt:lpstr>Contextual Class Modeling</vt:lpstr>
      <vt:lpstr>Slide 45</vt:lpstr>
      <vt:lpstr>Slide 46</vt:lpstr>
      <vt:lpstr>Experimental Evaluation</vt:lpstr>
      <vt:lpstr>Interesting Observation</vt:lpstr>
      <vt:lpstr>Outline. </vt:lpstr>
      <vt:lpstr>Topic Models</vt:lpstr>
      <vt:lpstr>Example</vt:lpstr>
      <vt:lpstr>Text and Image are different</vt:lpstr>
      <vt:lpstr>Supervised Extensions of LDA</vt:lpstr>
      <vt:lpstr>Holistic Models and cLDA</vt:lpstr>
      <vt:lpstr>Holistic Context Models vs cLDA</vt:lpstr>
      <vt:lpstr>Unsupervised Discovery of Topic Distributions</vt:lpstr>
      <vt:lpstr>Unsupervised Topic Discovery</vt:lpstr>
      <vt:lpstr>Holistic Models and cLDA</vt:lpstr>
      <vt:lpstr>Topic-supervised LDA</vt:lpstr>
      <vt:lpstr>Why does it work?</vt:lpstr>
      <vt:lpstr>Scene Classification </vt:lpstr>
      <vt:lpstr>In conclusion</vt:lpstr>
      <vt:lpstr>Acknowledgements</vt:lpstr>
      <vt:lpstr>Questions?</vt:lpstr>
      <vt:lpstr>Slide 65</vt:lpstr>
      <vt:lpstr>An Idea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nikux</dc:creator>
  <cp:lastModifiedBy>nikux</cp:lastModifiedBy>
  <cp:revision>1496</cp:revision>
  <dcterms:created xsi:type="dcterms:W3CDTF">2007-04-23T18:24:05Z</dcterms:created>
  <dcterms:modified xsi:type="dcterms:W3CDTF">2011-09-19T18:22:57Z</dcterms:modified>
</cp:coreProperties>
</file>