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2" r:id="rId3"/>
    <p:sldId id="383" r:id="rId4"/>
    <p:sldId id="384" r:id="rId5"/>
    <p:sldId id="406" r:id="rId6"/>
    <p:sldId id="387" r:id="rId7"/>
    <p:sldId id="389" r:id="rId8"/>
    <p:sldId id="407" r:id="rId9"/>
    <p:sldId id="408" r:id="rId10"/>
    <p:sldId id="393" r:id="rId11"/>
    <p:sldId id="394" r:id="rId12"/>
    <p:sldId id="409" r:id="rId13"/>
    <p:sldId id="403" r:id="rId14"/>
    <p:sldId id="399" r:id="rId15"/>
    <p:sldId id="30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465" autoAdjust="0"/>
  </p:normalViewPr>
  <p:slideViewPr>
    <p:cSldViewPr>
      <p:cViewPr varScale="1">
        <p:scale>
          <a:sx n="113" d="100"/>
          <a:sy n="113" d="100"/>
        </p:scale>
        <p:origin x="-120" y="-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AP50</c:v>
                </c:pt>
                <c:pt idx="1">
                  <c:v>AP60</c:v>
                </c:pt>
                <c:pt idx="2">
                  <c:v>AP70</c:v>
                </c:pt>
                <c:pt idx="3">
                  <c:v>AP80</c:v>
                </c:pt>
                <c:pt idx="4">
                  <c:v>AP90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51.9</c:v>
                </c:pt>
                <c:pt idx="2">
                  <c:v>43.6</c:v>
                </c:pt>
                <c:pt idx="3">
                  <c:v>29.7</c:v>
                </c:pt>
                <c:pt idx="4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cascade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AP50</c:v>
                </c:pt>
                <c:pt idx="1">
                  <c:v>AP60</c:v>
                </c:pt>
                <c:pt idx="2">
                  <c:v>AP70</c:v>
                </c:pt>
                <c:pt idx="3">
                  <c:v>AP80</c:v>
                </c:pt>
                <c:pt idx="4">
                  <c:v>AP90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57.8</c:v>
                </c:pt>
                <c:pt idx="1">
                  <c:v>53.4</c:v>
                </c:pt>
                <c:pt idx="2">
                  <c:v>46.9</c:v>
                </c:pt>
                <c:pt idx="3">
                  <c:v>35.799999999999997</c:v>
                </c:pt>
                <c:pt idx="4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52928"/>
        <c:axId val="129854464"/>
      </c:barChart>
      <c:catAx>
        <c:axId val="12985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54464"/>
        <c:crosses val="autoZero"/>
        <c:auto val="1"/>
        <c:lblAlgn val="ctr"/>
        <c:lblOffset val="100"/>
        <c:noMultiLvlLbl val="0"/>
      </c:catAx>
      <c:valAx>
        <c:axId val="129854464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52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YOLO</c:v>
                </c:pt>
                <c:pt idx="1">
                  <c:v>SSD</c:v>
                </c:pt>
                <c:pt idx="2">
                  <c:v>RetinaNet</c:v>
                </c:pt>
                <c:pt idx="3">
                  <c:v>Faster R-CNN+++</c:v>
                </c:pt>
                <c:pt idx="4">
                  <c:v>FPN</c:v>
                </c:pt>
                <c:pt idx="5">
                  <c:v>G-RMI</c:v>
                </c:pt>
                <c:pt idx="6">
                  <c:v>Deformable R-FCN</c:v>
                </c:pt>
                <c:pt idx="7">
                  <c:v>Mask R-CNN</c:v>
                </c:pt>
                <c:pt idx="8">
                  <c:v>AttractioNet</c:v>
                </c:pt>
                <c:pt idx="9">
                  <c:v>Cascade R-CNN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21.6</c:v>
                </c:pt>
                <c:pt idx="1">
                  <c:v>31.2</c:v>
                </c:pt>
                <c:pt idx="2">
                  <c:v>39.1</c:v>
                </c:pt>
                <c:pt idx="3">
                  <c:v>34.9</c:v>
                </c:pt>
                <c:pt idx="4">
                  <c:v>36.200000000000003</c:v>
                </c:pt>
                <c:pt idx="5">
                  <c:v>34.700000000000003</c:v>
                </c:pt>
                <c:pt idx="6">
                  <c:v>37.5</c:v>
                </c:pt>
                <c:pt idx="7">
                  <c:v>38.200000000000003</c:v>
                </c:pt>
                <c:pt idx="8">
                  <c:v>35.700000000000003</c:v>
                </c:pt>
                <c:pt idx="9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88640"/>
        <c:axId val="129890176"/>
      </c:barChart>
      <c:catAx>
        <c:axId val="12988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90176"/>
        <c:crosses val="autoZero"/>
        <c:auto val="1"/>
        <c:lblAlgn val="ctr"/>
        <c:lblOffset val="100"/>
        <c:noMultiLvlLbl val="0"/>
      </c:catAx>
      <c:valAx>
        <c:axId val="12989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8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CE39-5CBB-4C11-87FB-13C79CDD21F2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3B3C5-B898-45FE-9FC7-0E75D20819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31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3697058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8" descr="ucsdlogo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6105" y="4790369"/>
            <a:ext cx="1254125" cy="249237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491880" y="4709406"/>
            <a:ext cx="84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  <a:latin typeface="Verdana" pitchFamily="34" charset="0"/>
                <a:ea typeface="PMingLiU" pitchFamily="18" charset="-120"/>
              </a:rPr>
              <a:t>SVCL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22.jpe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22.jpe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22.jpe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597819"/>
            <a:ext cx="8712968" cy="1102519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000000"/>
                </a:solidFill>
                <a:latin typeface="Arial Rounded MT Bold" pitchFamily="34" charset="0"/>
              </a:rPr>
              <a:t>Cascade R-CNN:</a:t>
            </a:r>
            <a:br>
              <a:rPr lang="en-US" altLang="zh-CN" sz="4000" dirty="0" smtClean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altLang="zh-CN" sz="3200" dirty="0" smtClean="0">
                <a:solidFill>
                  <a:srgbClr val="000000"/>
                </a:solidFill>
                <a:latin typeface="Arial Rounded MT Bold" pitchFamily="34" charset="0"/>
              </a:rPr>
              <a:t>Delving into </a:t>
            </a:r>
            <a:r>
              <a:rPr lang="en-US" altLang="zh-CN" sz="3200" dirty="0" smtClean="0">
                <a:solidFill>
                  <a:srgbClr val="C00000"/>
                </a:solidFill>
                <a:latin typeface="Arial Rounded MT Bold" pitchFamily="34" charset="0"/>
              </a:rPr>
              <a:t>High Quality </a:t>
            </a:r>
            <a:r>
              <a:rPr lang="en-US" altLang="zh-CN" sz="3200" dirty="0">
                <a:solidFill>
                  <a:srgbClr val="000000"/>
                </a:solidFill>
                <a:latin typeface="Arial Rounded MT Bold" pitchFamily="34" charset="0"/>
              </a:rPr>
              <a:t>Object Detection</a:t>
            </a:r>
            <a:endParaRPr lang="zh-CN" alt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95786"/>
            <a:ext cx="6400800" cy="82839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 err="1" smtClean="0">
                <a:latin typeface="Arial Rounded MT Bold" pitchFamily="34" charset="0"/>
              </a:rPr>
              <a:t>Zhaowei</a:t>
            </a:r>
            <a:r>
              <a:rPr lang="en-US" altLang="zh-CN" sz="2800" dirty="0" smtClean="0">
                <a:latin typeface="Arial Rounded MT Bold" pitchFamily="34" charset="0"/>
              </a:rPr>
              <a:t> </a:t>
            </a:r>
            <a:r>
              <a:rPr lang="en-US" altLang="zh-CN" sz="2800" dirty="0" err="1" smtClean="0">
                <a:latin typeface="Arial Rounded MT Bold" pitchFamily="34" charset="0"/>
              </a:rPr>
              <a:t>Cai</a:t>
            </a:r>
            <a:r>
              <a:rPr lang="en-US" altLang="zh-CN" sz="2800" dirty="0" smtClean="0">
                <a:latin typeface="Arial Rounded MT Bold" pitchFamily="34" charset="0"/>
              </a:rPr>
              <a:t>, </a:t>
            </a:r>
            <a:r>
              <a:rPr lang="en-US" altLang="zh-CN" sz="2800" dirty="0" err="1" smtClean="0">
                <a:latin typeface="Arial Rounded MT Bold" pitchFamily="34" charset="0"/>
              </a:rPr>
              <a:t>Nuno</a:t>
            </a:r>
            <a:r>
              <a:rPr lang="en-US" altLang="zh-CN" sz="2800" dirty="0" smtClean="0">
                <a:latin typeface="Arial Rounded MT Bold" pitchFamily="34" charset="0"/>
              </a:rPr>
              <a:t> </a:t>
            </a:r>
            <a:r>
              <a:rPr lang="en-US" altLang="zh-CN" sz="2800" dirty="0" err="1" smtClean="0">
                <a:latin typeface="Arial Rounded MT Bold" pitchFamily="34" charset="0"/>
              </a:rPr>
              <a:t>Vasconcelos</a:t>
            </a:r>
            <a:endParaRPr lang="en-US" altLang="zh-CN" sz="2800" dirty="0" smtClean="0">
              <a:latin typeface="Arial Rounded MT Bold" pitchFamily="34" charset="0"/>
            </a:endParaRPr>
          </a:p>
          <a:p>
            <a:r>
              <a:rPr lang="en-US" altLang="zh-CN" sz="2800" dirty="0" smtClean="0">
                <a:latin typeface="Arial Rounded MT Bold" pitchFamily="34" charset="0"/>
              </a:rPr>
              <a:t>University of California San Diego </a:t>
            </a:r>
            <a:endParaRPr lang="zh-CN" altLang="en-US" sz="2800" dirty="0">
              <a:latin typeface="Arial Rounded MT Bold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2391426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3644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3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9"/>
    </mc:Choice>
    <mc:Fallback>
      <p:transition spd="slow" advTm="148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High Quality </a:t>
            </a:r>
            <a:r>
              <a:rPr lang="en-US" dirty="0"/>
              <a:t>Object Detection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97564"/>
            <a:ext cx="5915000" cy="36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problems</a:t>
            </a:r>
          </a:p>
          <a:p>
            <a:pPr marL="0" indent="0">
              <a:buNone/>
            </a:pPr>
            <a:r>
              <a:rPr lang="en-US" dirty="0" smtClean="0"/>
              <a:t>1. Training </a:t>
            </a:r>
            <a:r>
              <a:rPr lang="en-US" dirty="0" err="1" smtClean="0">
                <a:solidFill>
                  <a:srgbClr val="C00000"/>
                </a:solidFill>
              </a:rPr>
              <a:t>overfitting</a:t>
            </a:r>
            <a:r>
              <a:rPr lang="en-US" dirty="0" smtClean="0"/>
              <a:t>, due to exponentially vanishing positive samples.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Inference-time </a:t>
            </a:r>
            <a:r>
              <a:rPr lang="en-US" dirty="0">
                <a:solidFill>
                  <a:srgbClr val="C00000"/>
                </a:solidFill>
              </a:rPr>
              <a:t>quality mismatch</a:t>
            </a:r>
            <a:r>
              <a:rPr lang="en-US" dirty="0"/>
              <a:t> between the detector and </a:t>
            </a:r>
            <a:r>
              <a:rPr lang="en-US" dirty="0" smtClean="0"/>
              <a:t>its </a:t>
            </a:r>
            <a:r>
              <a:rPr lang="en-US" dirty="0"/>
              <a:t>input </a:t>
            </a:r>
            <a:r>
              <a:rPr lang="en-US" dirty="0" smtClean="0"/>
              <a:t>proposals.</a:t>
            </a:r>
            <a:endParaRPr lang="en-US" dirty="0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5852630" y="1173882"/>
            <a:ext cx="3111858" cy="2879960"/>
            <a:chOff x="5436096" y="1275606"/>
            <a:chExt cx="3500889" cy="3240000"/>
          </a:xfrm>
        </p:grpSpPr>
        <p:pic>
          <p:nvPicPr>
            <p:cNvPr id="11" name="Picture 3" descr="C:\Users\Zhaowei\AppData\Roaming\Tencent\Users\342715746\QQ\WinTemp\RichOle\P}XQY183NZBSVN)30}ZV1F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275606"/>
              <a:ext cx="3500889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椭圆 13"/>
            <p:cNvSpPr/>
            <p:nvPr/>
          </p:nvSpPr>
          <p:spPr>
            <a:xfrm rot="5400000">
              <a:off x="6717210" y="1689478"/>
              <a:ext cx="644224" cy="432048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1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91"/>
    </mc:Choice>
    <mc:Fallback>
      <p:transition spd="slow" advTm="344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Cascade R-CNN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Multi-stage</a:t>
            </a:r>
            <a:r>
              <a:rPr lang="en-US" dirty="0"/>
              <a:t> </a:t>
            </a:r>
            <a:r>
              <a:rPr lang="en-US" dirty="0" smtClean="0"/>
              <a:t>framework, </a:t>
            </a:r>
            <a:r>
              <a:rPr lang="en-US" dirty="0">
                <a:solidFill>
                  <a:srgbClr val="C00000"/>
                </a:solidFill>
              </a:rPr>
              <a:t>increasing</a:t>
            </a:r>
            <a:r>
              <a:rPr lang="en-US" dirty="0"/>
              <a:t> </a:t>
            </a:r>
            <a:r>
              <a:rPr lang="en-US" dirty="0" err="1"/>
              <a:t>IoU</a:t>
            </a:r>
            <a:r>
              <a:rPr lang="en-US" dirty="0"/>
              <a:t> threshold</a:t>
            </a:r>
          </a:p>
        </p:txBody>
      </p:sp>
      <p:sp>
        <p:nvSpPr>
          <p:cNvPr id="26" name="右箭头 25"/>
          <p:cNvSpPr/>
          <p:nvPr/>
        </p:nvSpPr>
        <p:spPr>
          <a:xfrm>
            <a:off x="3203848" y="2427733"/>
            <a:ext cx="792088" cy="477918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67544" y="1491630"/>
            <a:ext cx="2604424" cy="2700000"/>
            <a:chOff x="395536" y="2276873"/>
            <a:chExt cx="2604424" cy="2700000"/>
          </a:xfrm>
        </p:grpSpPr>
        <p:pic>
          <p:nvPicPr>
            <p:cNvPr id="41" name="Picture 1" descr="C:\Users\Zhaowei\AppData\Roaming\Tencent\Users\342715746\QQ\WinTemp\RichOle\AW`N`D5]XJ]IH]}AOW_ND[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76873"/>
              <a:ext cx="2604424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组合 41"/>
            <p:cNvGrpSpPr/>
            <p:nvPr/>
          </p:nvGrpSpPr>
          <p:grpSpPr>
            <a:xfrm>
              <a:off x="2151167" y="3047286"/>
              <a:ext cx="792088" cy="331290"/>
              <a:chOff x="2151167" y="3047286"/>
              <a:chExt cx="792088" cy="331290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214786" y="3047376"/>
                <a:ext cx="648072" cy="33120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51167" y="3047286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IoU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=0.5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070774" y="1491630"/>
            <a:ext cx="4605682" cy="2700000"/>
            <a:chOff x="3998766" y="2276873"/>
            <a:chExt cx="4605682" cy="2700000"/>
          </a:xfrm>
        </p:grpSpPr>
        <p:pic>
          <p:nvPicPr>
            <p:cNvPr id="31" name="Picture 2" descr="C:\Users\Zhaowei\AppData\Roaming\Tencent\Users\342715746\QQ\WinTemp\RichOle\~{$1{0W0@4@14N8N~A]USZ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766" y="2276873"/>
              <a:ext cx="4605682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组合 31"/>
            <p:cNvGrpSpPr/>
            <p:nvPr/>
          </p:nvGrpSpPr>
          <p:grpSpPr>
            <a:xfrm>
              <a:off x="5419318" y="3038987"/>
              <a:ext cx="792088" cy="331290"/>
              <a:chOff x="2151167" y="3047286"/>
              <a:chExt cx="792088" cy="331290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214786" y="3047376"/>
                <a:ext cx="648072" cy="33120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151167" y="3047286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IoU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=0.5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588224" y="3038987"/>
              <a:ext cx="792088" cy="331290"/>
              <a:chOff x="2151167" y="3047286"/>
              <a:chExt cx="792088" cy="331290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214786" y="3047376"/>
                <a:ext cx="648072" cy="33120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51167" y="3047286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IoU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=0.6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757130" y="3038987"/>
              <a:ext cx="792088" cy="331290"/>
              <a:chOff x="2151167" y="3047286"/>
              <a:chExt cx="792088" cy="33129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2214786" y="3047376"/>
                <a:ext cx="648072" cy="33120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51167" y="3047286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IoU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=0.7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817966" y="4155926"/>
            <a:ext cx="190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Faster R-CNN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86359" y="4155926"/>
            <a:ext cx="217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Cascade R-CNN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8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42"/>
    </mc:Choice>
    <mc:Fallback>
      <p:transition spd="slow" advTm="230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 </a:t>
            </a:r>
            <a:r>
              <a:rPr lang="en-US" dirty="0" smtClean="0"/>
              <a:t>Cascade R-CNN?</a:t>
            </a:r>
            <a:endParaRPr lang="en-US" dirty="0"/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059832" y="843558"/>
            <a:ext cx="5808065" cy="3573989"/>
            <a:chOff x="587429" y="1844824"/>
            <a:chExt cx="7728747" cy="4755880"/>
          </a:xfrm>
        </p:grpSpPr>
        <p:grpSp>
          <p:nvGrpSpPr>
            <p:cNvPr id="34" name="组合 33"/>
            <p:cNvGrpSpPr/>
            <p:nvPr/>
          </p:nvGrpSpPr>
          <p:grpSpPr>
            <a:xfrm>
              <a:off x="2267744" y="4365104"/>
              <a:ext cx="3812400" cy="2235600"/>
              <a:chOff x="3998766" y="2276873"/>
              <a:chExt cx="4605682" cy="2700000"/>
            </a:xfrm>
          </p:grpSpPr>
          <p:pic>
            <p:nvPicPr>
              <p:cNvPr id="44" name="Picture 2" descr="C:\Users\Zhaowei\AppData\Roaming\Tencent\Users\342715746\QQ\WinTemp\RichOle\~{$1{0W0@4@14N8N~A]USZ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8766" y="2276873"/>
                <a:ext cx="4605682" cy="27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5" name="组合 44"/>
              <p:cNvGrpSpPr/>
              <p:nvPr/>
            </p:nvGrpSpPr>
            <p:grpSpPr>
              <a:xfrm>
                <a:off x="5419318" y="3038987"/>
                <a:ext cx="792088" cy="331290"/>
                <a:chOff x="2151167" y="3047286"/>
                <a:chExt cx="792088" cy="331290"/>
              </a:xfrm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2214786" y="3047376"/>
                  <a:ext cx="648072" cy="331200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151167" y="3047286"/>
                  <a:ext cx="792088" cy="329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 err="1">
                      <a:solidFill>
                        <a:schemeClr val="bg1"/>
                      </a:solidFill>
                    </a:rPr>
                    <a:t>IoU</a:t>
                  </a:r>
                  <a:r>
                    <a:rPr lang="en-US" sz="700" dirty="0">
                      <a:solidFill>
                        <a:schemeClr val="bg1"/>
                      </a:solidFill>
                    </a:rPr>
                    <a:t>=0.5</a:t>
                  </a: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6588224" y="3038987"/>
                <a:ext cx="792088" cy="331290"/>
                <a:chOff x="2151167" y="3047286"/>
                <a:chExt cx="792088" cy="331290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>
                  <a:off x="2214786" y="3047376"/>
                  <a:ext cx="648072" cy="331200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151167" y="3047286"/>
                  <a:ext cx="792088" cy="329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 err="1">
                      <a:solidFill>
                        <a:schemeClr val="bg1"/>
                      </a:solidFill>
                    </a:rPr>
                    <a:t>IoU</a:t>
                  </a:r>
                  <a:r>
                    <a:rPr lang="en-US" sz="700" dirty="0">
                      <a:solidFill>
                        <a:schemeClr val="bg1"/>
                      </a:solidFill>
                    </a:rPr>
                    <a:t>=0.6</a:t>
                  </a: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7757130" y="3038987"/>
                <a:ext cx="792088" cy="331290"/>
                <a:chOff x="2151167" y="3047286"/>
                <a:chExt cx="792088" cy="331290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2214786" y="3047376"/>
                  <a:ext cx="648072" cy="331200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151167" y="3047286"/>
                  <a:ext cx="792088" cy="329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 err="1">
                      <a:solidFill>
                        <a:schemeClr val="bg1"/>
                      </a:solidFill>
                    </a:rPr>
                    <a:t>IoU</a:t>
                  </a:r>
                  <a:r>
                    <a:rPr lang="en-US" sz="700" dirty="0">
                      <a:solidFill>
                        <a:schemeClr val="bg1"/>
                      </a:solidFill>
                    </a:rPr>
                    <a:t>=0.7</a:t>
                  </a:r>
                </a:p>
              </p:txBody>
            </p:sp>
          </p:grpSp>
        </p:grpSp>
        <p:pic>
          <p:nvPicPr>
            <p:cNvPr id="35" name="Picture 3" descr="C:\Users\Zhaowei\AppData\Roaming\Tencent\Users\342715746\QQ\WinTemp\RichOle\P}XQY183NZBSVN)30}ZV1F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29" y="1844824"/>
              <a:ext cx="2256379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734" y="1845056"/>
              <a:ext cx="2166378" cy="20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 descr="C:\Users\Zhaowei\AppData\Roaming\Tencent\Users\342715746\QQ\WinTemp\RichOle\L_2I]2F8}7H2XUS7}~(8SZ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844824"/>
              <a:ext cx="2160000" cy="20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直接箭头连接符 37"/>
            <p:cNvCxnSpPr/>
            <p:nvPr/>
          </p:nvCxnSpPr>
          <p:spPr bwMode="auto">
            <a:xfrm flipH="1" flipV="1">
              <a:off x="2051720" y="3904874"/>
              <a:ext cx="716471" cy="456826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椭圆 38"/>
            <p:cNvSpPr/>
            <p:nvPr/>
          </p:nvSpPr>
          <p:spPr>
            <a:xfrm rot="5400000">
              <a:off x="553620" y="2114501"/>
              <a:ext cx="500208" cy="30603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直接箭头连接符 39"/>
            <p:cNvCxnSpPr/>
            <p:nvPr/>
          </p:nvCxnSpPr>
          <p:spPr bwMode="auto">
            <a:xfrm flipV="1">
              <a:off x="4019428" y="3932824"/>
              <a:ext cx="336548" cy="418788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直接箭头连接符 40"/>
            <p:cNvCxnSpPr/>
            <p:nvPr/>
          </p:nvCxnSpPr>
          <p:spPr bwMode="auto">
            <a:xfrm flipV="1">
              <a:off x="5153397" y="3861048"/>
              <a:ext cx="1368152" cy="532239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椭圆 41"/>
            <p:cNvSpPr/>
            <p:nvPr/>
          </p:nvSpPr>
          <p:spPr>
            <a:xfrm rot="5400000">
              <a:off x="3769324" y="2114501"/>
              <a:ext cx="500208" cy="30603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椭圆 42"/>
            <p:cNvSpPr/>
            <p:nvPr/>
          </p:nvSpPr>
          <p:spPr>
            <a:xfrm rot="5400000">
              <a:off x="6900225" y="2114501"/>
              <a:ext cx="500208" cy="30603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96EE52-A417-4723-8608-B7AFA883A325}"/>
              </a:ext>
            </a:extLst>
          </p:cNvPr>
          <p:cNvSpPr txBox="1"/>
          <p:nvPr/>
        </p:nvSpPr>
        <p:spPr>
          <a:xfrm>
            <a:off x="323528" y="1007894"/>
            <a:ext cx="28350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</a:t>
            </a:r>
            <a:r>
              <a:rPr lang="en-US" sz="2400" dirty="0" smtClean="0"/>
              <a:t>benefits</a:t>
            </a:r>
          </a:p>
          <a:p>
            <a:endParaRPr lang="en-US" sz="500" dirty="0" smtClean="0"/>
          </a:p>
          <a:p>
            <a:r>
              <a:rPr lang="en-US" sz="2200" dirty="0" smtClean="0"/>
              <a:t>1. Reduce training </a:t>
            </a:r>
            <a:r>
              <a:rPr lang="en-US" sz="2200" dirty="0" err="1">
                <a:solidFill>
                  <a:srgbClr val="C00000"/>
                </a:solidFill>
              </a:rPr>
              <a:t>overfitting</a:t>
            </a:r>
            <a:r>
              <a:rPr lang="en-US" sz="2200" dirty="0"/>
              <a:t>, </a:t>
            </a:r>
            <a:r>
              <a:rPr lang="en-US" sz="2200" dirty="0" smtClean="0"/>
              <a:t>since </a:t>
            </a:r>
            <a:r>
              <a:rPr lang="en-US" sz="2200" dirty="0"/>
              <a:t>the proposal quality </a:t>
            </a:r>
            <a:r>
              <a:rPr lang="en-US" sz="2200" dirty="0" smtClean="0"/>
              <a:t>is sequentially </a:t>
            </a:r>
            <a:r>
              <a:rPr lang="en-US" sz="2200" dirty="0"/>
              <a:t>improved</a:t>
            </a:r>
            <a:r>
              <a:rPr lang="en-US" sz="2200" dirty="0" smtClean="0"/>
              <a:t>.</a:t>
            </a:r>
          </a:p>
          <a:p>
            <a:endParaRPr lang="en-US" sz="500" dirty="0" smtClean="0"/>
          </a:p>
          <a:p>
            <a:r>
              <a:rPr lang="en-US" sz="2200" dirty="0" smtClean="0"/>
              <a:t>2</a:t>
            </a:r>
            <a:r>
              <a:rPr lang="en-US" sz="2200" dirty="0"/>
              <a:t>. </a:t>
            </a:r>
            <a:r>
              <a:rPr lang="en-US" sz="2200" dirty="0" smtClean="0"/>
              <a:t>Reduce Inference-time </a:t>
            </a:r>
            <a:r>
              <a:rPr lang="en-US" sz="2200" dirty="0">
                <a:solidFill>
                  <a:srgbClr val="C00000"/>
                </a:solidFill>
              </a:rPr>
              <a:t>quality </a:t>
            </a:r>
            <a:r>
              <a:rPr lang="en-US" sz="2200" dirty="0" smtClean="0">
                <a:solidFill>
                  <a:srgbClr val="C00000"/>
                </a:solidFill>
              </a:rPr>
              <a:t>mismatch,</a:t>
            </a:r>
            <a:r>
              <a:rPr lang="en-US" sz="2200" dirty="0" smtClean="0"/>
              <a:t> because the same cascade is also used at inference.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994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77"/>
    </mc:Choice>
    <mc:Fallback>
      <p:transition spd="slow" advTm="3497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High Quality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gains for </a:t>
            </a:r>
            <a:r>
              <a:rPr lang="en-US" dirty="0">
                <a:solidFill>
                  <a:srgbClr val="C00000"/>
                </a:solidFill>
              </a:rPr>
              <a:t>high</a:t>
            </a:r>
            <a:r>
              <a:rPr lang="en-US" dirty="0"/>
              <a:t> quality detection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879027442"/>
              </p:ext>
            </p:extLst>
          </p:nvPr>
        </p:nvGraphicFramePr>
        <p:xfrm>
          <a:off x="1475656" y="1419622"/>
          <a:ext cx="6552728" cy="223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右箭头 9"/>
          <p:cNvSpPr/>
          <p:nvPr/>
        </p:nvSpPr>
        <p:spPr>
          <a:xfrm>
            <a:off x="2133059" y="3657304"/>
            <a:ext cx="4142444" cy="2880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6172" y="3478154"/>
            <a:ext cx="125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Detection Quality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2" name="Picture 7" descr="G:\talks\cascade rcnn\quality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17905"/>
            <a:ext cx="4256151" cy="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/>
          <p:cNvSpPr/>
          <p:nvPr/>
        </p:nvSpPr>
        <p:spPr>
          <a:xfrm rot="5400000">
            <a:off x="4694861" y="1800819"/>
            <a:ext cx="1626484" cy="1728192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06"/>
    </mc:Choice>
    <mc:Fallback>
      <p:transition spd="slow" advTm="141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State-of-the-art Results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The best single model results on </a:t>
            </a:r>
            <a:r>
              <a:rPr lang="en-US" sz="2800" dirty="0" smtClean="0"/>
              <a:t>COCO</a:t>
            </a:r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495903289"/>
              </p:ext>
            </p:extLst>
          </p:nvPr>
        </p:nvGraphicFramePr>
        <p:xfrm>
          <a:off x="611560" y="1419622"/>
          <a:ext cx="7632848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椭圆 6"/>
          <p:cNvSpPr/>
          <p:nvPr/>
        </p:nvSpPr>
        <p:spPr>
          <a:xfrm rot="5400000">
            <a:off x="6999539" y="2211710"/>
            <a:ext cx="1512167" cy="50405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1149800" y="1948339"/>
            <a:ext cx="6857852" cy="54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3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16"/>
    </mc:Choice>
    <mc:Fallback>
      <p:transition spd="slow" advTm="178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osters\cvpr18\figss\qr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92" y="35142"/>
            <a:ext cx="1672512" cy="16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" descr="C:\Users\Zhaowei\AppData\Roaming\Tencent\Users\342715746\QQ\WinTemp\RichOle\H@IB1GG6B+X10`[`~(]AD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707655"/>
            <a:ext cx="8763000" cy="20882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</a:t>
            </a:r>
            <a:r>
              <a:rPr lang="en-GB" sz="4800" dirty="0">
                <a:solidFill>
                  <a:srgbClr val="000000"/>
                </a:solidFill>
                <a:latin typeface="Arial Rounded MT Bold" pitchFamily="34" charset="0"/>
              </a:rPr>
              <a:t>Welcome to our poster!</a:t>
            </a:r>
          </a:p>
          <a:p>
            <a:r>
              <a:rPr lang="en-US" sz="4800" dirty="0" smtClean="0">
                <a:solidFill>
                  <a:srgbClr val="990000"/>
                </a:solidFill>
                <a:latin typeface="+mn-lt"/>
              </a:rPr>
              <a:t>(P2-3-D14)</a:t>
            </a:r>
          </a:p>
          <a:p>
            <a:r>
              <a:rPr lang="en-US" sz="2400" u="sng" dirty="0" smtClean="0"/>
              <a:t>Cascade </a:t>
            </a:r>
            <a:r>
              <a:rPr lang="en-US" sz="2400" u="sng" dirty="0"/>
              <a:t>R-CNN: Delving into High Quality Object </a:t>
            </a:r>
            <a:r>
              <a:rPr lang="en-US" sz="2400" u="sng" dirty="0" smtClean="0"/>
              <a:t>Detection</a:t>
            </a:r>
            <a:endParaRPr lang="en-GB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4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1"/>
    </mc:Choice>
    <mc:Fallback>
      <p:transition spd="slow" advTm="79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</a:t>
            </a:r>
            <a:r>
              <a:rPr lang="en-US" dirty="0" smtClean="0"/>
              <a:t>positive/negative </a:t>
            </a:r>
            <a:r>
              <a:rPr lang="en-US" dirty="0"/>
              <a:t>s</a:t>
            </a:r>
            <a:r>
              <a:rPr lang="en-US" dirty="0" smtClean="0"/>
              <a:t>amples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Ambiguous!!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1619671" y="1800374"/>
            <a:ext cx="3766983" cy="2825237"/>
            <a:chOff x="1115616" y="1164044"/>
            <a:chExt cx="4579912" cy="3434934"/>
          </a:xfrm>
        </p:grpSpPr>
        <p:pic>
          <p:nvPicPr>
            <p:cNvPr id="15" name="Picture 2" descr="G:\datasets\VOC2007\VOC2007\test\JPEGImages\00006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64044"/>
              <a:ext cx="4579912" cy="3434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7"/>
            <p:cNvSpPr/>
            <p:nvPr/>
          </p:nvSpPr>
          <p:spPr>
            <a:xfrm>
              <a:off x="3924008" y="2604204"/>
              <a:ext cx="759242" cy="1994774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7"/>
            <p:cNvSpPr/>
            <p:nvPr/>
          </p:nvSpPr>
          <p:spPr>
            <a:xfrm>
              <a:off x="1442889" y="1840691"/>
              <a:ext cx="3312368" cy="101538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1274869" y="1995041"/>
              <a:ext cx="1536172" cy="730529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7"/>
            <p:cNvSpPr/>
            <p:nvPr/>
          </p:nvSpPr>
          <p:spPr>
            <a:xfrm>
              <a:off x="3405572" y="2490815"/>
              <a:ext cx="1536172" cy="210816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7"/>
            <p:cNvSpPr/>
            <p:nvPr/>
          </p:nvSpPr>
          <p:spPr>
            <a:xfrm>
              <a:off x="4683250" y="1308060"/>
              <a:ext cx="768086" cy="730529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96136" y="1821621"/>
            <a:ext cx="1947490" cy="1569660"/>
            <a:chOff x="6264151" y="1168633"/>
            <a:chExt cx="1947490" cy="1569660"/>
          </a:xfrm>
        </p:grpSpPr>
        <p:sp>
          <p:nvSpPr>
            <p:cNvPr id="16" name="TextBox 15"/>
            <p:cNvSpPr txBox="1"/>
            <p:nvPr/>
          </p:nvSpPr>
          <p:spPr>
            <a:xfrm>
              <a:off x="6555457" y="1168633"/>
              <a:ext cx="1656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positive??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positive??</a:t>
              </a:r>
            </a:p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dirty="0" smtClean="0">
                  <a:solidFill>
                    <a:srgbClr val="7030A0"/>
                  </a:solidFill>
                </a:rPr>
                <a:t>ositive??</a:t>
              </a:r>
            </a:p>
            <a:p>
              <a:r>
                <a:rPr lang="en-US" sz="2400" dirty="0" smtClean="0">
                  <a:solidFill>
                    <a:schemeClr val="accent6"/>
                  </a:solidFill>
                </a:rPr>
                <a:t>positive??</a:t>
              </a:r>
              <a:endParaRPr lang="en-US" sz="2400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22" name="Rectangle 7"/>
            <p:cNvSpPr/>
            <p:nvPr/>
          </p:nvSpPr>
          <p:spPr>
            <a:xfrm>
              <a:off x="6267425" y="2422112"/>
              <a:ext cx="216000" cy="2160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7"/>
            <p:cNvSpPr/>
            <p:nvPr/>
          </p:nvSpPr>
          <p:spPr>
            <a:xfrm>
              <a:off x="6264151" y="2062996"/>
              <a:ext cx="216000" cy="2160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7"/>
            <p:cNvSpPr/>
            <p:nvPr/>
          </p:nvSpPr>
          <p:spPr>
            <a:xfrm>
              <a:off x="6264151" y="1692374"/>
              <a:ext cx="216000" cy="216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6264151" y="1327110"/>
              <a:ext cx="216000" cy="216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25"/>
    </mc:Choice>
    <mc:Fallback>
      <p:transition spd="slow" advTm="129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smtClean="0"/>
              <a:t>definition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to use an intersection over union (</a:t>
            </a:r>
            <a:r>
              <a:rPr lang="en-US" dirty="0" err="1" smtClean="0"/>
              <a:t>IoU</a:t>
            </a:r>
            <a:r>
              <a:rPr lang="en-US" dirty="0" smtClean="0"/>
              <a:t>) threshold (</a:t>
            </a:r>
            <a:r>
              <a:rPr lang="en-US" dirty="0"/>
              <a:t>usually </a:t>
            </a:r>
            <a:r>
              <a:rPr lang="en-US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).</a:t>
            </a:r>
            <a:endParaRPr lang="en-US" sz="2000" dirty="0"/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1619671" y="1800374"/>
            <a:ext cx="3766983" cy="2825237"/>
            <a:chOff x="1115616" y="1164044"/>
            <a:chExt cx="4579912" cy="3434934"/>
          </a:xfrm>
        </p:grpSpPr>
        <p:pic>
          <p:nvPicPr>
            <p:cNvPr id="18" name="Picture 2" descr="G:\datasets\VOC2007\VOC2007\test\JPEGImages\00006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64044"/>
              <a:ext cx="4579912" cy="3434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7"/>
            <p:cNvSpPr/>
            <p:nvPr/>
          </p:nvSpPr>
          <p:spPr>
            <a:xfrm>
              <a:off x="3924008" y="2604204"/>
              <a:ext cx="759242" cy="1994774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7"/>
            <p:cNvSpPr/>
            <p:nvPr/>
          </p:nvSpPr>
          <p:spPr>
            <a:xfrm>
              <a:off x="1442889" y="1840691"/>
              <a:ext cx="3312368" cy="101538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7"/>
            <p:cNvSpPr/>
            <p:nvPr/>
          </p:nvSpPr>
          <p:spPr>
            <a:xfrm>
              <a:off x="1274869" y="1995041"/>
              <a:ext cx="1536172" cy="730529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3405572" y="2490815"/>
              <a:ext cx="1536172" cy="210816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7"/>
            <p:cNvSpPr/>
            <p:nvPr/>
          </p:nvSpPr>
          <p:spPr>
            <a:xfrm>
              <a:off x="4683250" y="1308060"/>
              <a:ext cx="768086" cy="730529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96136" y="1821621"/>
            <a:ext cx="1947490" cy="1569660"/>
            <a:chOff x="6264151" y="1168633"/>
            <a:chExt cx="1947490" cy="1569660"/>
          </a:xfrm>
        </p:grpSpPr>
        <p:sp>
          <p:nvSpPr>
            <p:cNvPr id="25" name="TextBox 24"/>
            <p:cNvSpPr txBox="1"/>
            <p:nvPr/>
          </p:nvSpPr>
          <p:spPr>
            <a:xfrm>
              <a:off x="6555457" y="1168633"/>
              <a:ext cx="1656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positive √ </a:t>
              </a:r>
              <a:r>
                <a:rPr lang="en-US" sz="2400" dirty="0" smtClean="0">
                  <a:solidFill>
                    <a:srgbClr val="0000FF"/>
                  </a:solidFill>
                </a:rPr>
                <a:t>positive</a:t>
              </a:r>
              <a:r>
                <a:rPr lang="en-US" sz="2400" dirty="0">
                  <a:solidFill>
                    <a:srgbClr val="0000FF"/>
                  </a:solidFill>
                </a:rPr>
                <a:t> √ </a:t>
              </a:r>
              <a:r>
                <a:rPr lang="en-US" sz="2400" dirty="0">
                  <a:solidFill>
                    <a:srgbClr val="7030A0"/>
                  </a:solidFill>
                </a:rPr>
                <a:t>positive × </a:t>
              </a:r>
              <a:r>
                <a:rPr lang="en-US" sz="2400" dirty="0" smtClean="0">
                  <a:solidFill>
                    <a:schemeClr val="accent6"/>
                  </a:solidFill>
                </a:rPr>
                <a:t>positive </a:t>
              </a:r>
              <a:r>
                <a:rPr lang="en-US" sz="2400" dirty="0">
                  <a:solidFill>
                    <a:schemeClr val="accent6"/>
                  </a:solidFill>
                </a:rPr>
                <a:t>×</a:t>
              </a:r>
              <a:endParaRPr lang="en-US" sz="2400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26" name="Rectangle 7"/>
            <p:cNvSpPr/>
            <p:nvPr/>
          </p:nvSpPr>
          <p:spPr>
            <a:xfrm>
              <a:off x="6267425" y="2422112"/>
              <a:ext cx="216000" cy="2160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7"/>
            <p:cNvSpPr/>
            <p:nvPr/>
          </p:nvSpPr>
          <p:spPr>
            <a:xfrm>
              <a:off x="6264151" y="2062996"/>
              <a:ext cx="216000" cy="2160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7"/>
            <p:cNvSpPr/>
            <p:nvPr/>
          </p:nvSpPr>
          <p:spPr>
            <a:xfrm>
              <a:off x="6264151" y="1692374"/>
              <a:ext cx="216000" cy="216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7"/>
            <p:cNvSpPr/>
            <p:nvPr/>
          </p:nvSpPr>
          <p:spPr>
            <a:xfrm>
              <a:off x="6264151" y="1327110"/>
              <a:ext cx="216000" cy="216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3" descr="G:\talks\cascade rcnn\iou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54" y="3363838"/>
            <a:ext cx="2091506" cy="16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6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1"/>
    </mc:Choice>
    <mc:Fallback>
      <p:transition spd="slow" advTm="128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training</a:t>
            </a:r>
          </a:p>
          <a:p>
            <a:pPr lvl="1"/>
            <a:r>
              <a:rPr lang="en-US" dirty="0"/>
              <a:t>these s</a:t>
            </a:r>
            <a:r>
              <a:rPr lang="en-US" dirty="0" smtClean="0"/>
              <a:t>amples </a:t>
            </a:r>
            <a:r>
              <a:rPr lang="en-US" dirty="0"/>
              <a:t>are on opposite sides of the class </a:t>
            </a:r>
            <a:r>
              <a:rPr lang="en-US" dirty="0" smtClean="0"/>
              <a:t>boundary.</a:t>
            </a:r>
            <a:endParaRPr lang="en-US" sz="20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606532" y="1752691"/>
            <a:ext cx="3801176" cy="2910894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Zhaowei\AppData\Roaming\Tencent\Users\342715746\QQ\WinTemp\RichOle\SWXAYBYZ]{G(WDU~OW0FU{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63" y="2044629"/>
            <a:ext cx="1275381" cy="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Zhaowei\AppData\Roaming\Tencent\Users\342715746\QQ\WinTemp\RichOle\722`P%[PK]9)@[Z04_30R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22" y="2456960"/>
            <a:ext cx="637690" cy="3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Zhaowei\AppData\Roaming\Tencent\Users\342715746\QQ\WinTemp\RichOle\WCYABAE5)6R3GFGS1J3FA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00" y="2394041"/>
            <a:ext cx="1030775" cy="4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Zhaowei\AppData\Roaming\Tencent\Users\342715746\QQ\WinTemp\RichOle\(5~}MT$F7YO()784BUS~_%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77" y="1951280"/>
            <a:ext cx="1647367" cy="3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Zhaowei\AppData\Roaming\Tencent\Users\342715746\QQ\WinTemp\RichOle\8K3_GX}$~BP6AMYZ@ENRB(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1864"/>
            <a:ext cx="284800" cy="9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Zhaowei\AppData\Roaming\Tencent\Users\342715746\QQ\WinTemp\RichOle\18PE]V$6`2)SKYQQ9OP9B@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64" y="2965743"/>
            <a:ext cx="730518" cy="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Zhaowei\AppData\Roaming\Tencent\Users\342715746\QQ\WinTemp\RichOle\NZDOHIM~EWQK6FAG)L~`U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0" y="2803800"/>
            <a:ext cx="377874" cy="6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06" y="2938112"/>
            <a:ext cx="406739" cy="7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20" y="2544150"/>
            <a:ext cx="317022" cy="7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G:\datasets\VOC2007\VOC2007\test\JPEGImages\0000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3" y="2927967"/>
            <a:ext cx="1041711" cy="7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C:\Users\Zhaowei\AppData\Roaming\Tencent\Users\342715746\QQ\WinTemp\RichOle\]`A7MRY3EYA1BR@CYD0[V3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32" y="4081940"/>
            <a:ext cx="637690" cy="4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Zhaowei\AppData\Roaming\Tencent\Users\342715746\QQ\WinTemp\RichOle\KU[9A{%ZBJY7RN}RJZ_ZNYQ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98" y="2488489"/>
            <a:ext cx="386612" cy="3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65" y="2986157"/>
            <a:ext cx="309290" cy="3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09" y="3588935"/>
            <a:ext cx="386612" cy="4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7" y="3432929"/>
            <a:ext cx="556643" cy="10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8" y="3852981"/>
            <a:ext cx="1883862" cy="8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C:\Users\Zhaowei\AppData\Roaming\Tencent\Users\342715746\QQ\WinTemp\RichOle\1HHRC~G(MC$MNR{(F[@R79P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31" y="3007415"/>
            <a:ext cx="836488" cy="7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C:\Users\Zhaowei\AppData\Roaming\Tencent\Users\342715746\QQ\WinTemp\RichOle\ATE@M~5`8FR5(5VEVFQ_{V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64"/>
            <a:ext cx="1101746" cy="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607295" y="1707654"/>
            <a:ext cx="12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IoU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=0.5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6"/>
    </mc:Choice>
    <mc:Fallback>
      <p:transition spd="slow" advTm="98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</a:t>
            </a:r>
            <a:r>
              <a:rPr lang="en-US" dirty="0" smtClean="0"/>
              <a:t>this threshold is </a:t>
            </a:r>
            <a:r>
              <a:rPr lang="en-US" dirty="0" smtClean="0">
                <a:solidFill>
                  <a:srgbClr val="C00000"/>
                </a:solidFill>
              </a:rPr>
              <a:t>loose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/>
              <a:t>many </a:t>
            </a:r>
            <a:r>
              <a:rPr lang="en-US" smtClean="0"/>
              <a:t>positive </a:t>
            </a:r>
            <a:r>
              <a:rPr lang="en-US" dirty="0"/>
              <a:t>samples are of low </a:t>
            </a:r>
            <a:r>
              <a:rPr lang="en-US" dirty="0" smtClean="0"/>
              <a:t>quality.</a:t>
            </a:r>
            <a:endParaRPr lang="en-US" sz="20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606532" y="1752691"/>
            <a:ext cx="3801176" cy="2910894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Zhaowei\AppData\Roaming\Tencent\Users\342715746\QQ\WinTemp\RichOle\SWXAYBYZ]{G(WDU~OW0FU{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63" y="2044629"/>
            <a:ext cx="1275381" cy="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Zhaowei\AppData\Roaming\Tencent\Users\342715746\QQ\WinTemp\RichOle\722`P%[PK]9)@[Z04_30R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22" y="2456960"/>
            <a:ext cx="637690" cy="3934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Zhaowei\AppData\Roaming\Tencent\Users\342715746\QQ\WinTemp\RichOle\WCYABAE5)6R3GFGS1J3FA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00" y="2394041"/>
            <a:ext cx="1030775" cy="4563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Zhaowei\AppData\Roaming\Tencent\Users\342715746\QQ\WinTemp\RichOle\(5~}MT$F7YO()784BUS~_%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77" y="1951280"/>
            <a:ext cx="1647367" cy="3324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Zhaowei\AppData\Roaming\Tencent\Users\342715746\QQ\WinTemp\RichOle\8K3_GX}$~BP6AMYZ@ENRB(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1864"/>
            <a:ext cx="284800" cy="9441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Zhaowei\AppData\Roaming\Tencent\Users\342715746\QQ\WinTemp\RichOle\18PE]V$6`2)SKYQQ9OP9B@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64" y="2965743"/>
            <a:ext cx="730518" cy="9392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Zhaowei\AppData\Roaming\Tencent\Users\342715746\QQ\WinTemp\RichOle\NZDOHIM~EWQK6FAG)L~`U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0" y="2803800"/>
            <a:ext cx="377874" cy="65374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06" y="2938112"/>
            <a:ext cx="406739" cy="7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20" y="2544150"/>
            <a:ext cx="317022" cy="7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G:\datasets\VOC2007\VOC2007\test\JPEGImages\0000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3" y="2927967"/>
            <a:ext cx="1041711" cy="7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C:\Users\Zhaowei\AppData\Roaming\Tencent\Users\342715746\QQ\WinTemp\RichOle\]`A7MRY3EYA1BR@CYD0[V3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32" y="4081940"/>
            <a:ext cx="637690" cy="4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Zhaowei\AppData\Roaming\Tencent\Users\342715746\QQ\WinTemp\RichOle\KU[9A{%ZBJY7RN}RJZ_ZNYQ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98" y="2488489"/>
            <a:ext cx="386612" cy="3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65" y="2986157"/>
            <a:ext cx="309290" cy="3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09" y="3588935"/>
            <a:ext cx="386612" cy="4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7" y="3432929"/>
            <a:ext cx="556643" cy="10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8" y="3852981"/>
            <a:ext cx="1883862" cy="8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C:\Users\Zhaowei\AppData\Roaming\Tencent\Users\342715746\QQ\WinTemp\RichOle\1HHRC~G(MC$MNR{(F[@R79P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31" y="3007415"/>
            <a:ext cx="836488" cy="7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C:\Users\Zhaowei\AppData\Roaming\Tencent\Users\342715746\QQ\WinTemp\RichOle\ATE@M~5`8FR5(5VEVFQ_{V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64"/>
            <a:ext cx="1101746" cy="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607295" y="1707654"/>
            <a:ext cx="12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IoU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=0.5</a:t>
            </a:r>
          </a:p>
        </p:txBody>
      </p:sp>
      <p:sp>
        <p:nvSpPr>
          <p:cNvPr id="28" name="爆炸形 1 27"/>
          <p:cNvSpPr/>
          <p:nvPr/>
        </p:nvSpPr>
        <p:spPr>
          <a:xfrm>
            <a:off x="144016" y="1779782"/>
            <a:ext cx="2051720" cy="1440040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</a:t>
            </a:r>
            <a:r>
              <a:rPr lang="en-US" sz="1600" b="1" dirty="0" smtClean="0">
                <a:solidFill>
                  <a:schemeClr val="bg1"/>
                </a:solidFill>
              </a:rPr>
              <a:t>ow quality positives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2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6"/>
    </mc:Choice>
    <mc:Fallback>
      <p:transition spd="slow" advTm="130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Object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Detection results can be quite </a:t>
            </a:r>
            <a:r>
              <a:rPr lang="en-US" dirty="0">
                <a:solidFill>
                  <a:srgbClr val="C00000"/>
                </a:solidFill>
              </a:rPr>
              <a:t>noisy</a:t>
            </a:r>
            <a:r>
              <a:rPr lang="en-US" dirty="0"/>
              <a:t>!</a:t>
            </a: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1356514" y="1497824"/>
            <a:ext cx="4654068" cy="3118225"/>
            <a:chOff x="962048" y="2017073"/>
            <a:chExt cx="5348150" cy="3583260"/>
          </a:xfrm>
        </p:grpSpPr>
        <p:pic>
          <p:nvPicPr>
            <p:cNvPr id="22" name="Picture 2" descr="G:\datasets\COCO\images\val2017\00000001329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48" y="2017073"/>
              <a:ext cx="5348150" cy="358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7"/>
            <p:cNvSpPr/>
            <p:nvPr/>
          </p:nvSpPr>
          <p:spPr>
            <a:xfrm>
              <a:off x="1408692" y="2731687"/>
              <a:ext cx="1512168" cy="243659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7"/>
            <p:cNvSpPr/>
            <p:nvPr/>
          </p:nvSpPr>
          <p:spPr>
            <a:xfrm>
              <a:off x="1920368" y="3619012"/>
              <a:ext cx="504056" cy="503444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2896477" y="4107216"/>
              <a:ext cx="396000" cy="396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/>
            <p:cNvSpPr/>
            <p:nvPr/>
          </p:nvSpPr>
          <p:spPr>
            <a:xfrm>
              <a:off x="3254465" y="3987582"/>
              <a:ext cx="396000" cy="396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7"/>
            <p:cNvSpPr/>
            <p:nvPr/>
          </p:nvSpPr>
          <p:spPr>
            <a:xfrm>
              <a:off x="3669515" y="3765697"/>
              <a:ext cx="468000" cy="468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7"/>
            <p:cNvSpPr/>
            <p:nvPr/>
          </p:nvSpPr>
          <p:spPr>
            <a:xfrm>
              <a:off x="2696381" y="3474001"/>
              <a:ext cx="973134" cy="140625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7"/>
            <p:cNvSpPr/>
            <p:nvPr/>
          </p:nvSpPr>
          <p:spPr>
            <a:xfrm>
              <a:off x="3496924" y="3474001"/>
              <a:ext cx="792088" cy="155026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7"/>
            <p:cNvSpPr/>
            <p:nvPr/>
          </p:nvSpPr>
          <p:spPr>
            <a:xfrm>
              <a:off x="4072988" y="3530081"/>
              <a:ext cx="2237210" cy="16382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7"/>
            <p:cNvSpPr/>
            <p:nvPr/>
          </p:nvSpPr>
          <p:spPr>
            <a:xfrm>
              <a:off x="1197430" y="3728125"/>
              <a:ext cx="135632" cy="29736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7"/>
            <p:cNvSpPr/>
            <p:nvPr/>
          </p:nvSpPr>
          <p:spPr>
            <a:xfrm>
              <a:off x="1504510" y="3749554"/>
              <a:ext cx="135632" cy="2380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/>
            <p:cNvSpPr/>
            <p:nvPr/>
          </p:nvSpPr>
          <p:spPr>
            <a:xfrm>
              <a:off x="2383920" y="3258001"/>
              <a:ext cx="973134" cy="16788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7"/>
            <p:cNvSpPr/>
            <p:nvPr/>
          </p:nvSpPr>
          <p:spPr>
            <a:xfrm>
              <a:off x="3467375" y="3440092"/>
              <a:ext cx="749629" cy="106312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7"/>
            <p:cNvSpPr/>
            <p:nvPr/>
          </p:nvSpPr>
          <p:spPr>
            <a:xfrm>
              <a:off x="1840739" y="3296077"/>
              <a:ext cx="1795383" cy="158417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7"/>
            <p:cNvSpPr/>
            <p:nvPr/>
          </p:nvSpPr>
          <p:spPr>
            <a:xfrm>
              <a:off x="2342132" y="3252447"/>
              <a:ext cx="2018888" cy="158417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7"/>
            <p:cNvSpPr/>
            <p:nvPr/>
          </p:nvSpPr>
          <p:spPr>
            <a:xfrm>
              <a:off x="5364088" y="3100328"/>
              <a:ext cx="504056" cy="84965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爆炸形 1 54"/>
          <p:cNvSpPr/>
          <p:nvPr/>
        </p:nvSpPr>
        <p:spPr>
          <a:xfrm>
            <a:off x="6300192" y="1676160"/>
            <a:ext cx="2232248" cy="1440040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</a:t>
            </a:r>
            <a:r>
              <a:rPr lang="en-US" sz="1600" b="1" dirty="0" smtClean="0">
                <a:solidFill>
                  <a:schemeClr val="bg1"/>
                </a:solidFill>
              </a:rPr>
              <a:t>ow quality detector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82"/>
    </mc:Choice>
    <mc:Fallback>
      <p:transition spd="slow" advTm="148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High Quality </a:t>
            </a:r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Q: how </a:t>
            </a:r>
            <a:r>
              <a:rPr lang="en-US" dirty="0" smtClean="0"/>
              <a:t>to train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high quality </a:t>
            </a:r>
            <a:r>
              <a:rPr lang="en-US" dirty="0"/>
              <a:t>object detector? </a:t>
            </a: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1359025" y="1492598"/>
            <a:ext cx="4653135" cy="3117600"/>
            <a:chOff x="962048" y="2017073"/>
            <a:chExt cx="5348150" cy="3583260"/>
          </a:xfrm>
        </p:grpSpPr>
        <p:pic>
          <p:nvPicPr>
            <p:cNvPr id="25" name="Picture 2" descr="G:\datasets\COCO\images\val2017\00000001329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48" y="2017073"/>
              <a:ext cx="5348150" cy="358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7"/>
            <p:cNvSpPr/>
            <p:nvPr/>
          </p:nvSpPr>
          <p:spPr>
            <a:xfrm>
              <a:off x="1408692" y="2731687"/>
              <a:ext cx="1512168" cy="243659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7"/>
            <p:cNvSpPr/>
            <p:nvPr/>
          </p:nvSpPr>
          <p:spPr>
            <a:xfrm>
              <a:off x="1920368" y="3619012"/>
              <a:ext cx="504056" cy="50344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7"/>
            <p:cNvSpPr/>
            <p:nvPr/>
          </p:nvSpPr>
          <p:spPr>
            <a:xfrm>
              <a:off x="2896477" y="4107216"/>
              <a:ext cx="396000" cy="396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7"/>
            <p:cNvSpPr/>
            <p:nvPr/>
          </p:nvSpPr>
          <p:spPr>
            <a:xfrm>
              <a:off x="3254465" y="3987582"/>
              <a:ext cx="396000" cy="396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7"/>
            <p:cNvSpPr/>
            <p:nvPr/>
          </p:nvSpPr>
          <p:spPr>
            <a:xfrm>
              <a:off x="3669515" y="3765697"/>
              <a:ext cx="468000" cy="46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/>
            <p:cNvSpPr/>
            <p:nvPr/>
          </p:nvSpPr>
          <p:spPr>
            <a:xfrm>
              <a:off x="2696381" y="3474001"/>
              <a:ext cx="973134" cy="140625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7"/>
            <p:cNvSpPr/>
            <p:nvPr/>
          </p:nvSpPr>
          <p:spPr>
            <a:xfrm>
              <a:off x="3496924" y="3474001"/>
              <a:ext cx="792088" cy="155026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/>
            <p:nvPr/>
          </p:nvSpPr>
          <p:spPr>
            <a:xfrm>
              <a:off x="4072988" y="3530081"/>
              <a:ext cx="2237210" cy="1638203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/>
            <p:nvPr/>
          </p:nvSpPr>
          <p:spPr>
            <a:xfrm>
              <a:off x="1197430" y="3728125"/>
              <a:ext cx="135632" cy="29736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7"/>
            <p:cNvSpPr/>
            <p:nvPr/>
          </p:nvSpPr>
          <p:spPr>
            <a:xfrm>
              <a:off x="1504510" y="3749554"/>
              <a:ext cx="135632" cy="23802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爆炸形 1 19"/>
          <p:cNvSpPr/>
          <p:nvPr/>
        </p:nvSpPr>
        <p:spPr>
          <a:xfrm>
            <a:off x="6300192" y="1676160"/>
            <a:ext cx="2232248" cy="1440040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high quality detector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3"/>
    </mc:Choice>
    <mc:Fallback>
      <p:transition spd="slow" advTm="119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Low Quality </a:t>
            </a:r>
            <a:r>
              <a:rPr lang="en-US" dirty="0"/>
              <a:t>Object Detection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with </a:t>
            </a:r>
            <a:r>
              <a:rPr lang="en-US" dirty="0" smtClean="0">
                <a:solidFill>
                  <a:srgbClr val="C00000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err="1"/>
              <a:t>IoU</a:t>
            </a:r>
            <a:r>
              <a:rPr lang="en-US" dirty="0"/>
              <a:t> </a:t>
            </a:r>
            <a:r>
              <a:rPr lang="en-US" dirty="0" smtClean="0"/>
              <a:t>threshold</a:t>
            </a:r>
            <a:endParaRPr lang="en-US" sz="20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606532" y="1608675"/>
            <a:ext cx="3801176" cy="2910894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Zhaowei\AppData\Roaming\Tencent\Users\342715746\QQ\WinTemp\RichOle\SWXAYBYZ]{G(WDU~OW0FU{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63" y="1900613"/>
            <a:ext cx="1275381" cy="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Zhaowei\AppData\Roaming\Tencent\Users\342715746\QQ\WinTemp\RichOle\722`P%[PK]9)@[Z04_30R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22" y="2312944"/>
            <a:ext cx="637690" cy="3934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Zhaowei\AppData\Roaming\Tencent\Users\342715746\QQ\WinTemp\RichOle\WCYABAE5)6R3GFGS1J3FA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00" y="2250025"/>
            <a:ext cx="1030775" cy="4563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Zhaowei\AppData\Roaming\Tencent\Users\342715746\QQ\WinTemp\RichOle\(5~}MT$F7YO()784BUS~_%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77" y="1807264"/>
            <a:ext cx="1647367" cy="3324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Zhaowei\AppData\Roaming\Tencent\Users\342715746\QQ\WinTemp\RichOle\8K3_GX}$~BP6AMYZ@ENRB(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7848"/>
            <a:ext cx="284800" cy="9441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Zhaowei\AppData\Roaming\Tencent\Users\342715746\QQ\WinTemp\RichOle\18PE]V$6`2)SKYQQ9OP9B@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64" y="2821727"/>
            <a:ext cx="730518" cy="9392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Zhaowei\AppData\Roaming\Tencent\Users\342715746\QQ\WinTemp\RichOle\NZDOHIM~EWQK6FAG)L~`U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0" y="2659784"/>
            <a:ext cx="377874" cy="65374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06" y="2794096"/>
            <a:ext cx="406739" cy="7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20" y="2400134"/>
            <a:ext cx="317022" cy="7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G:\datasets\VOC2007\VOC2007\test\JPEGImages\0000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3" y="2783951"/>
            <a:ext cx="1041711" cy="7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C:\Users\Zhaowei\AppData\Roaming\Tencent\Users\342715746\QQ\WinTemp\RichOle\]`A7MRY3EYA1BR@CYD0[V3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32" y="3937924"/>
            <a:ext cx="637690" cy="4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Zhaowei\AppData\Roaming\Tencent\Users\342715746\QQ\WinTemp\RichOle\KU[9A{%ZBJY7RN}RJZ_ZNYQ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98" y="2344473"/>
            <a:ext cx="386612" cy="3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65" y="2842141"/>
            <a:ext cx="309290" cy="3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09" y="3444919"/>
            <a:ext cx="386612" cy="4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7" y="3288913"/>
            <a:ext cx="556643" cy="10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8" y="3708965"/>
            <a:ext cx="1883862" cy="8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C:\Users\Zhaowei\AppData\Roaming\Tencent\Users\342715746\QQ\WinTemp\RichOle\1HHRC~G(MC$MNR{(F[@R79P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31" y="2863399"/>
            <a:ext cx="836488" cy="7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C:\Users\Zhaowei\AppData\Roaming\Tencent\Users\342715746\QQ\WinTemp\RichOle\ATE@M~5`8FR5(5VEVFQ_{V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48"/>
            <a:ext cx="1101746" cy="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607295" y="1563638"/>
            <a:ext cx="12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IoU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=0.5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3"/>
    </mc:Choice>
    <mc:Fallback>
      <p:transition spd="slow" advTm="70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High </a:t>
            </a:r>
            <a:r>
              <a:rPr lang="en-US" dirty="0">
                <a:solidFill>
                  <a:srgbClr val="C00000"/>
                </a:solidFill>
              </a:rPr>
              <a:t>Quality </a:t>
            </a:r>
            <a:r>
              <a:rPr lang="en-US" dirty="0"/>
              <a:t>Object Detection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with </a:t>
            </a:r>
            <a:r>
              <a:rPr lang="en-US" dirty="0" smtClean="0">
                <a:solidFill>
                  <a:srgbClr val="C00000"/>
                </a:solidFill>
              </a:rPr>
              <a:t>high</a:t>
            </a:r>
            <a:r>
              <a:rPr lang="en-US" dirty="0" smtClean="0"/>
              <a:t> </a:t>
            </a:r>
            <a:r>
              <a:rPr lang="en-US" dirty="0" err="1"/>
              <a:t>IoU</a:t>
            </a:r>
            <a:r>
              <a:rPr lang="en-US" dirty="0"/>
              <a:t> </a:t>
            </a:r>
            <a:r>
              <a:rPr lang="en-US" dirty="0" smtClean="0"/>
              <a:t>threshold</a:t>
            </a:r>
            <a:endParaRPr lang="en-US" sz="20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215232" y="1608675"/>
            <a:ext cx="3801176" cy="2910894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Zhaowei\AppData\Roaming\Tencent\Users\342715746\QQ\WinTemp\RichOle\SWXAYBYZ]{G(WDU~OW0FU{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55" y="2233253"/>
            <a:ext cx="1275381" cy="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Zhaowei\AppData\Roaming\Tencent\Users\342715746\QQ\WinTemp\RichOle\722`P%[PK]9)@[Z04_30R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86" y="2139702"/>
            <a:ext cx="637690" cy="3934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Zhaowei\AppData\Roaming\Tencent\Users\342715746\QQ\WinTemp\RichOle\WCYABAE5)6R3GFGS1J3FA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73" y="2674851"/>
            <a:ext cx="1030775" cy="4563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Zhaowei\AppData\Roaming\Tencent\Users\342715746\QQ\WinTemp\RichOle\(5~}MT$F7YO()784BUS~_%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85" y="1692865"/>
            <a:ext cx="1647367" cy="3324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Zhaowei\AppData\Roaming\Tencent\Users\342715746\QQ\WinTemp\RichOle\8K3_GX}$~BP6AMYZ@ENRB(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07" y="3546056"/>
            <a:ext cx="284800" cy="9441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Zhaowei\AppData\Roaming\Tencent\Users\342715746\QQ\WinTemp\RichOle\18PE]V$6`2)SKYQQ9OP9B@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4" y="2939899"/>
            <a:ext cx="730518" cy="9392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Zhaowei\AppData\Roaming\Tencent\Users\342715746\QQ\WinTemp\RichOle\NZDOHIM~EWQK6FAG)L~`U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72" y="4011910"/>
            <a:ext cx="377874" cy="65374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33" y="1940968"/>
            <a:ext cx="406739" cy="7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77" y="2674851"/>
            <a:ext cx="317022" cy="7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G:\datasets\VOC2007\VOC2007\test\JPEGImages\0000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26" y="2803014"/>
            <a:ext cx="1041711" cy="7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C:\Users\Zhaowei\AppData\Roaming\Tencent\Users\342715746\QQ\WinTemp\RichOle\]`A7MRY3EYA1BR@CYD0[V3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28" y="4018107"/>
            <a:ext cx="637690" cy="4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Zhaowei\AppData\Roaming\Tencent\Users\342715746\QQ\WinTemp\RichOle\KU[9A{%ZBJY7RN}RJZ_ZNYQ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16" y="2238264"/>
            <a:ext cx="386612" cy="3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20" y="2764166"/>
            <a:ext cx="309290" cy="3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99" y="3348815"/>
            <a:ext cx="386612" cy="4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7" y="3288913"/>
            <a:ext cx="556643" cy="10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81" y="3679554"/>
            <a:ext cx="1883862" cy="8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C:\Users\Zhaowei\AppData\Roaming\Tencent\Users\342715746\QQ\WinTemp\RichOle\1HHRC~G(MC$MNR{(F[@R79P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2" y="2871830"/>
            <a:ext cx="836488" cy="7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C:\Users\Zhaowei\AppData\Roaming\Tencent\Users\342715746\QQ\WinTemp\RichOle\ATE@M~5`8FR5(5VEVFQ_{V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39" y="2139702"/>
            <a:ext cx="1101746" cy="5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139952" y="1563638"/>
            <a:ext cx="12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IoU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=0.7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6805" y="4796279"/>
            <a:ext cx="1037683" cy="244475"/>
          </a:xfrm>
        </p:spPr>
        <p:txBody>
          <a:bodyPr/>
          <a:lstStyle/>
          <a:p>
            <a:pPr algn="r"/>
            <a:fld id="{30790646-DB1C-44CD-9B72-ADC868D0D428}" type="slidenum">
              <a:rPr lang="en-US" smtClean="0">
                <a:solidFill>
                  <a:schemeClr val="tx1"/>
                </a:solidFill>
              </a:rPr>
              <a:pPr algn="r"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8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7"/>
    </mc:Choice>
    <mc:Fallback>
      <p:transition spd="slow" advTm="60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284</Words>
  <Application>Microsoft Office PowerPoint</Application>
  <PresentationFormat>全屏显示(16:9)</PresentationFormat>
  <Paragraphs>79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Cascade R-CNN: Delving into High Quality Object Detection</vt:lpstr>
      <vt:lpstr>Object Detection</vt:lpstr>
      <vt:lpstr>Object Detection</vt:lpstr>
      <vt:lpstr>Object Detection</vt:lpstr>
      <vt:lpstr>Object Detection</vt:lpstr>
      <vt:lpstr>Current Object Detection</vt:lpstr>
      <vt:lpstr>High Quality Object Detection</vt:lpstr>
      <vt:lpstr>Low Quality Object Detection</vt:lpstr>
      <vt:lpstr>High Quality Object Detection</vt:lpstr>
      <vt:lpstr>High Quality Object Detection</vt:lpstr>
      <vt:lpstr>Cascade R-CNN</vt:lpstr>
      <vt:lpstr>Why Cascade R-CNN?</vt:lpstr>
      <vt:lpstr>Effective High Quality Detection</vt:lpstr>
      <vt:lpstr>State-of-the-art Results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Forest for Classification</dc:title>
  <dc:creator>Zhaowei Cai</dc:creator>
  <cp:lastModifiedBy>Zhaowei Cai</cp:lastModifiedBy>
  <cp:revision>610</cp:revision>
  <dcterms:modified xsi:type="dcterms:W3CDTF">2018-06-11T06:06:50Z</dcterms:modified>
</cp:coreProperties>
</file>