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335" r:id="rId3"/>
    <p:sldId id="397" r:id="rId4"/>
    <p:sldId id="415" r:id="rId5"/>
    <p:sldId id="401" r:id="rId6"/>
    <p:sldId id="411" r:id="rId7"/>
    <p:sldId id="418" r:id="rId8"/>
    <p:sldId id="409" r:id="rId9"/>
    <p:sldId id="390" r:id="rId10"/>
    <p:sldId id="412" r:id="rId11"/>
    <p:sldId id="417" r:id="rId12"/>
  </p:sldIdLst>
  <p:sldSz cx="9144000" cy="6858000" type="screen4x3"/>
  <p:notesSz cx="6858000" cy="9296400"/>
  <p:embeddedFontLst>
    <p:embeddedFont>
      <p:font typeface="PMingLiU" panose="02020500000000000000" pitchFamily="18" charset="-120"/>
      <p:regular r:id="rId15"/>
    </p:embeddedFont>
    <p:embeddedFont>
      <p:font typeface="Arial Rounded MT Bold" panose="020F0704030504030204" pitchFamily="34" charset="0"/>
      <p:regular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800080"/>
    <a:srgbClr val="F6EB0A"/>
    <a:srgbClr val="75DBFF"/>
    <a:srgbClr val="AD221F"/>
    <a:srgbClr val="FFE79B"/>
    <a:srgbClr val="FFD85D"/>
    <a:srgbClr val="996600"/>
    <a:srgbClr val="000000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2373" autoAdjust="0"/>
  </p:normalViewPr>
  <p:slideViewPr>
    <p:cSldViewPr>
      <p:cViewPr>
        <p:scale>
          <a:sx n="75" d="100"/>
          <a:sy n="75" d="100"/>
        </p:scale>
        <p:origin x="-66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39223905118549157"/>
          <c:y val="8.637709437248469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Accuracy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CD-4936-A9EA-5F1472138E0B}"/>
              </c:ext>
            </c:extLst>
          </c:dPt>
          <c:dPt>
            <c:idx val="2"/>
            <c:invertIfNegative val="0"/>
            <c:bubble3D val="0"/>
            <c:spPr>
              <a:solidFill>
                <a:srgbClr val="8000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CD-4936-A9EA-5F1472138E0B}"/>
              </c:ext>
            </c:extLst>
          </c:dPt>
          <c:cat>
            <c:strRef>
              <c:f>Sheet1!$A$2:$A$4</c:f>
              <c:strCache>
                <c:ptCount val="3"/>
                <c:pt idx="0">
                  <c:v>AlexNet</c:v>
                </c:pt>
                <c:pt idx="1">
                  <c:v>Alex-BWN</c:v>
                </c:pt>
                <c:pt idx="2">
                  <c:v>Alex-BNN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56.6</c:v>
                </c:pt>
                <c:pt idx="1">
                  <c:v>53.8</c:v>
                </c:pt>
                <c:pt idx="2">
                  <c:v>44.2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3CD-4936-A9EA-5F1472138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607360"/>
        <c:axId val="46625536"/>
      </c:barChart>
      <c:catAx>
        <c:axId val="4660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625536"/>
        <c:crosses val="autoZero"/>
        <c:auto val="1"/>
        <c:lblAlgn val="ctr"/>
        <c:lblOffset val="100"/>
        <c:noMultiLvlLbl val="0"/>
      </c:catAx>
      <c:valAx>
        <c:axId val="46625536"/>
        <c:scaling>
          <c:orientation val="minMax"/>
          <c:min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607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dirty="0"/>
              <a:t>Accuracy (top-1)</a:t>
            </a:r>
            <a:endParaRPr lang="zh-CN" alt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XNOR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AlexNet</c:v>
                </c:pt>
                <c:pt idx="1">
                  <c:v>ResNet-18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44.2</c:v>
                </c:pt>
                <c:pt idx="1">
                  <c:v>51.2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9B-45F5-882B-85CB0FCA45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DOREFA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AlexNet</c:v>
                </c:pt>
                <c:pt idx="1">
                  <c:v>ResNet-18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9B-45F5-882B-85CB0FCA45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HWGQ</c:v>
                </c:pt>
              </c:strCache>
            </c:strRef>
          </c:tx>
          <c:spPr>
            <a:solidFill>
              <a:srgbClr val="80008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AlexNet</c:v>
                </c:pt>
                <c:pt idx="1">
                  <c:v>ResNet-18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52.7</c:v>
                </c:pt>
                <c:pt idx="1">
                  <c:v>59.6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69B-45F5-882B-85CB0FCA4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401792"/>
        <c:axId val="46407680"/>
      </c:barChart>
      <c:catAx>
        <c:axId val="4640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407680"/>
        <c:crosses val="autoZero"/>
        <c:auto val="1"/>
        <c:lblAlgn val="ctr"/>
        <c:lblOffset val="100"/>
        <c:noMultiLvlLbl val="0"/>
      </c:catAx>
      <c:valAx>
        <c:axId val="46407680"/>
        <c:scaling>
          <c:orientation val="minMax"/>
          <c:min val="4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6401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absSizeAnchor xmlns:cdr="http://schemas.openxmlformats.org/drawingml/2006/chartDrawing">
    <cdr:from>
      <cdr:x>0.54194</cdr:x>
      <cdr:y>0.29405</cdr:y>
    </cdr:from>
    <cdr:ext cx="0" cy="367359"/>
    <cdr:cxnSp macro="">
      <cdr:nvCxnSpPr>
        <cdr:cNvPr id="3" name="直接箭头连接符 2">
          <a:extLst xmlns:a="http://schemas.openxmlformats.org/drawingml/2006/main">
            <a:ext uri="{FF2B5EF4-FFF2-40B4-BE49-F238E27FC236}">
              <a16:creationId xmlns:a16="http://schemas.microsoft.com/office/drawing/2014/main" xmlns="" id="{37957E28-A67B-4E2F-9073-4879AF9AD3FD}"/>
            </a:ext>
          </a:extLst>
        </cdr:cNvPr>
        <cdr:cNvCxnSpPr/>
      </cdr:nvCxnSpPr>
      <cdr:spPr>
        <a:xfrm xmlns:a="http://schemas.openxmlformats.org/drawingml/2006/main">
          <a:off x="3241847" y="1080858"/>
          <a:ext cx="0" cy="367359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rgbClr val="99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absSizeAnchor>
  <cdr:relSizeAnchor xmlns:cdr="http://schemas.openxmlformats.org/drawingml/2006/chartDrawing">
    <cdr:from>
      <cdr:x>0.83492</cdr:x>
      <cdr:y>0.39079</cdr:y>
    </cdr:from>
    <cdr:to>
      <cdr:x>0.83492</cdr:x>
      <cdr:y>0.71592</cdr:y>
    </cdr:to>
    <cdr:cxnSp macro="">
      <cdr:nvCxnSpPr>
        <cdr:cNvPr id="6" name="直接箭头连接符 5">
          <a:extLst xmlns:a="http://schemas.openxmlformats.org/drawingml/2006/main">
            <a:ext uri="{FF2B5EF4-FFF2-40B4-BE49-F238E27FC236}">
              <a16:creationId xmlns:a16="http://schemas.microsoft.com/office/drawing/2014/main" xmlns="" id="{7678331C-73E8-43EE-B243-A5871CE9EB9B}"/>
            </a:ext>
          </a:extLst>
        </cdr:cNvPr>
        <cdr:cNvCxnSpPr/>
      </cdr:nvCxnSpPr>
      <cdr:spPr>
        <a:xfrm xmlns:a="http://schemas.openxmlformats.org/drawingml/2006/main">
          <a:off x="4994447" y="1436460"/>
          <a:ext cx="0" cy="1195090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rgbClr val="99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2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A62729C1-4CFE-4B78-9A07-059ED9D35448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A761354A-86C7-4906-A1BC-C0C2D0448A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30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04243499-3BBD-4A97-B1F1-216FD8A8692D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8500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C79F85D2-EB94-42A2-AE7F-67E7840A9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01FA65-87D5-4D5E-ACAC-D28BC7E522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967B3C-EC3B-4DF8-B4A8-2FF29F617B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7"/>
            <a:ext cx="2057400" cy="6049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19800" cy="6049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B830BB-AA8D-45AE-BE84-A159DBE55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2BD0-FD78-455C-8EC8-5A8FB0F6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2BD0-FD78-455C-8EC8-5A8FB0F6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2BD0-FD78-455C-8EC8-5A8FB0F6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2BD0-FD78-455C-8EC8-5A8FB0F6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2BD0-FD78-455C-8EC8-5A8FB0F6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2BD0-FD78-455C-8EC8-5A8FB0F6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2BD0-FD78-455C-8EC8-5A8FB0F6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2BD0-FD78-455C-8EC8-5A8FB0F6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790646-DB1C-44CD-9B72-ADC868D0D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2BD0-FD78-455C-8EC8-5A8FB0F6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2BD0-FD78-455C-8EC8-5A8FB0F6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2BD0-FD78-455C-8EC8-5A8FB0F6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B38875-9776-4CA2-BFF7-FCA1ECF68F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2C58E0-3651-4CAE-8E6E-25080A5E40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D5D20E-012B-4EFA-AEE1-2CC2D0571E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23D375-C5D8-4E59-B08F-D538B4135A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DCB888-F6F8-4B93-94E6-1C85547163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6B9DA1-30BF-4B1C-99BC-2833567FFE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0396BA-C82C-461B-9BA6-401F9B085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3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67104CD0-4930-48E9-A064-B433B209113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8" descr="ucsdlogoh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1026" y="6479183"/>
            <a:ext cx="1254125" cy="249237"/>
          </a:xfrm>
          <a:prstGeom prst="rect">
            <a:avLst/>
          </a:prstGeom>
          <a:noFill/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876800" y="6398218"/>
            <a:ext cx="856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990000"/>
                </a:solidFill>
                <a:latin typeface="Verdana" pitchFamily="34" charset="0"/>
                <a:ea typeface="PMingLiU" pitchFamily="18" charset="-120"/>
              </a:rPr>
              <a:t>SVCL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7E7ACA-9F25-48C5-B998-BCAB1280D82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22922" y="6446831"/>
            <a:ext cx="2468078" cy="334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7850" indent="-2301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60425" indent="-1682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65225" indent="-1905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447800" indent="-1682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05000" indent="-1682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362200" indent="-1682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19400" indent="-1682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276600" indent="-1682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B2BD0-FD78-455C-8EC8-5A8FB0F6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1654175"/>
            <a:ext cx="8610600" cy="1470025"/>
          </a:xfrm>
        </p:spPr>
        <p:txBody>
          <a:bodyPr/>
          <a:lstStyle/>
          <a:p>
            <a:pPr algn="ctr"/>
            <a:r>
              <a:rPr lang="en-US" dirty="0"/>
              <a:t>Deep Learning with Low Precision by Half-wave Gaussian Quantization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90646-DB1C-44CD-9B72-ADC868D0D42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98380"/>
            <a:ext cx="7924800" cy="221662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Zhaowei Cai, </a:t>
            </a:r>
            <a:r>
              <a:rPr lang="en-US" altLang="zh-CN" dirty="0" err="1">
                <a:ea typeface="宋体" pitchFamily="2" charset="-122"/>
              </a:rPr>
              <a:t>Nuno</a:t>
            </a:r>
            <a:r>
              <a:rPr lang="en-US" altLang="zh-CN" dirty="0">
                <a:ea typeface="宋体" pitchFamily="2" charset="-122"/>
              </a:rPr>
              <a:t> Vasconcelos</a:t>
            </a:r>
            <a:br>
              <a:rPr lang="en-US" altLang="zh-CN" dirty="0">
                <a:ea typeface="宋体" pitchFamily="2" charset="-122"/>
              </a:rPr>
            </a:br>
            <a:r>
              <a:rPr lang="en-US" altLang="zh-CN" dirty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University of California San Diego</a:t>
            </a:r>
          </a:p>
          <a:p>
            <a:endParaRPr lang="en-US" altLang="zh-CN" sz="900" dirty="0">
              <a:ea typeface="宋体" pitchFamily="2" charset="-122"/>
            </a:endParaRPr>
          </a:p>
          <a:p>
            <a:r>
              <a:rPr lang="en-US" altLang="zh-CN" dirty="0" err="1">
                <a:ea typeface="宋体" pitchFamily="2" charset="-122"/>
              </a:rPr>
              <a:t>Xiaodong</a:t>
            </a:r>
            <a:r>
              <a:rPr lang="en-US" altLang="zh-CN" dirty="0">
                <a:ea typeface="宋体" pitchFamily="2" charset="-122"/>
              </a:rPr>
              <a:t> He                   Jian Sun</a:t>
            </a:r>
          </a:p>
          <a:p>
            <a:pPr algn="l"/>
            <a:r>
              <a:rPr lang="en-US" altLang="zh-CN" dirty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       Microsoft Research              </a:t>
            </a:r>
            <a:r>
              <a:rPr lang="en-US" altLang="zh-CN" dirty="0" err="1">
                <a:solidFill>
                  <a:srgbClr val="990000"/>
                </a:solidFill>
                <a:latin typeface="+mj-lt"/>
                <a:ea typeface="+mj-ea"/>
                <a:cs typeface="+mj-cs"/>
              </a:rPr>
              <a:t>Megvii</a:t>
            </a:r>
            <a:r>
              <a:rPr lang="en-US" altLang="zh-CN" dirty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 Inc.</a:t>
            </a:r>
            <a:endParaRPr lang="en-US" dirty="0">
              <a:solidFill>
                <a:srgbClr val="990000"/>
              </a:solidFill>
              <a:latin typeface="+mj-lt"/>
              <a:ea typeface="+mj-ea"/>
              <a:cs typeface="+mj-cs"/>
            </a:endParaRPr>
          </a:p>
          <a:p>
            <a:endParaRPr lang="en-US" altLang="zh-CN" sz="2000" dirty="0">
              <a:ea typeface="宋体" pitchFamily="2" charset="-122"/>
            </a:endParaRPr>
          </a:p>
          <a:p>
            <a:r>
              <a:rPr lang="en-US" altLang="zh-CN" sz="2000" dirty="0">
                <a:ea typeface="宋体" pitchFamily="2" charset="-122"/>
              </a:rPr>
              <a:t>	</a:t>
            </a:r>
          </a:p>
          <a:p>
            <a:pPr eaLnBrk="1" hangingPunct="1"/>
            <a:endParaRPr lang="en-US" altLang="zh-CN" sz="200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2286000"/>
            <a:ext cx="8763000" cy="314509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</a:t>
            </a:r>
            <a:r>
              <a:rPr lang="en-GB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Welcome to our poster</a:t>
            </a:r>
            <a:r>
              <a:rPr lang="en-GB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</a:t>
            </a:r>
          </a:p>
          <a:p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(Spotlight 4-1A-2557</a:t>
            </a:r>
            <a:r>
              <a:rPr lang="en-US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r>
              <a:rPr lang="en-US" sz="2400" u="sng" dirty="0"/>
              <a:t>Deep Learning with Low Precision by </a:t>
            </a:r>
            <a:endParaRPr lang="en-US" sz="2400" u="sng" dirty="0" smtClean="0"/>
          </a:p>
          <a:p>
            <a:r>
              <a:rPr lang="en-US" sz="2400" u="sng" dirty="0" smtClean="0"/>
              <a:t>Half-wave </a:t>
            </a:r>
            <a:r>
              <a:rPr lang="en-US" sz="2400" u="sng" dirty="0"/>
              <a:t>Gaussian Quantization</a:t>
            </a:r>
            <a:endParaRPr lang="en-GB" sz="2400" u="sng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43189E-6D9B-432E-875D-23DD215DF14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076" name="Picture 4" descr="C:\Users\Zhaowei\Desktop\qr_code\qr_c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9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7"/>
            <a:ext cx="8229600" cy="868363"/>
          </a:xfrm>
        </p:spPr>
        <p:txBody>
          <a:bodyPr/>
          <a:lstStyle/>
          <a:p>
            <a:pPr algn="ctr"/>
            <a:r>
              <a:rPr lang="en-US" dirty="0" smtClean="0"/>
              <a:t>Low-precision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90646-DB1C-44CD-9B72-ADC868D0D42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6951" y="914401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400" dirty="0">
                <a:solidFill>
                  <a:srgbClr val="990000"/>
                </a:solidFill>
              </a:rPr>
              <a:t>Binary-weight Network (BWN)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64x </a:t>
            </a:r>
            <a:r>
              <a:rPr lang="en-US" sz="2400" dirty="0"/>
              <a:t>model </a:t>
            </a:r>
            <a:r>
              <a:rPr lang="en-US" sz="2400" dirty="0"/>
              <a:t>size reduction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2400" dirty="0">
                <a:solidFill>
                  <a:srgbClr val="990000"/>
                </a:solidFill>
              </a:rPr>
              <a:t>Binary-weight &amp; </a:t>
            </a:r>
            <a:r>
              <a:rPr lang="en-US" sz="2400" dirty="0" smtClean="0">
                <a:solidFill>
                  <a:srgbClr val="990000"/>
                </a:solidFill>
              </a:rPr>
              <a:t>binary-activation </a:t>
            </a:r>
            <a:r>
              <a:rPr lang="en-US" sz="2400" dirty="0">
                <a:solidFill>
                  <a:srgbClr val="990000"/>
                </a:solidFill>
              </a:rPr>
              <a:t>Network (BNN)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64x model size </a:t>
            </a:r>
            <a:r>
              <a:rPr lang="en-US" sz="2400" dirty="0" smtClean="0"/>
              <a:t>reduction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64x </a:t>
            </a:r>
            <a:r>
              <a:rPr lang="en-US" sz="2400" dirty="0"/>
              <a:t>speeds-up </a:t>
            </a:r>
            <a:r>
              <a:rPr lang="en-US" sz="2400" dirty="0"/>
              <a:t>(by efficient XNOR </a:t>
            </a:r>
            <a:r>
              <a:rPr lang="en-US" sz="2400" dirty="0" smtClean="0"/>
              <a:t>bit-operation)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1005341586"/>
              </p:ext>
            </p:extLst>
          </p:nvPr>
        </p:nvGraphicFramePr>
        <p:xfrm>
          <a:off x="1634954" y="2496457"/>
          <a:ext cx="5981949" cy="3675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77000" y="600165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dirty="0"/>
              <a:t>[</a:t>
            </a:r>
            <a:r>
              <a:rPr lang="en-US" dirty="0" err="1"/>
              <a:t>Rastegari</a:t>
            </a:r>
            <a:r>
              <a:rPr lang="en-US" altLang="zh-CN" dirty="0"/>
              <a:t> </a:t>
            </a:r>
            <a:r>
              <a:rPr lang="en-US" altLang="zh-CN" i="1" dirty="0"/>
              <a:t>et al</a:t>
            </a:r>
            <a:r>
              <a:rPr lang="en-US" altLang="zh-CN" dirty="0"/>
              <a:t>, eccv16]</a:t>
            </a:r>
            <a:r>
              <a:rPr lang="en-US" sz="2400" dirty="0"/>
              <a:t> </a:t>
            </a:r>
            <a:endParaRPr lang="en-US" sz="2400" dirty="0"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3114" y="3142343"/>
            <a:ext cx="66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/>
              <a:t>56.6</a:t>
            </a:r>
            <a:endParaRPr lang="en-US" sz="2400" b="1" dirty="0"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6927" y="4287996"/>
            <a:ext cx="66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/>
              <a:t>9.6</a:t>
            </a:r>
            <a:endParaRPr lang="en-US" sz="2400" b="1" dirty="0"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0200" y="349344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/>
              <a:t>2.8</a:t>
            </a:r>
            <a:endParaRPr lang="en-US" sz="2400" b="1" dirty="0">
              <a:latin typeface="Arial Rounded MT Bold" pitchFamily="34" charset="0"/>
              <a:ea typeface="+mj-ea"/>
              <a:cs typeface="+mj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448053" y="3577315"/>
            <a:ext cx="1760677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5198923" y="3932918"/>
            <a:ext cx="1760677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1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7"/>
            <a:ext cx="8229600" cy="868363"/>
          </a:xfrm>
        </p:spPr>
        <p:txBody>
          <a:bodyPr/>
          <a:lstStyle/>
          <a:p>
            <a:pPr algn="ctr"/>
            <a:r>
              <a:rPr lang="en-US" dirty="0"/>
              <a:t>Half-wave Gaussian Quantization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90646-DB1C-44CD-9B72-ADC868D0D42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6951" y="914400"/>
            <a:ext cx="792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</a:rPr>
              <a:t>Forward HWGQ Function</a:t>
            </a:r>
            <a:endParaRPr lang="en-US" sz="2400" dirty="0">
              <a:solidFill>
                <a:srgbClr val="99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1"/>
            <a:endParaRPr lang="en-US" sz="32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The optimal quantization parameters depend on the distribution of the dot-product.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729" y="1660621"/>
            <a:ext cx="3397671" cy="2149379"/>
          </a:xfrm>
          <a:prstGeom prst="rect">
            <a:avLst/>
          </a:prstGeom>
        </p:spPr>
      </p:pic>
      <p:pic>
        <p:nvPicPr>
          <p:cNvPr id="1026" name="Picture 2" descr="G:\research\quantnet\slides\figs\relu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60800"/>
            <a:ext cx="3413435" cy="21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箭头连接符 7">
            <a:extLst>
              <a:ext uri="{FF2B5EF4-FFF2-40B4-BE49-F238E27FC236}">
                <a16:creationId xmlns="" xmlns:c="http://schemas.openxmlformats.org/drawingml/2006/chart" xmlns:cdr="http://schemas.openxmlformats.org/drawingml/2006/chartDrawing" xmlns:a16="http://schemas.microsoft.com/office/drawing/2014/main" xmlns:lc="http://schemas.openxmlformats.org/drawingml/2006/lockedCanvas" id="{7678331C-73E8-43EE-B243-A5871CE9EB9B}"/>
              </a:ext>
            </a:extLst>
          </p:cNvPr>
          <p:cNvCxnSpPr/>
          <p:nvPr/>
        </p:nvCxnSpPr>
        <p:spPr>
          <a:xfrm>
            <a:off x="4007271" y="2514600"/>
            <a:ext cx="945729" cy="0"/>
          </a:xfrm>
          <a:prstGeom prst="straightConnector1">
            <a:avLst/>
          </a:prstGeom>
          <a:ln w="4445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57600" y="1905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>
                <a:solidFill>
                  <a:srgbClr val="990000"/>
                </a:solidFill>
              </a:rPr>
              <a:t>Q</a:t>
            </a:r>
            <a:r>
              <a:rPr lang="en-US" b="1" dirty="0" smtClean="0">
                <a:solidFill>
                  <a:srgbClr val="990000"/>
                </a:solidFill>
              </a:rPr>
              <a:t>uantization</a:t>
            </a:r>
            <a:endParaRPr lang="en-US" sz="2400" b="1" dirty="0">
              <a:solidFill>
                <a:srgbClr val="990000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13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7"/>
            <a:ext cx="8229600" cy="868363"/>
          </a:xfrm>
        </p:spPr>
        <p:txBody>
          <a:bodyPr/>
          <a:lstStyle/>
          <a:p>
            <a:pPr algn="ctr"/>
            <a:r>
              <a:rPr lang="en-US" dirty="0"/>
              <a:t>Half-wave Gaussian Quantization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90646-DB1C-44CD-9B72-ADC868D0D42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6951" y="914402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400" dirty="0">
                <a:solidFill>
                  <a:srgbClr val="990000"/>
                </a:solidFill>
              </a:rPr>
              <a:t>Dot-product Distribution</a:t>
            </a: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They are approximately Gaussians!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2400" dirty="0">
                <a:solidFill>
                  <a:srgbClr val="990000"/>
                </a:solidFill>
              </a:rPr>
              <a:t>Problems</a:t>
            </a: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Quantization optimization is an </a:t>
            </a:r>
            <a:r>
              <a:rPr lang="en-US" sz="2400" dirty="0">
                <a:solidFill>
                  <a:srgbClr val="990000"/>
                </a:solidFill>
              </a:rPr>
              <a:t>iterative</a:t>
            </a:r>
            <a:r>
              <a:rPr lang="en-US" sz="2400" dirty="0"/>
              <a:t> algorithm.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The optimal </a:t>
            </a:r>
            <a:r>
              <a:rPr lang="en-US" sz="2400" dirty="0" err="1"/>
              <a:t>quantizer</a:t>
            </a:r>
            <a:r>
              <a:rPr lang="en-US" sz="2400" dirty="0"/>
              <a:t> changes across units, layers and training iterations.</a:t>
            </a:r>
          </a:p>
        </p:txBody>
      </p:sp>
      <p:pic>
        <p:nvPicPr>
          <p:cNvPr id="1027" name="Picture 3" descr="G:\research\quantnet\slides\figs\conv5_nobn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69000"/>
            <a:ext cx="2683200" cy="20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research\quantnet\slides\figs\conv1_nobn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6" y="1567541"/>
            <a:ext cx="2685144" cy="201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research\quantnet\slides\figs\conv2_nobn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69000"/>
            <a:ext cx="2683200" cy="20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2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7"/>
            <a:ext cx="8229600" cy="868363"/>
          </a:xfrm>
        </p:spPr>
        <p:txBody>
          <a:bodyPr/>
          <a:lstStyle/>
          <a:p>
            <a:pPr algn="ctr"/>
            <a:r>
              <a:rPr lang="en-US" dirty="0"/>
              <a:t>Batch-Normalization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90646-DB1C-44CD-9B72-ADC868D0D42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6951" y="914402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400" dirty="0">
                <a:solidFill>
                  <a:srgbClr val="990000"/>
                </a:solidFill>
              </a:rPr>
              <a:t>After Batch-Normalization</a:t>
            </a: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All these Gaussians have zero mean and unit variance.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The optimal quantization parameters are </a:t>
            </a:r>
            <a:r>
              <a:rPr lang="en-US" sz="2400" dirty="0">
                <a:solidFill>
                  <a:srgbClr val="990000"/>
                </a:solidFill>
              </a:rPr>
              <a:t>universal</a:t>
            </a:r>
            <a:r>
              <a:rPr lang="en-US" sz="2400" dirty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The quantization algorithm needs to be applied </a:t>
            </a:r>
            <a:r>
              <a:rPr lang="en-US" sz="2400" dirty="0" smtClean="0">
                <a:solidFill>
                  <a:srgbClr val="990000"/>
                </a:solidFill>
              </a:rPr>
              <a:t>only once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050" name="Picture 2" descr="G:\research\quantnet\slides\figs\conv5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69000"/>
            <a:ext cx="2683200" cy="20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research\quantnet\slides\figs\conv1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69000"/>
            <a:ext cx="2683200" cy="20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research\quantnet\slides\figs\conv2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0" y="1569000"/>
            <a:ext cx="2683200" cy="20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7"/>
            <a:ext cx="8229600" cy="868363"/>
          </a:xfrm>
        </p:spPr>
        <p:txBody>
          <a:bodyPr/>
          <a:lstStyle/>
          <a:p>
            <a:pPr algn="ctr"/>
            <a:r>
              <a:rPr lang="en-US" dirty="0"/>
              <a:t>Gradient Mismatch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90646-DB1C-44CD-9B72-ADC868D0D42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6951" y="914401"/>
            <a:ext cx="792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</a:rPr>
              <a:t>Forward HWGQ</a:t>
            </a:r>
            <a:endParaRPr lang="en-US" sz="2000" dirty="0"/>
          </a:p>
          <a:p>
            <a:pPr lvl="1"/>
            <a:endParaRPr lang="en-US" sz="32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14527"/>
            <a:ext cx="3374627" cy="213480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3276600" y="2477294"/>
            <a:ext cx="1306313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581524" y="1414527"/>
            <a:ext cx="1057275" cy="106174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44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7"/>
            <a:ext cx="8229600" cy="868363"/>
          </a:xfrm>
        </p:spPr>
        <p:txBody>
          <a:bodyPr/>
          <a:lstStyle/>
          <a:p>
            <a:pPr algn="ctr"/>
            <a:r>
              <a:rPr lang="en-US" dirty="0"/>
              <a:t>Gradient Mismatch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90646-DB1C-44CD-9B72-ADC868D0D42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6951" y="914401"/>
            <a:ext cx="7924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</a:rPr>
              <a:t>Forward HWGQ</a:t>
            </a:r>
            <a:endParaRPr lang="en-US" sz="2000" dirty="0"/>
          </a:p>
          <a:p>
            <a:pPr lvl="1"/>
            <a:endParaRPr lang="en-US" sz="32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168275" indent="-168275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990000"/>
                </a:solidFill>
              </a:rPr>
              <a:t>Alternatives for</a:t>
            </a:r>
            <a:r>
              <a:rPr lang="en-US" sz="2400" dirty="0" smtClean="0">
                <a:solidFill>
                  <a:srgbClr val="990000"/>
                </a:solidFill>
              </a:rPr>
              <a:t> Backward Approximation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3" y="4114800"/>
            <a:ext cx="3372729" cy="2133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14800"/>
            <a:ext cx="3374626" cy="2134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14527"/>
            <a:ext cx="3374627" cy="213480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3276600" y="2477294"/>
            <a:ext cx="1306313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581524" y="1414527"/>
            <a:ext cx="1057275" cy="106174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7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7"/>
            <a:ext cx="8229600" cy="868363"/>
          </a:xfrm>
        </p:spPr>
        <p:txBody>
          <a:bodyPr/>
          <a:lstStyle/>
          <a:p>
            <a:pPr algn="ctr"/>
            <a:r>
              <a:rPr lang="en-US" dirty="0"/>
              <a:t>Experimental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90646-DB1C-44CD-9B72-ADC868D0D42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6951" y="914401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400" dirty="0">
                <a:solidFill>
                  <a:srgbClr val="990000"/>
                </a:solidFill>
              </a:rPr>
              <a:t>Achieved the state-of-the-art low precision HWGQ-Net</a:t>
            </a: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60361143"/>
              </p:ext>
            </p:extLst>
          </p:nvPr>
        </p:nvGraphicFramePr>
        <p:xfrm>
          <a:off x="1447800" y="1668164"/>
          <a:ext cx="6629400" cy="4592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630227" y="2667001"/>
            <a:ext cx="66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/>
              <a:t>59.6</a:t>
            </a:r>
            <a:endParaRPr lang="en-US" sz="2400" b="1" dirty="0"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2455" y="3805537"/>
            <a:ext cx="66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/>
              <a:t>51.2</a:t>
            </a:r>
            <a:endParaRPr lang="en-US" sz="2400" b="1" dirty="0"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2" y="3563257"/>
            <a:ext cx="66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/>
              <a:t>52.7</a:t>
            </a:r>
            <a:endParaRPr lang="en-US" sz="2400" b="1" dirty="0"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9855" y="4262737"/>
            <a:ext cx="66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/>
              <a:t>47.7</a:t>
            </a:r>
            <a:endParaRPr lang="en-US" sz="2400" b="1" dirty="0"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2655" y="4767944"/>
            <a:ext cx="66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/>
              <a:t>44.2</a:t>
            </a:r>
            <a:endParaRPr lang="en-US" sz="2400" b="1" dirty="0">
              <a:latin typeface="Arial Rounded MT Bol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95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7"/>
            <a:ext cx="8229600" cy="868363"/>
          </a:xfrm>
        </p:spPr>
        <p:txBody>
          <a:bodyPr/>
          <a:lstStyle/>
          <a:p>
            <a:pPr algn="ctr"/>
            <a:r>
              <a:rPr lang="en-US" dirty="0"/>
              <a:t>Experimental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90646-DB1C-44CD-9B72-ADC868D0D42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6951" y="914401"/>
            <a:ext cx="7924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400" dirty="0">
                <a:solidFill>
                  <a:srgbClr val="990000"/>
                </a:solidFill>
              </a:rPr>
              <a:t>Good generalization on many popular </a:t>
            </a:r>
            <a:r>
              <a:rPr lang="en-US" sz="2400" dirty="0" smtClean="0">
                <a:solidFill>
                  <a:srgbClr val="990000"/>
                </a:solidFill>
              </a:rPr>
              <a:t>networks</a:t>
            </a:r>
          </a:p>
          <a:p>
            <a:pPr marL="168275" indent="-168275">
              <a:buFont typeface="Arial" pitchFamily="34" charset="0"/>
              <a:buChar char="•"/>
            </a:pPr>
            <a:endParaRPr lang="en-US" sz="2400" dirty="0">
              <a:solidFill>
                <a:srgbClr val="990000"/>
              </a:solidFill>
            </a:endParaRPr>
          </a:p>
          <a:p>
            <a:pPr marL="168275" indent="-168275">
              <a:buFont typeface="Arial" pitchFamily="34" charset="0"/>
              <a:buChar char="•"/>
            </a:pPr>
            <a:endParaRPr lang="en-US" sz="2400" dirty="0" smtClean="0">
              <a:solidFill>
                <a:srgbClr val="990000"/>
              </a:solidFill>
            </a:endParaRPr>
          </a:p>
          <a:p>
            <a:pPr marL="168275" indent="-168275">
              <a:buFont typeface="Arial" pitchFamily="34" charset="0"/>
              <a:buChar char="•"/>
            </a:pPr>
            <a:endParaRPr lang="en-US" sz="2400" dirty="0">
              <a:solidFill>
                <a:srgbClr val="990000"/>
              </a:solidFill>
            </a:endParaRPr>
          </a:p>
          <a:p>
            <a:pPr marL="168275" indent="-168275">
              <a:buFont typeface="Arial" pitchFamily="34" charset="0"/>
              <a:buChar char="•"/>
            </a:pPr>
            <a:endParaRPr lang="en-US" sz="2400" dirty="0" smtClean="0">
              <a:solidFill>
                <a:srgbClr val="990000"/>
              </a:solidFill>
            </a:endParaRPr>
          </a:p>
          <a:p>
            <a:pPr marL="168275" indent="-168275">
              <a:buFont typeface="Arial" pitchFamily="34" charset="0"/>
              <a:buChar char="•"/>
            </a:pPr>
            <a:endParaRPr lang="en-US" sz="2400" dirty="0">
              <a:solidFill>
                <a:srgbClr val="990000"/>
              </a:solidFill>
            </a:endParaRPr>
          </a:p>
          <a:p>
            <a:pPr marL="168275" indent="-168275">
              <a:buFont typeface="Arial" pitchFamily="34" charset="0"/>
              <a:buChar char="•"/>
            </a:pPr>
            <a:endParaRPr lang="en-US" sz="2400" dirty="0" smtClean="0">
              <a:solidFill>
                <a:srgbClr val="990000"/>
              </a:solidFill>
            </a:endParaRPr>
          </a:p>
          <a:p>
            <a:pPr marL="168275" indent="-168275">
              <a:buFont typeface="Arial" pitchFamily="34" charset="0"/>
              <a:buChar char="•"/>
            </a:pPr>
            <a:endParaRPr lang="en-US" sz="2400" dirty="0">
              <a:solidFill>
                <a:srgbClr val="990000"/>
              </a:solidFill>
            </a:endParaRPr>
          </a:p>
          <a:p>
            <a:pPr marL="168275" indent="-168275">
              <a:buFont typeface="Arial" pitchFamily="34" charset="0"/>
              <a:buChar char="•"/>
            </a:pPr>
            <a:endParaRPr lang="en-US" sz="2000" dirty="0" smtClean="0">
              <a:solidFill>
                <a:srgbClr val="990000"/>
              </a:solidFill>
            </a:endParaRPr>
          </a:p>
          <a:p>
            <a:pPr marL="168275" indent="-168275">
              <a:buFont typeface="Arial" pitchFamily="34" charset="0"/>
              <a:buChar char="•"/>
            </a:pPr>
            <a:endParaRPr lang="en-US" sz="2000" dirty="0">
              <a:solidFill>
                <a:srgbClr val="990000"/>
              </a:solidFill>
            </a:endParaRPr>
          </a:p>
          <a:p>
            <a:endParaRPr lang="en-US" sz="2000" dirty="0">
              <a:solidFill>
                <a:srgbClr val="990000"/>
              </a:solidFill>
            </a:endParaRPr>
          </a:p>
          <a:p>
            <a:endParaRPr lang="en-US" sz="2000" dirty="0">
              <a:solidFill>
                <a:srgbClr val="990000"/>
              </a:solidFill>
            </a:endParaRPr>
          </a:p>
          <a:p>
            <a:pPr marL="168275" indent="-168275">
              <a:buFont typeface="Arial" pitchFamily="34" charset="0"/>
              <a:buChar char="•"/>
            </a:pPr>
            <a:endParaRPr lang="en-US" sz="2400" dirty="0" smtClean="0">
              <a:solidFill>
                <a:srgbClr val="99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64x model size reduction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32x speeds-up</a:t>
            </a:r>
            <a:endParaRPr lang="en-US" sz="2400" dirty="0">
              <a:solidFill>
                <a:srgbClr val="990000"/>
              </a:solidFill>
            </a:endParaRPr>
          </a:p>
          <a:p>
            <a:pPr marL="168275" indent="-168275">
              <a:buFont typeface="Arial" pitchFamily="34" charset="0"/>
              <a:buChar char="•"/>
            </a:pPr>
            <a:endParaRPr lang="en-US" sz="2400" dirty="0">
              <a:solidFill>
                <a:srgbClr val="990000"/>
              </a:solidFill>
            </a:endParaRPr>
          </a:p>
        </p:txBody>
      </p:sp>
      <p:pic>
        <p:nvPicPr>
          <p:cNvPr id="2050" name="Picture 2" descr="G:\research\quantnet\slides\figs\network_acc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3998"/>
            <a:ext cx="5334000" cy="37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8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EHSAN@TLLUSGNFUVWYY57I" val="3930"/>
  <p:tag name="TEXPOINTINIT" val=""/>
  <p:tag name="USEAMSFONTS" val="True"/>
  <p:tag name="EMBEDFONTS" val="True"/>
  <p:tag name="USEBOLDAMS" val="True"/>
  <p:tag name="DEFAULTDISPLAYSOURCE" val="\documentclass{article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0"/>
  <p:tag name="DEFAULTWIDTH" val="619"/>
  <p:tag name="DEFAULTHEIGHT" val="364"/>
</p:tagLst>
</file>

<file path=ppt/theme/theme1.xml><?xml version="1.0" encoding="utf-8"?>
<a:theme xmlns:a="http://schemas.openxmlformats.org/drawingml/2006/main" name="SVCL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SVCL</Template>
  <TotalTime>18637</TotalTime>
  <Words>206</Words>
  <Application>Microsoft Office PowerPoint</Application>
  <PresentationFormat>全屏显示(4:3)</PresentationFormat>
  <Paragraphs>118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PMingLiU</vt:lpstr>
      <vt:lpstr>Arial Rounded MT Bold</vt:lpstr>
      <vt:lpstr>宋体</vt:lpstr>
      <vt:lpstr>Wingdings</vt:lpstr>
      <vt:lpstr>Verdana</vt:lpstr>
      <vt:lpstr>Calibri</vt:lpstr>
      <vt:lpstr>SVCL</vt:lpstr>
      <vt:lpstr>Custom Design</vt:lpstr>
      <vt:lpstr>Deep Learning with Low Precision by Half-wave Gaussian Quantization</vt:lpstr>
      <vt:lpstr>Low-precision Networks</vt:lpstr>
      <vt:lpstr>Half-wave Gaussian Quantization</vt:lpstr>
      <vt:lpstr>Half-wave Gaussian Quantization</vt:lpstr>
      <vt:lpstr>Batch-Normalization</vt:lpstr>
      <vt:lpstr>Gradient Mismatch</vt:lpstr>
      <vt:lpstr>Gradient Mismatch</vt:lpstr>
      <vt:lpstr>Experimental Results</vt:lpstr>
      <vt:lpstr>Experimental Results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ehsan</dc:creator>
  <cp:lastModifiedBy>Zhaowei Cai</cp:lastModifiedBy>
  <cp:revision>1450</cp:revision>
  <dcterms:created xsi:type="dcterms:W3CDTF">2010-10-05T17:52:42Z</dcterms:created>
  <dcterms:modified xsi:type="dcterms:W3CDTF">2017-07-12T07:59:33Z</dcterms:modified>
</cp:coreProperties>
</file>