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9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49377600" cy="35661600"/>
  <p:notesSz cx="6881813" cy="9296400"/>
  <p:custDataLst>
    <p:tags r:id="rId5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504825" indent="-47625" algn="r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1011238" indent="-96838" algn="r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517650" indent="-146050" algn="r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2024063" indent="-195263" algn="r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EAEAEA"/>
    <a:srgbClr val="990000"/>
    <a:srgbClr val="FF0000"/>
    <a:srgbClr val="BBE0E3"/>
    <a:srgbClr val="0099CC"/>
    <a:srgbClr val="66CCFF"/>
    <a:srgbClr val="C6C6C6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 autoAdjust="0"/>
    <p:restoredTop sz="99274" autoAdjust="0"/>
  </p:normalViewPr>
  <p:slideViewPr>
    <p:cSldViewPr>
      <p:cViewPr>
        <p:scale>
          <a:sx n="66" d="100"/>
          <a:sy n="66" d="100"/>
        </p:scale>
        <p:origin x="9750" y="912"/>
      </p:cViewPr>
      <p:guideLst>
        <p:guide orient="horz" pos="11232"/>
        <p:guide pos="15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523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1" tIns="46400" rIns="92801" bIns="46400" numCol="1" anchor="t" anchorCtr="0" compatLnSpc="1">
            <a:prstTxWarp prst="textNoShape">
              <a:avLst/>
            </a:prstTxWarp>
          </a:bodyPr>
          <a:lstStyle>
            <a:lvl1pPr algn="l" defTabSz="930976" eaLnBrk="0" hangingPunct="0">
              <a:defRPr sz="13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291" y="0"/>
            <a:ext cx="2982523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1" tIns="46400" rIns="92801" bIns="46400" numCol="1" anchor="t" anchorCtr="0" compatLnSpc="1">
            <a:prstTxWarp prst="textNoShape">
              <a:avLst/>
            </a:prstTxWarp>
          </a:bodyPr>
          <a:lstStyle>
            <a:lvl1pPr defTabSz="930976" eaLnBrk="0" hangingPunct="0">
              <a:defRPr sz="13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5183"/>
            <a:ext cx="2982523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1" tIns="46400" rIns="92801" bIns="46400" numCol="1" anchor="b" anchorCtr="0" compatLnSpc="1">
            <a:prstTxWarp prst="textNoShape">
              <a:avLst/>
            </a:prstTxWarp>
          </a:bodyPr>
          <a:lstStyle>
            <a:lvl1pPr algn="l" defTabSz="930976" eaLnBrk="0" hangingPunct="0">
              <a:defRPr sz="13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291" y="8835183"/>
            <a:ext cx="2982523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1" tIns="46400" rIns="92801" bIns="46400" numCol="1" anchor="b" anchorCtr="0" compatLnSpc="1">
            <a:prstTxWarp prst="textNoShape">
              <a:avLst/>
            </a:prstTxWarp>
          </a:bodyPr>
          <a:lstStyle>
            <a:lvl1pPr defTabSz="930976" eaLnBrk="0" hangingPunct="0">
              <a:defRPr sz="1300" smtClean="0">
                <a:latin typeface="Verdana" pitchFamily="34" charset="0"/>
              </a:defRPr>
            </a:lvl1pPr>
          </a:lstStyle>
          <a:p>
            <a:pPr>
              <a:defRPr/>
            </a:pPr>
            <a:fld id="{59C0D922-890A-466A-A427-7BD0EC2CE9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523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0" tIns="46378" rIns="92760" bIns="46378" numCol="1" anchor="ctr" anchorCtr="0" compatLnSpc="1">
            <a:prstTxWarp prst="textNoShape">
              <a:avLst/>
            </a:prstTxWarp>
          </a:bodyPr>
          <a:lstStyle>
            <a:lvl1pPr algn="l" defTabSz="930976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291" y="0"/>
            <a:ext cx="2982523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0" tIns="46378" rIns="92760" bIns="46378" numCol="1" anchor="ctr" anchorCtr="0" compatLnSpc="1">
            <a:prstTxWarp prst="textNoShape">
              <a:avLst/>
            </a:prstTxWarp>
          </a:bodyPr>
          <a:lstStyle>
            <a:lvl1pPr defTabSz="930976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96913"/>
            <a:ext cx="48260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1479" y="4414703"/>
            <a:ext cx="5040538" cy="418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0" tIns="46378" rIns="92760" bIns="463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253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5183"/>
            <a:ext cx="2982523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0" tIns="46378" rIns="92760" bIns="46378" numCol="1" anchor="b" anchorCtr="0" compatLnSpc="1">
            <a:prstTxWarp prst="textNoShape">
              <a:avLst/>
            </a:prstTxWarp>
          </a:bodyPr>
          <a:lstStyle>
            <a:lvl1pPr algn="l" defTabSz="930976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291" y="8835183"/>
            <a:ext cx="2982523" cy="4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0" tIns="46378" rIns="92760" bIns="46378" numCol="1" anchor="b" anchorCtr="0" compatLnSpc="1">
            <a:prstTxWarp prst="textNoShape">
              <a:avLst/>
            </a:prstTxWarp>
          </a:bodyPr>
          <a:lstStyle>
            <a:lvl1pPr defTabSz="930976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F262193-6F8E-45DF-B6AE-F348BDF30A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482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1238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17650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24063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30831" algn="l" defTabSz="10123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6997" algn="l" defTabSz="10123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3163" algn="l" defTabSz="10123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9329" algn="l" defTabSz="10123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4035" y="11078898"/>
            <a:ext cx="41969531" cy="76427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284" y="20207552"/>
            <a:ext cx="34565034" cy="9114896"/>
          </a:xfrm>
        </p:spPr>
        <p:txBody>
          <a:bodyPr/>
          <a:lstStyle>
            <a:lvl1pPr marL="0" indent="0" algn="ctr">
              <a:buNone/>
              <a:defRPr/>
            </a:lvl1pPr>
            <a:lvl2pPr marL="506166" indent="0" algn="ctr">
              <a:buNone/>
              <a:defRPr/>
            </a:lvl2pPr>
            <a:lvl3pPr marL="1012332" indent="0" algn="ctr">
              <a:buNone/>
              <a:defRPr/>
            </a:lvl3pPr>
            <a:lvl4pPr marL="1518498" indent="0" algn="ctr">
              <a:buNone/>
              <a:defRPr/>
            </a:lvl4pPr>
            <a:lvl5pPr marL="2024664" indent="0" algn="ctr">
              <a:buNone/>
              <a:defRPr/>
            </a:lvl5pPr>
            <a:lvl6pPr marL="2530831" indent="0" algn="ctr">
              <a:buNone/>
              <a:defRPr/>
            </a:lvl6pPr>
            <a:lvl7pPr marL="3036997" indent="0" algn="ctr">
              <a:buNone/>
              <a:defRPr/>
            </a:lvl7pPr>
            <a:lvl8pPr marL="3543163" indent="0" algn="ctr">
              <a:buNone/>
              <a:defRPr/>
            </a:lvl8pPr>
            <a:lvl9pPr marL="404932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BF980-D81E-4F61-A402-A61D6BE2AC2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5C0F1-26D3-4ADD-B781-9C630956B49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799118" y="1432587"/>
            <a:ext cx="11108531" cy="30419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9953" y="1432587"/>
            <a:ext cx="33157716" cy="3041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9EA2B-7AED-4E63-82A6-72955E82F3B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08839-CF95-4149-8894-E756703C7AC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87" y="22916225"/>
            <a:ext cx="41971318" cy="708210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87" y="15115250"/>
            <a:ext cx="41971318" cy="7800975"/>
          </a:xfrm>
        </p:spPr>
        <p:txBody>
          <a:bodyPr anchor="b"/>
          <a:lstStyle>
            <a:lvl1pPr marL="0" indent="0">
              <a:buNone/>
              <a:defRPr sz="2200"/>
            </a:lvl1pPr>
            <a:lvl2pPr marL="506166" indent="0">
              <a:buNone/>
              <a:defRPr sz="2000"/>
            </a:lvl2pPr>
            <a:lvl3pPr marL="1012332" indent="0">
              <a:buNone/>
              <a:defRPr sz="1800"/>
            </a:lvl3pPr>
            <a:lvl4pPr marL="1518498" indent="0">
              <a:buNone/>
              <a:defRPr sz="1500"/>
            </a:lvl4pPr>
            <a:lvl5pPr marL="2024664" indent="0">
              <a:buNone/>
              <a:defRPr sz="1500"/>
            </a:lvl5pPr>
            <a:lvl6pPr marL="2530831" indent="0">
              <a:buNone/>
              <a:defRPr sz="1500"/>
            </a:lvl6pPr>
            <a:lvl7pPr marL="3036997" indent="0">
              <a:buNone/>
              <a:defRPr sz="1500"/>
            </a:lvl7pPr>
            <a:lvl8pPr marL="3543163" indent="0">
              <a:buNone/>
              <a:defRPr sz="1500"/>
            </a:lvl8pPr>
            <a:lvl9pPr marL="404932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7C6E2-7F12-4EC0-A56E-6314E63C634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953" y="8325512"/>
            <a:ext cx="22133123" cy="2352675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74525" y="8325512"/>
            <a:ext cx="22133124" cy="2352675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B9E0C-CD75-4910-984E-509731A8D81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166" y="1427427"/>
            <a:ext cx="44441269" cy="5943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165" y="7983274"/>
            <a:ext cx="21817013" cy="332607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66" indent="0">
              <a:buNone/>
              <a:defRPr sz="2200" b="1"/>
            </a:lvl2pPr>
            <a:lvl3pPr marL="1012332" indent="0">
              <a:buNone/>
              <a:defRPr sz="2000" b="1"/>
            </a:lvl3pPr>
            <a:lvl4pPr marL="1518498" indent="0">
              <a:buNone/>
              <a:defRPr sz="1800" b="1"/>
            </a:lvl4pPr>
            <a:lvl5pPr marL="2024664" indent="0">
              <a:buNone/>
              <a:defRPr sz="1800" b="1"/>
            </a:lvl5pPr>
            <a:lvl6pPr marL="2530831" indent="0">
              <a:buNone/>
              <a:defRPr sz="1800" b="1"/>
            </a:lvl6pPr>
            <a:lvl7pPr marL="3036997" indent="0">
              <a:buNone/>
              <a:defRPr sz="1800" b="1"/>
            </a:lvl7pPr>
            <a:lvl8pPr marL="3543163" indent="0">
              <a:buNone/>
              <a:defRPr sz="1800" b="1"/>
            </a:lvl8pPr>
            <a:lvl9pPr marL="404932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165" y="11309350"/>
            <a:ext cx="21817013" cy="2054635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493" y="7983274"/>
            <a:ext cx="21825942" cy="332607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66" indent="0">
              <a:buNone/>
              <a:defRPr sz="2200" b="1"/>
            </a:lvl2pPr>
            <a:lvl3pPr marL="1012332" indent="0">
              <a:buNone/>
              <a:defRPr sz="2000" b="1"/>
            </a:lvl3pPr>
            <a:lvl4pPr marL="1518498" indent="0">
              <a:buNone/>
              <a:defRPr sz="1800" b="1"/>
            </a:lvl4pPr>
            <a:lvl5pPr marL="2024664" indent="0">
              <a:buNone/>
              <a:defRPr sz="1800" b="1"/>
            </a:lvl5pPr>
            <a:lvl6pPr marL="2530831" indent="0">
              <a:buNone/>
              <a:defRPr sz="1800" b="1"/>
            </a:lvl6pPr>
            <a:lvl7pPr marL="3036997" indent="0">
              <a:buNone/>
              <a:defRPr sz="1800" b="1"/>
            </a:lvl7pPr>
            <a:lvl8pPr marL="3543163" indent="0">
              <a:buNone/>
              <a:defRPr sz="1800" b="1"/>
            </a:lvl8pPr>
            <a:lvl9pPr marL="404932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493" y="11309350"/>
            <a:ext cx="21825942" cy="2054635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6F158-93AE-4ABE-8828-0CD1B3B4256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C7E5E-AFA8-4C31-BFAF-C71A9BFF7AE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F154B-12C6-4FBD-A415-2BBE4337BA2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165" y="1420548"/>
            <a:ext cx="16244888" cy="60416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984" y="1420548"/>
            <a:ext cx="27603450" cy="3043515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165" y="7462177"/>
            <a:ext cx="16244888" cy="24393525"/>
          </a:xfrm>
        </p:spPr>
        <p:txBody>
          <a:bodyPr/>
          <a:lstStyle>
            <a:lvl1pPr marL="0" indent="0">
              <a:buNone/>
              <a:defRPr sz="1500"/>
            </a:lvl1pPr>
            <a:lvl2pPr marL="506166" indent="0">
              <a:buNone/>
              <a:defRPr sz="1300"/>
            </a:lvl2pPr>
            <a:lvl3pPr marL="1012332" indent="0">
              <a:buNone/>
              <a:defRPr sz="1100"/>
            </a:lvl3pPr>
            <a:lvl4pPr marL="1518498" indent="0">
              <a:buNone/>
              <a:defRPr sz="1000"/>
            </a:lvl4pPr>
            <a:lvl5pPr marL="2024664" indent="0">
              <a:buNone/>
              <a:defRPr sz="1000"/>
            </a:lvl5pPr>
            <a:lvl6pPr marL="2530831" indent="0">
              <a:buNone/>
              <a:defRPr sz="1000"/>
            </a:lvl6pPr>
            <a:lvl7pPr marL="3036997" indent="0">
              <a:buNone/>
              <a:defRPr sz="1000"/>
            </a:lvl7pPr>
            <a:lvl8pPr marL="3543163" indent="0">
              <a:buNone/>
              <a:defRPr sz="1000"/>
            </a:lvl8pPr>
            <a:lvl9pPr marL="40493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32960-4EF1-4431-BB96-646DADB82BF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996" y="24962777"/>
            <a:ext cx="29626917" cy="294772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7996" y="3186775"/>
            <a:ext cx="29626917" cy="21395928"/>
          </a:xfrm>
        </p:spPr>
        <p:txBody>
          <a:bodyPr/>
          <a:lstStyle>
            <a:lvl1pPr marL="0" indent="0">
              <a:buNone/>
              <a:defRPr sz="3500"/>
            </a:lvl1pPr>
            <a:lvl2pPr marL="506166" indent="0">
              <a:buNone/>
              <a:defRPr sz="3100"/>
            </a:lvl2pPr>
            <a:lvl3pPr marL="1012332" indent="0">
              <a:buNone/>
              <a:defRPr sz="2700"/>
            </a:lvl3pPr>
            <a:lvl4pPr marL="1518498" indent="0">
              <a:buNone/>
              <a:defRPr sz="2200"/>
            </a:lvl4pPr>
            <a:lvl5pPr marL="2024664" indent="0">
              <a:buNone/>
              <a:defRPr sz="2200"/>
            </a:lvl5pPr>
            <a:lvl6pPr marL="2530831" indent="0">
              <a:buNone/>
              <a:defRPr sz="2200"/>
            </a:lvl6pPr>
            <a:lvl7pPr marL="3036997" indent="0">
              <a:buNone/>
              <a:defRPr sz="2200"/>
            </a:lvl7pPr>
            <a:lvl8pPr marL="3543163" indent="0">
              <a:buNone/>
              <a:defRPr sz="2200"/>
            </a:lvl8pPr>
            <a:lvl9pPr marL="4049329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7996" y="27910500"/>
            <a:ext cx="29626917" cy="4184253"/>
          </a:xfrm>
        </p:spPr>
        <p:txBody>
          <a:bodyPr/>
          <a:lstStyle>
            <a:lvl1pPr marL="0" indent="0">
              <a:buNone/>
              <a:defRPr sz="1500"/>
            </a:lvl1pPr>
            <a:lvl2pPr marL="506166" indent="0">
              <a:buNone/>
              <a:defRPr sz="1300"/>
            </a:lvl2pPr>
            <a:lvl3pPr marL="1012332" indent="0">
              <a:buNone/>
              <a:defRPr sz="1100"/>
            </a:lvl3pPr>
            <a:lvl4pPr marL="1518498" indent="0">
              <a:buNone/>
              <a:defRPr sz="1000"/>
            </a:lvl4pPr>
            <a:lvl5pPr marL="2024664" indent="0">
              <a:buNone/>
              <a:defRPr sz="1000"/>
            </a:lvl5pPr>
            <a:lvl6pPr marL="2530831" indent="0">
              <a:buNone/>
              <a:defRPr sz="1000"/>
            </a:lvl6pPr>
            <a:lvl7pPr marL="3036997" indent="0">
              <a:buNone/>
              <a:defRPr sz="1000"/>
            </a:lvl7pPr>
            <a:lvl8pPr marL="3543163" indent="0">
              <a:buNone/>
              <a:defRPr sz="1000"/>
            </a:lvl8pPr>
            <a:lvl9pPr marL="404932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1A61C-141F-428E-9DA2-EAAD4DCB991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0150" y="1431925"/>
            <a:ext cx="444373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3063" tIns="291533" rIns="583063" bIns="2915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0150" y="8324850"/>
            <a:ext cx="44437300" cy="235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3063" tIns="291533" rIns="583063" bIns="291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0150" y="32470725"/>
            <a:ext cx="115189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83063" tIns="291533" rIns="583063" bIns="291533" numCol="1" anchor="t" anchorCtr="0" compatLnSpc="1">
            <a:prstTxWarp prst="textNoShape">
              <a:avLst/>
            </a:prstTxWarp>
          </a:bodyPr>
          <a:lstStyle>
            <a:lvl1pPr algn="l">
              <a:defRPr sz="8900"/>
            </a:lvl1pPr>
          </a:lstStyle>
          <a:p>
            <a:endParaRPr lang="en-US" altLang="zh-CN"/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871950" y="32470725"/>
            <a:ext cx="15633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83063" tIns="291533" rIns="583063" bIns="291533" numCol="1" anchor="t" anchorCtr="0" compatLnSpc="1">
            <a:prstTxWarp prst="textNoShape">
              <a:avLst/>
            </a:prstTxWarp>
          </a:bodyPr>
          <a:lstStyle>
            <a:lvl1pPr algn="ctr">
              <a:defRPr sz="8900"/>
            </a:lvl1pPr>
          </a:lstStyle>
          <a:p>
            <a:endParaRPr lang="en-US" altLang="zh-CN"/>
          </a:p>
        </p:txBody>
      </p:sp>
      <p:sp>
        <p:nvSpPr>
          <p:cNvPr id="382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388550" y="32470725"/>
            <a:ext cx="115189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83063" tIns="291533" rIns="583063" bIns="291533" numCol="1" anchor="t" anchorCtr="0" compatLnSpc="1">
            <a:prstTxWarp prst="textNoShape">
              <a:avLst/>
            </a:prstTxWarp>
          </a:bodyPr>
          <a:lstStyle>
            <a:lvl1pPr>
              <a:defRPr sz="8900"/>
            </a:lvl1pPr>
          </a:lstStyle>
          <a:p>
            <a:fld id="{3F8C40E0-429E-4D05-861F-7BD4D83AC60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hdr="0" ftr="0" dt="0"/>
  <p:txStyles>
    <p:titleStyle>
      <a:lvl1pPr algn="ctr" defTabSz="5832475" rtl="0" eaLnBrk="0" fontAlgn="base" hangingPunct="0">
        <a:spcBef>
          <a:spcPct val="0"/>
        </a:spcBef>
        <a:spcAft>
          <a:spcPct val="0"/>
        </a:spcAft>
        <a:defRPr sz="28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832475" rtl="0" eaLnBrk="0" fontAlgn="base" hangingPunct="0">
        <a:spcBef>
          <a:spcPct val="0"/>
        </a:spcBef>
        <a:spcAft>
          <a:spcPct val="0"/>
        </a:spcAft>
        <a:defRPr sz="2800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5832475" rtl="0" eaLnBrk="0" fontAlgn="base" hangingPunct="0">
        <a:spcBef>
          <a:spcPct val="0"/>
        </a:spcBef>
        <a:spcAft>
          <a:spcPct val="0"/>
        </a:spcAft>
        <a:defRPr sz="2800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5832475" rtl="0" eaLnBrk="0" fontAlgn="base" hangingPunct="0">
        <a:spcBef>
          <a:spcPct val="0"/>
        </a:spcBef>
        <a:spcAft>
          <a:spcPct val="0"/>
        </a:spcAft>
        <a:defRPr sz="2800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5832475" rtl="0" eaLnBrk="0" fontAlgn="base" hangingPunct="0">
        <a:spcBef>
          <a:spcPct val="0"/>
        </a:spcBef>
        <a:spcAft>
          <a:spcPct val="0"/>
        </a:spcAft>
        <a:defRPr sz="28000">
          <a:solidFill>
            <a:schemeClr val="tx2"/>
          </a:solidFill>
          <a:latin typeface="Arial" charset="0"/>
          <a:ea typeface="宋体" pitchFamily="2" charset="-122"/>
        </a:defRPr>
      </a:lvl5pPr>
      <a:lvl6pPr marL="506166" algn="ctr" defTabSz="5833214" rtl="0" fontAlgn="base">
        <a:spcBef>
          <a:spcPct val="0"/>
        </a:spcBef>
        <a:spcAft>
          <a:spcPct val="0"/>
        </a:spcAft>
        <a:defRPr sz="28000">
          <a:solidFill>
            <a:schemeClr val="tx2"/>
          </a:solidFill>
          <a:latin typeface="Arial" charset="0"/>
          <a:ea typeface="宋体" pitchFamily="2" charset="-122"/>
        </a:defRPr>
      </a:lvl6pPr>
      <a:lvl7pPr marL="1012332" algn="ctr" defTabSz="5833214" rtl="0" fontAlgn="base">
        <a:spcBef>
          <a:spcPct val="0"/>
        </a:spcBef>
        <a:spcAft>
          <a:spcPct val="0"/>
        </a:spcAft>
        <a:defRPr sz="28000">
          <a:solidFill>
            <a:schemeClr val="tx2"/>
          </a:solidFill>
          <a:latin typeface="Arial" charset="0"/>
          <a:ea typeface="宋体" pitchFamily="2" charset="-122"/>
        </a:defRPr>
      </a:lvl7pPr>
      <a:lvl8pPr marL="1518498" algn="ctr" defTabSz="5833214" rtl="0" fontAlgn="base">
        <a:spcBef>
          <a:spcPct val="0"/>
        </a:spcBef>
        <a:spcAft>
          <a:spcPct val="0"/>
        </a:spcAft>
        <a:defRPr sz="28000">
          <a:solidFill>
            <a:schemeClr val="tx2"/>
          </a:solidFill>
          <a:latin typeface="Arial" charset="0"/>
          <a:ea typeface="宋体" pitchFamily="2" charset="-122"/>
        </a:defRPr>
      </a:lvl8pPr>
      <a:lvl9pPr marL="2024664" algn="ctr" defTabSz="5833214" rtl="0" fontAlgn="base">
        <a:spcBef>
          <a:spcPct val="0"/>
        </a:spcBef>
        <a:spcAft>
          <a:spcPct val="0"/>
        </a:spcAft>
        <a:defRPr sz="28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187575" indent="-2187575" algn="l" defTabSz="5832475" rtl="0" eaLnBrk="0" fontAlgn="base" hangingPunct="0">
        <a:spcBef>
          <a:spcPct val="20000"/>
        </a:spcBef>
        <a:spcAft>
          <a:spcPct val="0"/>
        </a:spcAft>
        <a:buChar char="•"/>
        <a:defRPr sz="20500">
          <a:solidFill>
            <a:schemeClr val="tx1"/>
          </a:solidFill>
          <a:latin typeface="+mn-lt"/>
          <a:ea typeface="+mn-ea"/>
          <a:cs typeface="+mn-cs"/>
        </a:defRPr>
      </a:lvl1pPr>
      <a:lvl2pPr marL="4735513" indent="-1819275" algn="l" defTabSz="5832475" rtl="0" eaLnBrk="0" fontAlgn="base" hangingPunct="0">
        <a:spcBef>
          <a:spcPct val="20000"/>
        </a:spcBef>
        <a:spcAft>
          <a:spcPct val="0"/>
        </a:spcAft>
        <a:buChar char="–"/>
        <a:defRPr sz="17900">
          <a:solidFill>
            <a:schemeClr val="tx1"/>
          </a:solidFill>
          <a:latin typeface="+mn-lt"/>
          <a:ea typeface="+mn-ea"/>
        </a:defRPr>
      </a:lvl2pPr>
      <a:lvl3pPr marL="7289800" indent="-1455738" algn="l" defTabSz="5832475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</a:defRPr>
      </a:lvl3pPr>
      <a:lvl4pPr marL="10204450" indent="-1457325" algn="l" defTabSz="5832475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  <a:ea typeface="+mn-ea"/>
        </a:defRPr>
      </a:lvl4pPr>
      <a:lvl5pPr marL="13115925" indent="-1454150" algn="l" defTabSz="5832475" rtl="0" eaLnBrk="0" fontAlgn="base" hangingPunct="0">
        <a:spcBef>
          <a:spcPct val="20000"/>
        </a:spcBef>
        <a:spcAft>
          <a:spcPct val="0"/>
        </a:spcAft>
        <a:buChar char="»"/>
        <a:defRPr sz="12800">
          <a:solidFill>
            <a:schemeClr val="tx1"/>
          </a:solidFill>
          <a:latin typeface="+mn-lt"/>
          <a:ea typeface="+mn-ea"/>
        </a:defRPr>
      </a:lvl5pPr>
      <a:lvl6pPr marL="13622548" indent="-1455228" algn="l" defTabSz="5833214" rtl="0" fontAlgn="base">
        <a:spcBef>
          <a:spcPct val="20000"/>
        </a:spcBef>
        <a:spcAft>
          <a:spcPct val="0"/>
        </a:spcAft>
        <a:buChar char="»"/>
        <a:defRPr sz="12800">
          <a:solidFill>
            <a:schemeClr val="tx1"/>
          </a:solidFill>
          <a:latin typeface="+mn-lt"/>
          <a:ea typeface="+mn-ea"/>
        </a:defRPr>
      </a:lvl6pPr>
      <a:lvl7pPr marL="14128714" indent="-1455228" algn="l" defTabSz="5833214" rtl="0" fontAlgn="base">
        <a:spcBef>
          <a:spcPct val="20000"/>
        </a:spcBef>
        <a:spcAft>
          <a:spcPct val="0"/>
        </a:spcAft>
        <a:buChar char="»"/>
        <a:defRPr sz="12800">
          <a:solidFill>
            <a:schemeClr val="tx1"/>
          </a:solidFill>
          <a:latin typeface="+mn-lt"/>
          <a:ea typeface="+mn-ea"/>
        </a:defRPr>
      </a:lvl7pPr>
      <a:lvl8pPr marL="14634880" indent="-1455228" algn="l" defTabSz="5833214" rtl="0" fontAlgn="base">
        <a:spcBef>
          <a:spcPct val="20000"/>
        </a:spcBef>
        <a:spcAft>
          <a:spcPct val="0"/>
        </a:spcAft>
        <a:buChar char="»"/>
        <a:defRPr sz="12800">
          <a:solidFill>
            <a:schemeClr val="tx1"/>
          </a:solidFill>
          <a:latin typeface="+mn-lt"/>
          <a:ea typeface="+mn-ea"/>
        </a:defRPr>
      </a:lvl8pPr>
      <a:lvl9pPr marL="15141046" indent="-1455228" algn="l" defTabSz="5833214" rtl="0" fontAlgn="base">
        <a:spcBef>
          <a:spcPct val="20000"/>
        </a:spcBef>
        <a:spcAft>
          <a:spcPct val="0"/>
        </a:spcAft>
        <a:buChar char="»"/>
        <a:defRPr sz="1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0123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166" algn="l" defTabSz="10123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332" algn="l" defTabSz="10123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498" algn="l" defTabSz="10123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664" algn="l" defTabSz="10123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831" algn="l" defTabSz="10123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997" algn="l" defTabSz="10123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163" algn="l" defTabSz="10123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29" algn="l" defTabSz="10123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2.png"/><Relationship Id="rId39" Type="http://schemas.openxmlformats.org/officeDocument/2006/relationships/image" Target="../media/image34.png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29.png"/><Relationship Id="rId42" Type="http://schemas.openxmlformats.org/officeDocument/2006/relationships/image" Target="../media/image37.png"/><Relationship Id="rId47" Type="http://schemas.openxmlformats.org/officeDocument/2006/relationships/image" Target="../media/image42.png"/><Relationship Id="rId50" Type="http://schemas.openxmlformats.org/officeDocument/2006/relationships/image" Target="../media/image45.png"/><Relationship Id="rId55" Type="http://schemas.openxmlformats.org/officeDocument/2006/relationships/image" Target="../media/image50.jpeg"/><Relationship Id="rId63" Type="http://schemas.openxmlformats.org/officeDocument/2006/relationships/image" Target="../media/image58.jpeg"/><Relationship Id="rId68" Type="http://schemas.openxmlformats.org/officeDocument/2006/relationships/image" Target="../media/image63.jpeg"/><Relationship Id="rId76" Type="http://schemas.openxmlformats.org/officeDocument/2006/relationships/image" Target="../media/image71.jpeg"/><Relationship Id="rId84" Type="http://schemas.openxmlformats.org/officeDocument/2006/relationships/image" Target="../media/image79.jpeg"/><Relationship Id="rId7" Type="http://schemas.openxmlformats.org/officeDocument/2006/relationships/image" Target="../media/image6.jpeg"/><Relationship Id="rId71" Type="http://schemas.openxmlformats.org/officeDocument/2006/relationships/image" Target="../media/image66.jpeg"/><Relationship Id="rId2" Type="http://schemas.openxmlformats.org/officeDocument/2006/relationships/tags" Target="../tags/tag2.xml"/><Relationship Id="rId16" Type="http://schemas.openxmlformats.org/officeDocument/2006/relationships/image" Target="../media/image15.jpeg"/><Relationship Id="rId29" Type="http://schemas.openxmlformats.org/officeDocument/2006/relationships/image" Target="../media/image25.png"/><Relationship Id="rId11" Type="http://schemas.openxmlformats.org/officeDocument/2006/relationships/image" Target="../media/image10.jpeg"/><Relationship Id="rId24" Type="http://schemas.openxmlformats.org/officeDocument/2006/relationships/oleObject" Target="../embeddings/oleObject3.bin"/><Relationship Id="rId32" Type="http://schemas.openxmlformats.org/officeDocument/2006/relationships/image" Target="../media/image27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45" Type="http://schemas.openxmlformats.org/officeDocument/2006/relationships/image" Target="../media/image40.png"/><Relationship Id="rId53" Type="http://schemas.openxmlformats.org/officeDocument/2006/relationships/image" Target="../media/image48.png"/><Relationship Id="rId58" Type="http://schemas.openxmlformats.org/officeDocument/2006/relationships/image" Target="../media/image53.jpeg"/><Relationship Id="rId66" Type="http://schemas.openxmlformats.org/officeDocument/2006/relationships/image" Target="../media/image61.jpeg"/><Relationship Id="rId74" Type="http://schemas.openxmlformats.org/officeDocument/2006/relationships/image" Target="../media/image69.png"/><Relationship Id="rId79" Type="http://schemas.openxmlformats.org/officeDocument/2006/relationships/image" Target="../media/image74.png"/><Relationship Id="rId5" Type="http://schemas.openxmlformats.org/officeDocument/2006/relationships/slideLayout" Target="../slideLayouts/slideLayout4.xml"/><Relationship Id="rId61" Type="http://schemas.openxmlformats.org/officeDocument/2006/relationships/image" Target="../media/image56.jpeg"/><Relationship Id="rId82" Type="http://schemas.openxmlformats.org/officeDocument/2006/relationships/image" Target="../media/image77.png"/><Relationship Id="rId19" Type="http://schemas.openxmlformats.org/officeDocument/2006/relationships/image" Target="../media/image18.jpeg"/><Relationship Id="rId4" Type="http://schemas.openxmlformats.org/officeDocument/2006/relationships/tags" Target="../tags/tag4.xml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png"/><Relationship Id="rId27" Type="http://schemas.openxmlformats.org/officeDocument/2006/relationships/image" Target="../media/image23.png"/><Relationship Id="rId30" Type="http://schemas.openxmlformats.org/officeDocument/2006/relationships/oleObject" Target="../embeddings/oleObject4.bin"/><Relationship Id="rId35" Type="http://schemas.openxmlformats.org/officeDocument/2006/relationships/image" Target="../media/image30.jpeg"/><Relationship Id="rId43" Type="http://schemas.openxmlformats.org/officeDocument/2006/relationships/image" Target="../media/image38.png"/><Relationship Id="rId48" Type="http://schemas.openxmlformats.org/officeDocument/2006/relationships/image" Target="../media/image43.png"/><Relationship Id="rId56" Type="http://schemas.openxmlformats.org/officeDocument/2006/relationships/image" Target="../media/image51.jpeg"/><Relationship Id="rId64" Type="http://schemas.openxmlformats.org/officeDocument/2006/relationships/image" Target="../media/image59.jpeg"/><Relationship Id="rId69" Type="http://schemas.openxmlformats.org/officeDocument/2006/relationships/image" Target="../media/image64.jpeg"/><Relationship Id="rId77" Type="http://schemas.openxmlformats.org/officeDocument/2006/relationships/image" Target="../media/image72.png"/><Relationship Id="rId8" Type="http://schemas.openxmlformats.org/officeDocument/2006/relationships/image" Target="../media/image7.jpeg"/><Relationship Id="rId51" Type="http://schemas.openxmlformats.org/officeDocument/2006/relationships/image" Target="../media/image46.png"/><Relationship Id="rId72" Type="http://schemas.openxmlformats.org/officeDocument/2006/relationships/image" Target="../media/image67.jpeg"/><Relationship Id="rId80" Type="http://schemas.openxmlformats.org/officeDocument/2006/relationships/image" Target="../media/image75.jpeg"/><Relationship Id="rId85" Type="http://schemas.openxmlformats.org/officeDocument/2006/relationships/image" Target="../media/image80.png"/><Relationship Id="rId3" Type="http://schemas.openxmlformats.org/officeDocument/2006/relationships/tags" Target="../tags/tag3.xml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1.png"/><Relationship Id="rId33" Type="http://schemas.openxmlformats.org/officeDocument/2006/relationships/image" Target="../media/image28.jpeg"/><Relationship Id="rId38" Type="http://schemas.openxmlformats.org/officeDocument/2006/relationships/image" Target="../media/image33.png"/><Relationship Id="rId46" Type="http://schemas.openxmlformats.org/officeDocument/2006/relationships/image" Target="../media/image41.png"/><Relationship Id="rId59" Type="http://schemas.openxmlformats.org/officeDocument/2006/relationships/image" Target="../media/image54.jpeg"/><Relationship Id="rId67" Type="http://schemas.openxmlformats.org/officeDocument/2006/relationships/image" Target="../media/image62.jpeg"/><Relationship Id="rId20" Type="http://schemas.openxmlformats.org/officeDocument/2006/relationships/image" Target="../media/image19.jpeg"/><Relationship Id="rId41" Type="http://schemas.openxmlformats.org/officeDocument/2006/relationships/image" Target="../media/image36.png"/><Relationship Id="rId54" Type="http://schemas.openxmlformats.org/officeDocument/2006/relationships/image" Target="../media/image49.jpeg"/><Relationship Id="rId62" Type="http://schemas.openxmlformats.org/officeDocument/2006/relationships/image" Target="../media/image57.jpeg"/><Relationship Id="rId70" Type="http://schemas.openxmlformats.org/officeDocument/2006/relationships/image" Target="../media/image65.jpeg"/><Relationship Id="rId75" Type="http://schemas.openxmlformats.org/officeDocument/2006/relationships/image" Target="../media/image70.png"/><Relationship Id="rId83" Type="http://schemas.openxmlformats.org/officeDocument/2006/relationships/image" Target="../media/image7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openxmlformats.org/officeDocument/2006/relationships/oleObject" Target="../embeddings/oleObject2.bin"/><Relationship Id="rId28" Type="http://schemas.openxmlformats.org/officeDocument/2006/relationships/image" Target="../media/image24.png"/><Relationship Id="rId36" Type="http://schemas.openxmlformats.org/officeDocument/2006/relationships/image" Target="../media/image31.png"/><Relationship Id="rId49" Type="http://schemas.openxmlformats.org/officeDocument/2006/relationships/image" Target="../media/image44.png"/><Relationship Id="rId57" Type="http://schemas.openxmlformats.org/officeDocument/2006/relationships/image" Target="../media/image52.jpeg"/><Relationship Id="rId10" Type="http://schemas.openxmlformats.org/officeDocument/2006/relationships/image" Target="../media/image9.jpeg"/><Relationship Id="rId31" Type="http://schemas.openxmlformats.org/officeDocument/2006/relationships/image" Target="../media/image26.png"/><Relationship Id="rId44" Type="http://schemas.openxmlformats.org/officeDocument/2006/relationships/image" Target="../media/image39.png"/><Relationship Id="rId52" Type="http://schemas.openxmlformats.org/officeDocument/2006/relationships/image" Target="../media/image47.png"/><Relationship Id="rId60" Type="http://schemas.openxmlformats.org/officeDocument/2006/relationships/image" Target="../media/image55.jpeg"/><Relationship Id="rId65" Type="http://schemas.openxmlformats.org/officeDocument/2006/relationships/image" Target="../media/image60.jpeg"/><Relationship Id="rId73" Type="http://schemas.openxmlformats.org/officeDocument/2006/relationships/image" Target="../media/image68.png"/><Relationship Id="rId78" Type="http://schemas.openxmlformats.org/officeDocument/2006/relationships/image" Target="../media/image73.png"/><Relationship Id="rId81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6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9298"/>
          <p:cNvSpPr>
            <a:spLocks noChangeArrowheads="1"/>
          </p:cNvSpPr>
          <p:nvPr/>
        </p:nvSpPr>
        <p:spPr bwMode="auto">
          <a:xfrm>
            <a:off x="304800" y="12809537"/>
            <a:ext cx="11744325" cy="123310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141727" tIns="70863" rIns="141727" bIns="70863">
            <a:spAutoFit/>
          </a:bodyPr>
          <a:lstStyle/>
          <a:p>
            <a:pPr marL="708025" lvl="1" indent="0" algn="l" defTabSz="1308100">
              <a:buFontTx/>
              <a:buChar char="•"/>
            </a:pPr>
            <a:r>
              <a:rPr lang="en-US" b="1" dirty="0">
                <a:cs typeface="Arial" charset="0"/>
              </a:rPr>
              <a:t> </a:t>
            </a:r>
            <a:r>
              <a:rPr lang="en-US" sz="3100" dirty="0">
                <a:cs typeface="Arial" charset="0"/>
              </a:rPr>
              <a:t>Represent images as </a:t>
            </a:r>
            <a:r>
              <a:rPr lang="en-US" sz="3100" dirty="0">
                <a:solidFill>
                  <a:srgbClr val="800000"/>
                </a:solidFill>
                <a:cs typeface="Arial" charset="0"/>
              </a:rPr>
              <a:t>Bag-of-features</a:t>
            </a:r>
            <a:endParaRPr lang="en-US" sz="3100" dirty="0">
              <a:cs typeface="Arial" charset="0"/>
            </a:endParaRPr>
          </a:p>
          <a:p>
            <a:pPr marL="1416050" lvl="2" indent="0" algn="l" defTabSz="1308100">
              <a:buFontTx/>
              <a:buChar char="•"/>
            </a:pPr>
            <a:r>
              <a:rPr lang="en-US" dirty="0">
                <a:cs typeface="Arial" charset="0"/>
              </a:rPr>
              <a:t> No spatial </a:t>
            </a:r>
            <a:r>
              <a:rPr lang="en-US" dirty="0" smtClean="0">
                <a:cs typeface="Arial" charset="0"/>
              </a:rPr>
              <a:t>information , yet performance </a:t>
            </a:r>
            <a:r>
              <a:rPr lang="en-US" dirty="0">
                <a:cs typeface="Arial" charset="0"/>
              </a:rPr>
              <a:t>is good. </a:t>
            </a:r>
          </a:p>
          <a:p>
            <a:pPr marL="1416050" lvl="2" indent="0" algn="l" defTabSz="1308100">
              <a:buFontTx/>
              <a:buChar char="•"/>
            </a:pPr>
            <a:endParaRPr lang="en-US" dirty="0" smtClean="0">
              <a:cs typeface="Arial" charset="0"/>
            </a:endParaRPr>
          </a:p>
          <a:p>
            <a:pPr marL="1416050" lvl="2" indent="0" algn="l" defTabSz="1308100">
              <a:buFontTx/>
              <a:buChar char="•"/>
            </a:pPr>
            <a:endParaRPr lang="en-US" dirty="0">
              <a:cs typeface="Arial" charset="0"/>
            </a:endParaRPr>
          </a:p>
          <a:p>
            <a:pPr marL="1416050" lvl="2" indent="0" algn="l" defTabSz="1308100">
              <a:buFontTx/>
              <a:buChar char="•"/>
            </a:pPr>
            <a:endParaRPr lang="en-US" dirty="0">
              <a:cs typeface="Arial" charset="0"/>
            </a:endParaRPr>
          </a:p>
          <a:p>
            <a:pPr marL="1416050" lvl="2" indent="0" algn="l" defTabSz="1308100">
              <a:buFontTx/>
              <a:buChar char="•"/>
            </a:pPr>
            <a:endParaRPr lang="en-US" dirty="0">
              <a:cs typeface="Arial" charset="0"/>
            </a:endParaRPr>
          </a:p>
          <a:p>
            <a:pPr marL="1416050" lvl="2" indent="0" algn="l" defTabSz="1308100">
              <a:buFontTx/>
              <a:buChar char="•"/>
            </a:pPr>
            <a:endParaRPr lang="en-US" dirty="0">
              <a:cs typeface="Arial" charset="0"/>
            </a:endParaRPr>
          </a:p>
          <a:p>
            <a:pPr marL="708025" lvl="1" indent="0" algn="l" defTabSz="1308100">
              <a:buFontTx/>
              <a:buChar char="•"/>
            </a:pPr>
            <a:r>
              <a:rPr lang="en-US" sz="3100" dirty="0" smtClean="0">
                <a:cs typeface="Arial" charset="0"/>
              </a:rPr>
              <a:t> </a:t>
            </a:r>
            <a:r>
              <a:rPr lang="en-US" sz="3100" dirty="0">
                <a:cs typeface="Arial" charset="0"/>
              </a:rPr>
              <a:t>Choose a feature space</a:t>
            </a:r>
          </a:p>
          <a:p>
            <a:pPr marL="1416050" lvl="2" indent="0" algn="l" defTabSz="1308100">
              <a:buFontTx/>
              <a:buChar char="•"/>
            </a:pPr>
            <a:r>
              <a:rPr lang="en-US" dirty="0">
                <a:cs typeface="Arial" charset="0"/>
              </a:rPr>
              <a:t> DCT, SIFT, Gabor Filters etc</a:t>
            </a:r>
          </a:p>
          <a:p>
            <a:pPr marL="1416050" lvl="2" indent="0" algn="l" defTabSz="1308100">
              <a:buFontTx/>
              <a:buChar char="•"/>
            </a:pPr>
            <a:endParaRPr lang="en-US" dirty="0">
              <a:cs typeface="Arial" charset="0"/>
            </a:endParaRPr>
          </a:p>
          <a:p>
            <a:pPr marL="1416050" lvl="2" indent="0" algn="l" defTabSz="1308100">
              <a:buFontTx/>
              <a:buChar char="•"/>
            </a:pPr>
            <a:endParaRPr lang="en-US" dirty="0">
              <a:cs typeface="Arial" charset="0"/>
            </a:endParaRPr>
          </a:p>
          <a:p>
            <a:pPr marL="1416050" lvl="2" indent="0" algn="l" defTabSz="1308100">
              <a:buFontTx/>
              <a:buChar char="•"/>
            </a:pPr>
            <a:endParaRPr lang="en-US" dirty="0">
              <a:cs typeface="Arial" charset="0"/>
            </a:endParaRPr>
          </a:p>
          <a:p>
            <a:pPr marL="1416050" lvl="2" indent="0" algn="l" defTabSz="1308100">
              <a:buFontTx/>
              <a:buChar char="•"/>
            </a:pPr>
            <a:endParaRPr lang="en-US" dirty="0">
              <a:cs typeface="Arial" charset="0"/>
            </a:endParaRPr>
          </a:p>
          <a:p>
            <a:pPr marL="1416050" lvl="2" indent="0" algn="l" defTabSz="1308100">
              <a:buFontTx/>
              <a:buChar char="•"/>
            </a:pPr>
            <a:endParaRPr lang="en-US" dirty="0">
              <a:cs typeface="Arial" charset="0"/>
            </a:endParaRPr>
          </a:p>
          <a:p>
            <a:pPr marL="708025" lvl="1" indent="0" algn="l" defTabSz="1308100"/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 </a:t>
            </a:r>
            <a:r>
              <a:rPr lang="en-US" sz="3100" dirty="0">
                <a:cs typeface="Arial" charset="0"/>
              </a:rPr>
              <a:t>Build a “</a:t>
            </a:r>
            <a:r>
              <a:rPr lang="en-US" sz="3100" dirty="0">
                <a:solidFill>
                  <a:srgbClr val="800000"/>
                </a:solidFill>
                <a:cs typeface="Arial" charset="0"/>
              </a:rPr>
              <a:t>visual-word</a:t>
            </a:r>
            <a:r>
              <a:rPr lang="en-US" sz="3100" dirty="0">
                <a:cs typeface="Arial" charset="0"/>
              </a:rPr>
              <a:t>” vocabulary by clustering the features</a:t>
            </a:r>
          </a:p>
          <a:p>
            <a:pPr marL="1416050" lvl="2" indent="0" algn="l" defTabSz="1308100">
              <a:buFontTx/>
              <a:buChar char="•"/>
            </a:pPr>
            <a:r>
              <a:rPr lang="en-US" dirty="0">
                <a:cs typeface="Arial" charset="0"/>
              </a:rPr>
              <a:t> Usually using </a:t>
            </a:r>
            <a:r>
              <a:rPr lang="en-US" dirty="0" smtClean="0">
                <a:cs typeface="Arial" charset="0"/>
              </a:rPr>
              <a:t>Kmeans</a:t>
            </a:r>
          </a:p>
          <a:p>
            <a:pPr marL="1416050" lvl="2" indent="0" algn="l" defTabSz="1308100">
              <a:buFontTx/>
              <a:buChar char="•"/>
            </a:pPr>
            <a:endParaRPr lang="en-US" dirty="0">
              <a:cs typeface="Arial" charset="0"/>
            </a:endParaRPr>
          </a:p>
          <a:p>
            <a:pPr marL="708025" lvl="1" indent="0" algn="l" defTabSz="1308100">
              <a:buFontTx/>
              <a:buChar char="•"/>
            </a:pPr>
            <a:r>
              <a:rPr lang="en-US" dirty="0">
                <a:cs typeface="Arial" charset="0"/>
              </a:rPr>
              <a:t> </a:t>
            </a:r>
            <a:r>
              <a:rPr lang="en-US" sz="3100" dirty="0">
                <a:cs typeface="Arial" charset="0"/>
              </a:rPr>
              <a:t>Represent each cluster by its centroid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 or  </a:t>
            </a:r>
            <a:r>
              <a:rPr lang="en-US" dirty="0" smtClean="0">
                <a:solidFill>
                  <a:srgbClr val="800000"/>
                </a:solidFill>
                <a:cs typeface="Arial" charset="0"/>
              </a:rPr>
              <a:t>“</a:t>
            </a:r>
            <a:r>
              <a:rPr lang="en-US" dirty="0">
                <a:solidFill>
                  <a:srgbClr val="800000"/>
                </a:solidFill>
                <a:cs typeface="Arial" charset="0"/>
              </a:rPr>
              <a:t>visterms”</a:t>
            </a:r>
            <a:r>
              <a:rPr lang="en-US" i="1" dirty="0">
                <a:solidFill>
                  <a:srgbClr val="800000"/>
                </a:solidFill>
                <a:cs typeface="Arial" charset="0"/>
              </a:rPr>
              <a:t> </a:t>
            </a:r>
          </a:p>
          <a:p>
            <a:pPr marL="1416050" lvl="2" indent="0" algn="l" defTabSz="1308100">
              <a:buFontTx/>
              <a:buChar char="•"/>
            </a:pPr>
            <a:r>
              <a:rPr lang="en-US" i="1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A collection of visterms is called a </a:t>
            </a:r>
            <a:r>
              <a:rPr lang="en-US" dirty="0">
                <a:solidFill>
                  <a:srgbClr val="800000"/>
                </a:solidFill>
                <a:cs typeface="Arial" charset="0"/>
              </a:rPr>
              <a:t>“codebook”</a:t>
            </a:r>
          </a:p>
          <a:p>
            <a:pPr marL="1416050" lvl="2" indent="0" algn="l" defTabSz="1308100">
              <a:buFontTx/>
              <a:buChar char="•"/>
            </a:pP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In general a codebook contains 100’s of </a:t>
            </a:r>
            <a:r>
              <a:rPr lang="en-US" dirty="0" smtClean="0">
                <a:cs typeface="Arial" charset="0"/>
              </a:rPr>
              <a:t>visterms</a:t>
            </a:r>
          </a:p>
          <a:p>
            <a:pPr marL="1416050" lvl="2" indent="0" algn="l" defTabSz="1308100">
              <a:buFontTx/>
              <a:buChar char="•"/>
            </a:pPr>
            <a:endParaRPr lang="en-US" dirty="0">
              <a:cs typeface="Arial" charset="0"/>
            </a:endParaRPr>
          </a:p>
          <a:p>
            <a:pPr marL="708025" lvl="1" indent="0" algn="l" defTabSz="1308100">
              <a:buFontTx/>
              <a:buChar char="•"/>
            </a:pPr>
            <a:r>
              <a:rPr lang="en-US" dirty="0" smtClean="0">
                <a:cs typeface="Arial" charset="0"/>
              </a:rPr>
              <a:t> </a:t>
            </a:r>
            <a:r>
              <a:rPr lang="en-US" sz="3100" dirty="0">
                <a:cs typeface="Arial" charset="0"/>
              </a:rPr>
              <a:t>Represent each image as a </a:t>
            </a:r>
            <a:r>
              <a:rPr lang="en-US" sz="3100" dirty="0">
                <a:solidFill>
                  <a:srgbClr val="990000"/>
                </a:solidFill>
                <a:cs typeface="Arial" charset="0"/>
              </a:rPr>
              <a:t>frequency vector</a:t>
            </a:r>
            <a:r>
              <a:rPr lang="en-US" sz="3100" dirty="0">
                <a:cs typeface="Arial" charset="0"/>
              </a:rPr>
              <a:t> over the codebook</a:t>
            </a:r>
          </a:p>
          <a:p>
            <a:pPr marL="708025" lvl="1" indent="0" algn="l" defTabSz="1308100">
              <a:buFontTx/>
              <a:buChar char="•"/>
            </a:pPr>
            <a:endParaRPr lang="en-US" sz="3100" dirty="0">
              <a:cs typeface="Arial" charset="0"/>
            </a:endParaRPr>
          </a:p>
          <a:p>
            <a:pPr marL="708025" lvl="1" indent="0" algn="l" defTabSz="1308100">
              <a:buFontTx/>
              <a:buChar char="•"/>
            </a:pPr>
            <a:endParaRPr lang="en-US" sz="3100" dirty="0">
              <a:cs typeface="Arial" charset="0"/>
            </a:endParaRPr>
          </a:p>
          <a:p>
            <a:pPr marL="708025" lvl="1" indent="0" algn="l" defTabSz="1308100">
              <a:buFontTx/>
              <a:buChar char="•"/>
            </a:pPr>
            <a:endParaRPr lang="en-US" dirty="0" smtClean="0">
              <a:cs typeface="Arial" charset="0"/>
            </a:endParaRPr>
          </a:p>
          <a:p>
            <a:pPr marL="708025" lvl="1" indent="0" algn="l" defTabSz="1308100">
              <a:buFontTx/>
              <a:buChar char="•"/>
            </a:pPr>
            <a:r>
              <a:rPr lang="en-US" dirty="0" smtClean="0">
                <a:cs typeface="Arial" charset="0"/>
              </a:rPr>
              <a:t> </a:t>
            </a:r>
            <a:r>
              <a:rPr lang="en-US" sz="3100" dirty="0">
                <a:cs typeface="Arial" charset="0"/>
              </a:rPr>
              <a:t>Build a suitable classifier on top – </a:t>
            </a:r>
            <a:r>
              <a:rPr lang="en-US" sz="3100" dirty="0">
                <a:solidFill>
                  <a:srgbClr val="800000"/>
                </a:solidFill>
                <a:cs typeface="Arial" charset="0"/>
              </a:rPr>
              <a:t>Support Vector Machine</a:t>
            </a:r>
            <a:r>
              <a:rPr lang="en-US" sz="3100" dirty="0">
                <a:cs typeface="Arial" charset="0"/>
              </a:rPr>
              <a:t> </a:t>
            </a:r>
          </a:p>
          <a:p>
            <a:pPr marL="1416050" lvl="2" indent="0" algn="l" defTabSz="1308100">
              <a:buFontTx/>
              <a:buChar char="•"/>
            </a:pPr>
            <a:endParaRPr lang="en-US" dirty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1033" name="AutoShape 12455"/>
          <p:cNvSpPr>
            <a:spLocks noChangeArrowheads="1"/>
          </p:cNvSpPr>
          <p:nvPr/>
        </p:nvSpPr>
        <p:spPr bwMode="auto">
          <a:xfrm>
            <a:off x="12687300" y="5489575"/>
            <a:ext cx="23660100" cy="8302626"/>
          </a:xfrm>
          <a:prstGeom prst="roundRect">
            <a:avLst>
              <a:gd name="adj" fmla="val 8879"/>
            </a:avLst>
          </a:prstGeom>
          <a:noFill/>
          <a:ln w="76200">
            <a:solidFill>
              <a:srgbClr val="990000"/>
            </a:solidFill>
            <a:round/>
            <a:headEnd type="none" w="sm" len="sm"/>
            <a:tailEnd type="none" w="sm" len="sm"/>
          </a:ln>
        </p:spPr>
        <p:txBody>
          <a:bodyPr wrap="none" lIns="101233" tIns="50617" rIns="101233" bIns="50617" anchor="ctr"/>
          <a:lstStyle/>
          <a:p>
            <a:endParaRPr lang="en-US"/>
          </a:p>
        </p:txBody>
      </p:sp>
      <p:sp>
        <p:nvSpPr>
          <p:cNvPr id="1034" name="Rectangle 516"/>
          <p:cNvSpPr>
            <a:spLocks noChangeArrowheads="1"/>
          </p:cNvSpPr>
          <p:nvPr/>
        </p:nvSpPr>
        <p:spPr bwMode="auto">
          <a:xfrm>
            <a:off x="0" y="495300"/>
            <a:ext cx="488632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9020" tIns="124507" rIns="249020" bIns="124507" anchor="ctr"/>
          <a:lstStyle/>
          <a:p>
            <a:pPr algn="ctr" defTabSz="1925638"/>
            <a:r>
              <a:rPr lang="en-US" altLang="zh-CN" sz="10200" dirty="0">
                <a:solidFill>
                  <a:srgbClr val="990000"/>
                </a:solidFill>
                <a:cs typeface="Arial" charset="0"/>
              </a:rPr>
              <a:t>Scene Classification with Low-dimensional Semantic </a:t>
            </a:r>
            <a:r>
              <a:rPr lang="en-US" altLang="zh-CN" sz="10200" dirty="0" smtClean="0">
                <a:solidFill>
                  <a:srgbClr val="990000"/>
                </a:solidFill>
                <a:cs typeface="Arial" charset="0"/>
              </a:rPr>
              <a:t>Spaces</a:t>
            </a:r>
            <a:endParaRPr lang="en-US" altLang="zh-CN" sz="10200" dirty="0">
              <a:solidFill>
                <a:srgbClr val="990000"/>
              </a:solidFill>
              <a:cs typeface="Arial" charset="0"/>
            </a:endParaRPr>
          </a:p>
        </p:txBody>
      </p:sp>
      <p:sp>
        <p:nvSpPr>
          <p:cNvPr id="1035" name="AutoShape 6834"/>
          <p:cNvSpPr>
            <a:spLocks noChangeArrowheads="1"/>
          </p:cNvSpPr>
          <p:nvPr/>
        </p:nvSpPr>
        <p:spPr bwMode="auto">
          <a:xfrm>
            <a:off x="942975" y="4362450"/>
            <a:ext cx="47491650" cy="406400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101233" tIns="50617" rIns="101233" bIns="50617" anchor="ctr"/>
          <a:lstStyle/>
          <a:p>
            <a:pPr algn="ctr" defTabSz="1308100"/>
            <a:endParaRPr lang="en-US">
              <a:cs typeface="Arial" charset="0"/>
            </a:endParaRPr>
          </a:p>
        </p:txBody>
      </p:sp>
      <p:sp>
        <p:nvSpPr>
          <p:cNvPr id="1036" name="Rectangle 7657"/>
          <p:cNvSpPr>
            <a:spLocks noChangeArrowheads="1"/>
          </p:cNvSpPr>
          <p:nvPr/>
        </p:nvSpPr>
        <p:spPr bwMode="auto">
          <a:xfrm>
            <a:off x="1562100" y="2657475"/>
            <a:ext cx="22059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9020" tIns="124507" rIns="249020" bIns="124507" anchor="ctr"/>
          <a:lstStyle/>
          <a:p>
            <a:pPr algn="ctr" defTabSz="1925638"/>
            <a:r>
              <a:rPr lang="en-US" altLang="zh-CN" sz="6600" dirty="0">
                <a:cs typeface="Arial" charset="0"/>
              </a:rPr>
              <a:t>Nikhil </a:t>
            </a:r>
            <a:r>
              <a:rPr lang="en-US" altLang="zh-CN" sz="6600" dirty="0" err="1" smtClean="0">
                <a:cs typeface="Arial" charset="0"/>
              </a:rPr>
              <a:t>Rasiwasia</a:t>
            </a:r>
            <a:r>
              <a:rPr lang="en-US" altLang="zh-CN" sz="6600" dirty="0" smtClean="0">
                <a:cs typeface="Arial" charset="0"/>
              </a:rPr>
              <a:t>, </a:t>
            </a:r>
            <a:r>
              <a:rPr lang="en-US" altLang="zh-CN" sz="4800" dirty="0">
                <a:cs typeface="Arial" charset="0"/>
              </a:rPr>
              <a:t>Dept. of Electrical and Computer Engineering, UCSD</a:t>
            </a:r>
          </a:p>
        </p:txBody>
      </p:sp>
      <p:sp>
        <p:nvSpPr>
          <p:cNvPr id="1037" name="Rectangle 7658"/>
          <p:cNvSpPr>
            <a:spLocks noChangeArrowheads="1"/>
          </p:cNvSpPr>
          <p:nvPr/>
        </p:nvSpPr>
        <p:spPr bwMode="auto">
          <a:xfrm>
            <a:off x="24841200" y="2562726"/>
            <a:ext cx="233172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49020" tIns="124507" rIns="249020" bIns="124507" anchor="ctr"/>
          <a:lstStyle/>
          <a:p>
            <a:pPr algn="ctr" defTabSz="1925638"/>
            <a:r>
              <a:rPr lang="en-US" altLang="zh-CN" sz="6600" dirty="0" err="1">
                <a:cs typeface="Arial" charset="0"/>
              </a:rPr>
              <a:t>Nuno</a:t>
            </a:r>
            <a:r>
              <a:rPr lang="en-US" altLang="zh-CN" sz="6600" dirty="0">
                <a:cs typeface="Arial" charset="0"/>
              </a:rPr>
              <a:t> </a:t>
            </a:r>
            <a:r>
              <a:rPr lang="en-US" altLang="zh-CN" sz="6600" dirty="0" err="1">
                <a:cs typeface="Arial" charset="0"/>
              </a:rPr>
              <a:t>Vasconcelos</a:t>
            </a:r>
            <a:r>
              <a:rPr lang="en-US" altLang="zh-CN" sz="6600" dirty="0">
                <a:cs typeface="Arial" charset="0"/>
              </a:rPr>
              <a:t>,</a:t>
            </a:r>
            <a:r>
              <a:rPr lang="en-US" altLang="zh-CN" sz="4800" dirty="0">
                <a:cs typeface="Arial" charset="0"/>
              </a:rPr>
              <a:t> </a:t>
            </a:r>
            <a:r>
              <a:rPr lang="en-US" altLang="zh-CN" sz="9200" dirty="0">
                <a:cs typeface="Arial" charset="0"/>
              </a:rPr>
              <a:t> </a:t>
            </a:r>
            <a:r>
              <a:rPr lang="en-US" altLang="zh-CN" sz="4800" dirty="0">
                <a:cs typeface="Arial" charset="0"/>
              </a:rPr>
              <a:t>Dept. of Electrical and Computer Engineering, UCSD</a:t>
            </a:r>
          </a:p>
        </p:txBody>
      </p:sp>
      <p:sp>
        <p:nvSpPr>
          <p:cNvPr id="1039" name="Text Box 7660"/>
          <p:cNvSpPr txBox="1">
            <a:spLocks noChangeArrowheads="1"/>
          </p:cNvSpPr>
          <p:nvPr/>
        </p:nvSpPr>
        <p:spPr bwMode="auto">
          <a:xfrm>
            <a:off x="1200150" y="5715000"/>
            <a:ext cx="7150100" cy="989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41727" tIns="70863" rIns="141727" bIns="70863">
            <a:spAutoFit/>
          </a:bodyPr>
          <a:lstStyle/>
          <a:p>
            <a:pPr algn="l" defTabSz="1308100"/>
            <a:r>
              <a:rPr lang="en-US" sz="5500" b="1" u="sng">
                <a:solidFill>
                  <a:srgbClr val="990000"/>
                </a:solidFill>
                <a:cs typeface="Arial" charset="0"/>
              </a:rPr>
              <a:t>Scene Classification</a:t>
            </a:r>
          </a:p>
        </p:txBody>
      </p:sp>
      <p:sp>
        <p:nvSpPr>
          <p:cNvPr id="1041" name="Rectangle 7680"/>
          <p:cNvSpPr>
            <a:spLocks noChangeArrowheads="1"/>
          </p:cNvSpPr>
          <p:nvPr/>
        </p:nvSpPr>
        <p:spPr bwMode="auto">
          <a:xfrm>
            <a:off x="942975" y="11730037"/>
            <a:ext cx="10858500" cy="78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141727" tIns="70863" rIns="141727" bIns="70863">
            <a:spAutoFit/>
          </a:bodyPr>
          <a:lstStyle/>
          <a:p>
            <a:pPr algn="l" defTabSz="1308100"/>
            <a:r>
              <a:rPr lang="en-US" sz="3800" b="1" dirty="0" smtClean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sz="4200" b="1" dirty="0" smtClean="0">
                <a:solidFill>
                  <a:srgbClr val="990000"/>
                </a:solidFill>
                <a:cs typeface="Arial" charset="0"/>
              </a:rPr>
              <a:t>Current Approaches</a:t>
            </a:r>
            <a:endParaRPr lang="en-US" b="1" dirty="0">
              <a:cs typeface="Arial" charset="0"/>
            </a:endParaRPr>
          </a:p>
        </p:txBody>
      </p:sp>
      <p:sp>
        <p:nvSpPr>
          <p:cNvPr id="1042" name="Rectangle 9284"/>
          <p:cNvSpPr>
            <a:spLocks noChangeArrowheads="1"/>
          </p:cNvSpPr>
          <p:nvPr/>
        </p:nvSpPr>
        <p:spPr bwMode="auto">
          <a:xfrm>
            <a:off x="1371600" y="6788150"/>
            <a:ext cx="11229975" cy="12207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141727" tIns="70863" rIns="141727" bIns="70863">
            <a:spAutoFit/>
          </a:bodyPr>
          <a:lstStyle/>
          <a:p>
            <a:pPr algn="l" defTabSz="1308100"/>
            <a:r>
              <a:rPr lang="en-US" sz="3500"/>
              <a:t>Classify a given image into one of the given scene class – eg, Bedroom, Forest, Open Country etc. </a:t>
            </a:r>
          </a:p>
        </p:txBody>
      </p:sp>
      <p:grpSp>
        <p:nvGrpSpPr>
          <p:cNvPr id="1045" name="Group 13192"/>
          <p:cNvGrpSpPr>
            <a:grpSpLocks/>
          </p:cNvGrpSpPr>
          <p:nvPr/>
        </p:nvGrpSpPr>
        <p:grpSpPr bwMode="auto">
          <a:xfrm>
            <a:off x="2657475" y="8110537"/>
            <a:ext cx="7629525" cy="3632200"/>
            <a:chOff x="1056" y="4848"/>
            <a:chExt cx="4272" cy="2112"/>
          </a:xfrm>
        </p:grpSpPr>
        <p:pic>
          <p:nvPicPr>
            <p:cNvPr id="1913" name="Picture 12264" descr="MITstreet_00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27" y="6075"/>
              <a:ext cx="646" cy="579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914" name="Picture 12265" descr="MITstreet_002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27" y="6075"/>
              <a:ext cx="646" cy="579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915" name="Picture 12266" descr="MITstreet_002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69" y="5632"/>
              <a:ext cx="647" cy="579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916" name="Picture 12267" descr="MITstreet_00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08" y="5496"/>
              <a:ext cx="647" cy="579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917" name="Picture 12268" descr="MITstreet_002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56" y="6142"/>
              <a:ext cx="646" cy="579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918" name="Picture 12269" descr="MITstreet_002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41" y="5257"/>
              <a:ext cx="646" cy="579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919" name="Picture 12270" descr="MITstreet_003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21" y="6176"/>
              <a:ext cx="647" cy="580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920" name="Picture 12271" descr="MITstreet_002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170" y="5052"/>
              <a:ext cx="647" cy="580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921" name="Picture 12272" descr="bedroom_014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175" y="4916"/>
              <a:ext cx="709" cy="469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922" name="Picture 12273" descr="bedroom_014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023" y="5733"/>
              <a:ext cx="728" cy="469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923" name="Picture 12274" descr="bedroom_0147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631" y="5052"/>
              <a:ext cx="697" cy="467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924" name="Picture 12275" descr="bedroom_0152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365" y="6142"/>
              <a:ext cx="730" cy="466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925" name="Picture 12276" descr="bedroom_015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404" y="5359"/>
              <a:ext cx="788" cy="468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926" name="Picture 12277" descr="bedroom_0154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795" y="5291"/>
              <a:ext cx="584" cy="468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1927" name="Line 12278"/>
            <p:cNvSpPr>
              <a:spLocks noChangeShapeType="1"/>
            </p:cNvSpPr>
            <p:nvPr/>
          </p:nvSpPr>
          <p:spPr bwMode="auto">
            <a:xfrm>
              <a:off x="2806" y="4848"/>
              <a:ext cx="1217" cy="2112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Text Box 12279"/>
            <p:cNvSpPr txBox="1">
              <a:spLocks noChangeArrowheads="1"/>
            </p:cNvSpPr>
            <p:nvPr/>
          </p:nvSpPr>
          <p:spPr bwMode="auto">
            <a:xfrm>
              <a:off x="2958" y="6550"/>
              <a:ext cx="88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200" b="1" i="1"/>
                <a:t>Street</a:t>
              </a:r>
            </a:p>
          </p:txBody>
        </p:sp>
        <p:sp>
          <p:nvSpPr>
            <p:cNvPr id="1929" name="Text Box 12280"/>
            <p:cNvSpPr txBox="1">
              <a:spLocks noChangeArrowheads="1"/>
            </p:cNvSpPr>
            <p:nvPr/>
          </p:nvSpPr>
          <p:spPr bwMode="auto">
            <a:xfrm>
              <a:off x="3173" y="4884"/>
              <a:ext cx="92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200" b="1" i="1"/>
                <a:t>Bedroom</a:t>
              </a:r>
            </a:p>
          </p:txBody>
        </p:sp>
        <p:pic>
          <p:nvPicPr>
            <p:cNvPr id="1930" name="Picture 12281" descr="bedroom_0144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110" y="5733"/>
              <a:ext cx="533" cy="359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1931" name="Text Box 12282"/>
            <p:cNvSpPr txBox="1">
              <a:spLocks noChangeArrowheads="1"/>
            </p:cNvSpPr>
            <p:nvPr/>
          </p:nvSpPr>
          <p:spPr bwMode="auto">
            <a:xfrm>
              <a:off x="3186" y="5700"/>
              <a:ext cx="419" cy="6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6600">
                  <a:solidFill>
                    <a:srgbClr val="800000"/>
                  </a:solidFill>
                </a:rPr>
                <a:t>?</a:t>
              </a:r>
            </a:p>
          </p:txBody>
        </p:sp>
      </p:grpSp>
      <p:sp>
        <p:nvSpPr>
          <p:cNvPr id="1046" name="AutoShape 12363"/>
          <p:cNvSpPr>
            <a:spLocks noChangeArrowheads="1"/>
          </p:cNvSpPr>
          <p:nvPr/>
        </p:nvSpPr>
        <p:spPr bwMode="auto">
          <a:xfrm>
            <a:off x="12649200" y="14097000"/>
            <a:ext cx="11744325" cy="19665950"/>
          </a:xfrm>
          <a:prstGeom prst="roundRect">
            <a:avLst>
              <a:gd name="adj" fmla="val 7101"/>
            </a:avLst>
          </a:prstGeom>
          <a:noFill/>
          <a:ln w="76200" cap="sq">
            <a:solidFill>
              <a:srgbClr val="990000"/>
            </a:solidFill>
            <a:round/>
            <a:headEnd type="none" w="sm" len="sm"/>
            <a:tailEnd type="none" w="sm" len="sm"/>
          </a:ln>
        </p:spPr>
        <p:txBody>
          <a:bodyPr wrap="none" lIns="101233" tIns="50617" rIns="101233" bIns="50617" anchor="ctr"/>
          <a:lstStyle/>
          <a:p>
            <a:endParaRPr lang="en-US"/>
          </a:p>
        </p:txBody>
      </p:sp>
      <p:graphicFrame>
        <p:nvGraphicFramePr>
          <p:cNvPr id="1026" name="Object 12364"/>
          <p:cNvGraphicFramePr>
            <a:graphicFrameLocks noChangeAspect="1"/>
          </p:cNvGraphicFramePr>
          <p:nvPr/>
        </p:nvGraphicFramePr>
        <p:xfrm>
          <a:off x="25326975" y="7037388"/>
          <a:ext cx="3138488" cy="6184900"/>
        </p:xfrm>
        <a:graphic>
          <a:graphicData uri="http://schemas.openxmlformats.org/presentationml/2006/ole">
            <p:oleObj spid="_x0000_s1026" name="Equation" r:id="rId21" imgW="622080" imgH="1422360" progId="Equation.3">
              <p:embed/>
            </p:oleObj>
          </a:graphicData>
        </a:graphic>
      </p:graphicFrame>
      <p:sp>
        <p:nvSpPr>
          <p:cNvPr id="1047" name="Line 12365"/>
          <p:cNvSpPr>
            <a:spLocks noChangeShapeType="1"/>
          </p:cNvSpPr>
          <p:nvPr/>
        </p:nvSpPr>
        <p:spPr bwMode="auto">
          <a:xfrm>
            <a:off x="17084675" y="9666288"/>
            <a:ext cx="855663" cy="4762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</p:spPr>
        <p:txBody>
          <a:bodyPr lIns="101233" tIns="50617" rIns="101233" bIns="50617"/>
          <a:lstStyle/>
          <a:p>
            <a:endParaRPr lang="en-US"/>
          </a:p>
        </p:txBody>
      </p:sp>
      <p:pic>
        <p:nvPicPr>
          <p:cNvPr id="1048" name="Picture 12366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r="85715" b="80000"/>
          <a:stretch>
            <a:fillRect/>
          </a:stretch>
        </p:blipFill>
        <p:spPr bwMode="auto">
          <a:xfrm>
            <a:off x="18484850" y="8896350"/>
            <a:ext cx="342900" cy="323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49" name="Picture 12367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t="20000" r="85715" b="60001"/>
          <a:stretch>
            <a:fillRect/>
          </a:stretch>
        </p:blipFill>
        <p:spPr bwMode="auto">
          <a:xfrm>
            <a:off x="19126200" y="9139238"/>
            <a:ext cx="342900" cy="323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50" name="Picture 12368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t="39999" r="85715" b="40001"/>
          <a:stretch>
            <a:fillRect/>
          </a:stretch>
        </p:blipFill>
        <p:spPr bwMode="auto">
          <a:xfrm>
            <a:off x="19799300" y="8758238"/>
            <a:ext cx="344488" cy="3222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51" name="Picture 12369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t="60001" r="85715" b="20000"/>
          <a:stretch>
            <a:fillRect/>
          </a:stretch>
        </p:blipFill>
        <p:spPr bwMode="auto">
          <a:xfrm>
            <a:off x="18561050" y="8535988"/>
            <a:ext cx="344488" cy="3222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52" name="Picture 12370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t="80000" r="85715"/>
          <a:stretch>
            <a:fillRect/>
          </a:stretch>
        </p:blipFill>
        <p:spPr bwMode="auto">
          <a:xfrm>
            <a:off x="18070513" y="10683875"/>
            <a:ext cx="342900" cy="322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53" name="Picture 12371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14287" r="71428" b="80000"/>
          <a:stretch>
            <a:fillRect/>
          </a:stretch>
        </p:blipFill>
        <p:spPr bwMode="auto">
          <a:xfrm>
            <a:off x="18994438" y="9220200"/>
            <a:ext cx="346075" cy="322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54" name="Picture 12372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14287" t="20000" r="71428" b="60001"/>
          <a:stretch>
            <a:fillRect/>
          </a:stretch>
        </p:blipFill>
        <p:spPr bwMode="auto">
          <a:xfrm>
            <a:off x="18707100" y="9404350"/>
            <a:ext cx="342900" cy="322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55" name="Picture 12373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14287" t="39999" r="71428" b="40001"/>
          <a:stretch>
            <a:fillRect/>
          </a:stretch>
        </p:blipFill>
        <p:spPr bwMode="auto">
          <a:xfrm>
            <a:off x="18510250" y="10412413"/>
            <a:ext cx="339725" cy="3222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56" name="Picture 12374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14287" t="60001" r="71428" b="20000"/>
          <a:stretch>
            <a:fillRect/>
          </a:stretch>
        </p:blipFill>
        <p:spPr bwMode="auto">
          <a:xfrm>
            <a:off x="19646900" y="9505950"/>
            <a:ext cx="341313" cy="322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57" name="Picture 12375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14287" t="80000" r="71428"/>
          <a:stretch>
            <a:fillRect/>
          </a:stretch>
        </p:blipFill>
        <p:spPr bwMode="auto">
          <a:xfrm>
            <a:off x="20412075" y="9521825"/>
            <a:ext cx="342900" cy="323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58" name="Picture 12376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28572" t="3" r="57143" b="79997"/>
          <a:stretch>
            <a:fillRect/>
          </a:stretch>
        </p:blipFill>
        <p:spPr bwMode="auto">
          <a:xfrm>
            <a:off x="19073813" y="8461375"/>
            <a:ext cx="339725" cy="323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59" name="Picture 12377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28572" t="20003" r="57143" b="59998"/>
          <a:stretch>
            <a:fillRect/>
          </a:stretch>
        </p:blipFill>
        <p:spPr bwMode="auto">
          <a:xfrm>
            <a:off x="18827750" y="11158538"/>
            <a:ext cx="341313" cy="3222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60" name="Picture 12378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28572" t="40002" r="57143" b="39998"/>
          <a:stretch>
            <a:fillRect/>
          </a:stretch>
        </p:blipFill>
        <p:spPr bwMode="auto">
          <a:xfrm>
            <a:off x="20407313" y="10602913"/>
            <a:ext cx="346075" cy="3222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61" name="Picture 12379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28572" t="60001" r="57143" b="20000"/>
          <a:stretch>
            <a:fillRect/>
          </a:stretch>
        </p:blipFill>
        <p:spPr bwMode="auto">
          <a:xfrm>
            <a:off x="20367625" y="8858250"/>
            <a:ext cx="338138" cy="323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62" name="Picture 12380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28572" t="80000" r="57143"/>
          <a:stretch>
            <a:fillRect/>
          </a:stretch>
        </p:blipFill>
        <p:spPr bwMode="auto">
          <a:xfrm>
            <a:off x="19099213" y="10548938"/>
            <a:ext cx="344487" cy="323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63" name="Picture 12381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42857" t="3" r="42857" b="79997"/>
          <a:stretch>
            <a:fillRect/>
          </a:stretch>
        </p:blipFill>
        <p:spPr bwMode="auto">
          <a:xfrm>
            <a:off x="19340513" y="9505950"/>
            <a:ext cx="342900" cy="322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64" name="Picture 12382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42857" t="20003" r="42857" b="59998"/>
          <a:stretch>
            <a:fillRect/>
          </a:stretch>
        </p:blipFill>
        <p:spPr bwMode="auto">
          <a:xfrm>
            <a:off x="18994438" y="11283950"/>
            <a:ext cx="346075" cy="3206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65" name="Picture 12383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42857" t="50002" r="42857" b="29999"/>
          <a:stretch>
            <a:fillRect/>
          </a:stretch>
        </p:blipFill>
        <p:spPr bwMode="auto">
          <a:xfrm>
            <a:off x="18827750" y="10834688"/>
            <a:ext cx="341313" cy="323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66" name="Picture 12384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42857" t="60001" r="42857" b="20000"/>
          <a:stretch>
            <a:fillRect/>
          </a:stretch>
        </p:blipFill>
        <p:spPr bwMode="auto">
          <a:xfrm>
            <a:off x="18141950" y="9382125"/>
            <a:ext cx="342900" cy="322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67" name="Picture 12385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42857" t="80000" r="42857"/>
          <a:stretch>
            <a:fillRect/>
          </a:stretch>
        </p:blipFill>
        <p:spPr bwMode="auto">
          <a:xfrm>
            <a:off x="19850100" y="11445875"/>
            <a:ext cx="346075" cy="3206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68" name="Picture 12386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28572" t="3" r="57143" b="79997"/>
          <a:stretch>
            <a:fillRect/>
          </a:stretch>
        </p:blipFill>
        <p:spPr bwMode="auto">
          <a:xfrm>
            <a:off x="18484850" y="9866313"/>
            <a:ext cx="342900" cy="3222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69" name="Picture 12387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28572" t="20003" r="57143" b="59998"/>
          <a:stretch>
            <a:fillRect/>
          </a:stretch>
        </p:blipFill>
        <p:spPr bwMode="auto">
          <a:xfrm>
            <a:off x="20021550" y="10960100"/>
            <a:ext cx="346075" cy="323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70" name="Picture 12388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28572" t="40002" r="57143" b="39998"/>
          <a:stretch>
            <a:fillRect/>
          </a:stretch>
        </p:blipFill>
        <p:spPr bwMode="auto">
          <a:xfrm>
            <a:off x="19340513" y="10960100"/>
            <a:ext cx="342900" cy="323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71" name="Picture 12389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28572" t="60001" r="57143" b="20000"/>
          <a:stretch>
            <a:fillRect/>
          </a:stretch>
        </p:blipFill>
        <p:spPr bwMode="auto">
          <a:xfrm>
            <a:off x="20021550" y="10475913"/>
            <a:ext cx="346075" cy="3222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72" name="Picture 12390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28572" t="80000" r="57143"/>
          <a:stretch>
            <a:fillRect/>
          </a:stretch>
        </p:blipFill>
        <p:spPr bwMode="auto">
          <a:xfrm>
            <a:off x="18141950" y="10188575"/>
            <a:ext cx="342900" cy="322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73" name="Picture 12391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42857" t="3" r="42857" b="79997"/>
          <a:stretch>
            <a:fillRect/>
          </a:stretch>
        </p:blipFill>
        <p:spPr bwMode="auto">
          <a:xfrm>
            <a:off x="19511963" y="10313988"/>
            <a:ext cx="338137" cy="3222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74" name="Picture 12392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42857" t="20003" r="42857" b="59998"/>
          <a:stretch>
            <a:fillRect/>
          </a:stretch>
        </p:blipFill>
        <p:spPr bwMode="auto">
          <a:xfrm>
            <a:off x="18994438" y="9866313"/>
            <a:ext cx="346075" cy="3222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75" name="Picture 12393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42857" t="50002" r="42857" b="29999"/>
          <a:stretch>
            <a:fillRect/>
          </a:stretch>
        </p:blipFill>
        <p:spPr bwMode="auto">
          <a:xfrm>
            <a:off x="19511963" y="10960100"/>
            <a:ext cx="338137" cy="323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76" name="Picture 12394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42857" t="60001" r="42857" b="20000"/>
          <a:stretch>
            <a:fillRect/>
          </a:stretch>
        </p:blipFill>
        <p:spPr bwMode="auto">
          <a:xfrm>
            <a:off x="20367625" y="10960100"/>
            <a:ext cx="338138" cy="323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77" name="Picture 12395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42857" t="80000" r="42857"/>
          <a:stretch>
            <a:fillRect/>
          </a:stretch>
        </p:blipFill>
        <p:spPr bwMode="auto">
          <a:xfrm>
            <a:off x="18994438" y="8734425"/>
            <a:ext cx="346075" cy="323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78" name="Picture 12396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42857" t="3" r="42857" b="79997"/>
          <a:stretch>
            <a:fillRect/>
          </a:stretch>
        </p:blipFill>
        <p:spPr bwMode="auto">
          <a:xfrm>
            <a:off x="19511963" y="9020175"/>
            <a:ext cx="338137" cy="323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79" name="Picture 12397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42857" t="20003" r="42857" b="59998"/>
          <a:stretch>
            <a:fillRect/>
          </a:stretch>
        </p:blipFill>
        <p:spPr bwMode="auto">
          <a:xfrm>
            <a:off x="19850100" y="9828213"/>
            <a:ext cx="346075" cy="323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80" name="Picture 12398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42857" t="50002" r="42857" b="29999"/>
          <a:stretch>
            <a:fillRect/>
          </a:stretch>
        </p:blipFill>
        <p:spPr bwMode="auto">
          <a:xfrm>
            <a:off x="19511963" y="8374063"/>
            <a:ext cx="338137" cy="3222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81" name="Picture 12399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42857" t="60001" r="42857" b="20000"/>
          <a:stretch>
            <a:fillRect/>
          </a:stretch>
        </p:blipFill>
        <p:spPr bwMode="auto">
          <a:xfrm>
            <a:off x="20021550" y="9344025"/>
            <a:ext cx="346075" cy="322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82" name="Picture 12400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 l="42857" t="80000" r="42857"/>
          <a:stretch>
            <a:fillRect/>
          </a:stretch>
        </p:blipFill>
        <p:spPr bwMode="auto">
          <a:xfrm>
            <a:off x="20539075" y="9828213"/>
            <a:ext cx="338138" cy="323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grpSp>
        <p:nvGrpSpPr>
          <p:cNvPr id="1083" name="Group 12401"/>
          <p:cNvGrpSpPr>
            <a:grpSpLocks/>
          </p:cNvGrpSpPr>
          <p:nvPr/>
        </p:nvGrpSpPr>
        <p:grpSpPr bwMode="auto">
          <a:xfrm>
            <a:off x="14230350" y="8858250"/>
            <a:ext cx="2738438" cy="1916113"/>
            <a:chOff x="1488" y="1296"/>
            <a:chExt cx="672" cy="480"/>
          </a:xfrm>
        </p:grpSpPr>
        <p:pic>
          <p:nvPicPr>
            <p:cNvPr id="1899" name="Picture 12402" descr="mountain5"/>
            <p:cNvPicPr>
              <a:picLocks noChangeAspect="1" noChangeArrowheads="1"/>
            </p:cNvPicPr>
            <p:nvPr/>
          </p:nvPicPr>
          <p:blipFill>
            <a:blip r:embed="rId22">
              <a:grayscl/>
            </a:blip>
            <a:srcRect/>
            <a:stretch>
              <a:fillRect/>
            </a:stretch>
          </p:blipFill>
          <p:spPr bwMode="auto">
            <a:xfrm>
              <a:off x="1488" y="1296"/>
              <a:ext cx="6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00" name="Group 12403"/>
            <p:cNvGrpSpPr>
              <a:grpSpLocks/>
            </p:cNvGrpSpPr>
            <p:nvPr/>
          </p:nvGrpSpPr>
          <p:grpSpPr bwMode="auto">
            <a:xfrm>
              <a:off x="1488" y="1296"/>
              <a:ext cx="672" cy="480"/>
              <a:chOff x="720" y="2304"/>
              <a:chExt cx="672" cy="480"/>
            </a:xfrm>
          </p:grpSpPr>
          <p:sp>
            <p:nvSpPr>
              <p:cNvPr id="1901" name="Rectangle 12404"/>
              <p:cNvSpPr>
                <a:spLocks noChangeArrowheads="1"/>
              </p:cNvSpPr>
              <p:nvPr/>
            </p:nvSpPr>
            <p:spPr bwMode="auto">
              <a:xfrm>
                <a:off x="720" y="2304"/>
                <a:ext cx="672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02" name="Group 12405"/>
              <p:cNvGrpSpPr>
                <a:grpSpLocks/>
              </p:cNvGrpSpPr>
              <p:nvPr/>
            </p:nvGrpSpPr>
            <p:grpSpPr bwMode="auto">
              <a:xfrm>
                <a:off x="816" y="2304"/>
                <a:ext cx="480" cy="480"/>
                <a:chOff x="816" y="2352"/>
                <a:chExt cx="480" cy="432"/>
              </a:xfrm>
            </p:grpSpPr>
            <p:sp>
              <p:nvSpPr>
                <p:cNvPr id="1907" name="Line 12406"/>
                <p:cNvSpPr>
                  <a:spLocks noChangeShapeType="1"/>
                </p:cNvSpPr>
                <p:nvPr/>
              </p:nvSpPr>
              <p:spPr bwMode="auto">
                <a:xfrm flipV="1">
                  <a:off x="816" y="235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8" name="Line 12407"/>
                <p:cNvSpPr>
                  <a:spLocks noChangeShapeType="1"/>
                </p:cNvSpPr>
                <p:nvPr/>
              </p:nvSpPr>
              <p:spPr bwMode="auto">
                <a:xfrm flipV="1">
                  <a:off x="912" y="235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9" name="Line 12408"/>
                <p:cNvSpPr>
                  <a:spLocks noChangeShapeType="1"/>
                </p:cNvSpPr>
                <p:nvPr/>
              </p:nvSpPr>
              <p:spPr bwMode="auto">
                <a:xfrm flipV="1">
                  <a:off x="1008" y="235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0" name="Line 12409"/>
                <p:cNvSpPr>
                  <a:spLocks noChangeShapeType="1"/>
                </p:cNvSpPr>
                <p:nvPr/>
              </p:nvSpPr>
              <p:spPr bwMode="auto">
                <a:xfrm flipV="1">
                  <a:off x="1104" y="235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1" name="Line 12410"/>
                <p:cNvSpPr>
                  <a:spLocks noChangeShapeType="1"/>
                </p:cNvSpPr>
                <p:nvPr/>
              </p:nvSpPr>
              <p:spPr bwMode="auto">
                <a:xfrm flipV="1">
                  <a:off x="1200" y="235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2" name="Line 12411"/>
                <p:cNvSpPr>
                  <a:spLocks noChangeShapeType="1"/>
                </p:cNvSpPr>
                <p:nvPr/>
              </p:nvSpPr>
              <p:spPr bwMode="auto">
                <a:xfrm flipV="1">
                  <a:off x="1296" y="235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03" name="Line 12412"/>
              <p:cNvSpPr>
                <a:spLocks noChangeShapeType="1"/>
              </p:cNvSpPr>
              <p:nvPr/>
            </p:nvSpPr>
            <p:spPr bwMode="auto">
              <a:xfrm rot="5400000" flipV="1">
                <a:off x="1056" y="2064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" name="Line 12413"/>
              <p:cNvSpPr>
                <a:spLocks noChangeShapeType="1"/>
              </p:cNvSpPr>
              <p:nvPr/>
            </p:nvSpPr>
            <p:spPr bwMode="auto">
              <a:xfrm rot="5400000" flipV="1">
                <a:off x="1056" y="216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" name="Line 12414"/>
              <p:cNvSpPr>
                <a:spLocks noChangeShapeType="1"/>
              </p:cNvSpPr>
              <p:nvPr/>
            </p:nvSpPr>
            <p:spPr bwMode="auto">
              <a:xfrm rot="5400000" flipV="1">
                <a:off x="1056" y="225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" name="Line 12415"/>
              <p:cNvSpPr>
                <a:spLocks noChangeShapeType="1"/>
              </p:cNvSpPr>
              <p:nvPr/>
            </p:nvSpPr>
            <p:spPr bwMode="auto">
              <a:xfrm rot="5400000" flipV="1">
                <a:off x="1056" y="2352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4" name="Line 12416"/>
          <p:cNvSpPr>
            <a:spLocks noChangeShapeType="1"/>
          </p:cNvSpPr>
          <p:nvPr/>
        </p:nvSpPr>
        <p:spPr bwMode="auto">
          <a:xfrm>
            <a:off x="31268988" y="10491788"/>
            <a:ext cx="3048000" cy="63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101233" tIns="50617" rIns="101233" bIns="50617"/>
          <a:lstStyle/>
          <a:p>
            <a:endParaRPr lang="en-US"/>
          </a:p>
        </p:txBody>
      </p:sp>
      <p:sp>
        <p:nvSpPr>
          <p:cNvPr id="1085" name="Line 12417"/>
          <p:cNvSpPr>
            <a:spLocks noChangeShapeType="1"/>
          </p:cNvSpPr>
          <p:nvPr/>
        </p:nvSpPr>
        <p:spPr bwMode="auto">
          <a:xfrm flipH="1">
            <a:off x="29700538" y="10491788"/>
            <a:ext cx="1568450" cy="159861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101233" tIns="50617" rIns="101233" bIns="50617"/>
          <a:lstStyle/>
          <a:p>
            <a:endParaRPr lang="en-US"/>
          </a:p>
        </p:txBody>
      </p:sp>
      <p:sp>
        <p:nvSpPr>
          <p:cNvPr id="1086" name="Line 12418"/>
          <p:cNvSpPr>
            <a:spLocks noChangeShapeType="1"/>
          </p:cNvSpPr>
          <p:nvPr/>
        </p:nvSpPr>
        <p:spPr bwMode="auto">
          <a:xfrm flipH="1" flipV="1">
            <a:off x="31240413" y="7567613"/>
            <a:ext cx="28575" cy="29241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101233" tIns="50617" rIns="101233" bIns="50617"/>
          <a:lstStyle/>
          <a:p>
            <a:endParaRPr lang="en-US"/>
          </a:p>
        </p:txBody>
      </p:sp>
      <p:sp>
        <p:nvSpPr>
          <p:cNvPr id="1087" name="Text Box 12419"/>
          <p:cNvSpPr txBox="1">
            <a:spLocks noChangeArrowheads="1"/>
          </p:cNvSpPr>
          <p:nvPr/>
        </p:nvSpPr>
        <p:spPr bwMode="auto">
          <a:xfrm>
            <a:off x="29016325" y="9182100"/>
            <a:ext cx="10239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grpSp>
        <p:nvGrpSpPr>
          <p:cNvPr id="1088" name="Group 12420"/>
          <p:cNvGrpSpPr>
            <a:grpSpLocks/>
          </p:cNvGrpSpPr>
          <p:nvPr/>
        </p:nvGrpSpPr>
        <p:grpSpPr bwMode="auto">
          <a:xfrm>
            <a:off x="28919488" y="9666288"/>
            <a:ext cx="511175" cy="323850"/>
            <a:chOff x="4203" y="1728"/>
            <a:chExt cx="144" cy="96"/>
          </a:xfrm>
        </p:grpSpPr>
        <p:sp>
          <p:nvSpPr>
            <p:cNvPr id="1896" name="Line 12421"/>
            <p:cNvSpPr>
              <a:spLocks noChangeShapeType="1"/>
            </p:cNvSpPr>
            <p:nvPr/>
          </p:nvSpPr>
          <p:spPr bwMode="auto">
            <a:xfrm>
              <a:off x="4203" y="1728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Line 12422"/>
            <p:cNvSpPr>
              <a:spLocks noChangeShapeType="1"/>
            </p:cNvSpPr>
            <p:nvPr/>
          </p:nvSpPr>
          <p:spPr bwMode="auto">
            <a:xfrm>
              <a:off x="4203" y="1776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Line 12423"/>
            <p:cNvSpPr>
              <a:spLocks noChangeShapeType="1"/>
            </p:cNvSpPr>
            <p:nvPr/>
          </p:nvSpPr>
          <p:spPr bwMode="auto">
            <a:xfrm>
              <a:off x="4203" y="1824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9" name="Freeform 12424"/>
          <p:cNvSpPr>
            <a:spLocks/>
          </p:cNvSpPr>
          <p:nvPr/>
        </p:nvSpPr>
        <p:spPr bwMode="auto">
          <a:xfrm>
            <a:off x="30175200" y="8535989"/>
            <a:ext cx="3457575" cy="3046412"/>
          </a:xfrm>
          <a:custGeom>
            <a:avLst/>
            <a:gdLst>
              <a:gd name="T0" fmla="*/ 288 w 960"/>
              <a:gd name="T1" fmla="*/ 0 h 912"/>
              <a:gd name="T2" fmla="*/ 0 w 960"/>
              <a:gd name="T3" fmla="*/ 912 h 912"/>
              <a:gd name="T4" fmla="*/ 960 w 960"/>
              <a:gd name="T5" fmla="*/ 576 h 912"/>
              <a:gd name="T6" fmla="*/ 288 w 960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912"/>
              <a:gd name="T14" fmla="*/ 960 w 960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912">
                <a:moveTo>
                  <a:pt x="288" y="0"/>
                </a:moveTo>
                <a:lnTo>
                  <a:pt x="0" y="912"/>
                </a:lnTo>
                <a:lnTo>
                  <a:pt x="960" y="576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1233" tIns="50617" rIns="101233" bIns="50617"/>
          <a:lstStyle/>
          <a:p>
            <a:endParaRPr lang="en-US"/>
          </a:p>
        </p:txBody>
      </p:sp>
      <p:sp>
        <p:nvSpPr>
          <p:cNvPr id="1090" name="Text Box 12425"/>
          <p:cNvSpPr txBox="1">
            <a:spLocks noChangeArrowheads="1"/>
          </p:cNvSpPr>
          <p:nvPr/>
        </p:nvSpPr>
        <p:spPr bwMode="auto">
          <a:xfrm>
            <a:off x="31394400" y="10287000"/>
            <a:ext cx="6826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1091" name="Text Box 12426"/>
          <p:cNvSpPr txBox="1">
            <a:spLocks noChangeArrowheads="1"/>
          </p:cNvSpPr>
          <p:nvPr/>
        </p:nvSpPr>
        <p:spPr bwMode="auto">
          <a:xfrm>
            <a:off x="30384750" y="7081838"/>
            <a:ext cx="1709738" cy="441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1233" tIns="50617" rIns="101233" bIns="50617">
            <a:spAutoFit/>
          </a:bodyPr>
          <a:lstStyle/>
          <a:p>
            <a:pPr algn="ctr"/>
            <a:r>
              <a:rPr lang="en-US" sz="2200" b="1">
                <a:solidFill>
                  <a:srgbClr val="990000"/>
                </a:solidFill>
              </a:rPr>
              <a:t>Theme 1</a:t>
            </a:r>
          </a:p>
        </p:txBody>
      </p:sp>
      <p:sp>
        <p:nvSpPr>
          <p:cNvPr id="1092" name="Text Box 12427"/>
          <p:cNvSpPr txBox="1">
            <a:spLocks noChangeArrowheads="1"/>
          </p:cNvSpPr>
          <p:nvPr/>
        </p:nvSpPr>
        <p:spPr bwMode="auto">
          <a:xfrm>
            <a:off x="28670250" y="11249025"/>
            <a:ext cx="1709738" cy="441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1233" tIns="50617" rIns="101233" bIns="50617">
            <a:spAutoFit/>
          </a:bodyPr>
          <a:lstStyle/>
          <a:p>
            <a:pPr algn="ctr"/>
            <a:r>
              <a:rPr lang="en-US" sz="2200" b="1">
                <a:solidFill>
                  <a:srgbClr val="990000"/>
                </a:solidFill>
              </a:rPr>
              <a:t>Theme 2</a:t>
            </a:r>
          </a:p>
        </p:txBody>
      </p:sp>
      <p:sp>
        <p:nvSpPr>
          <p:cNvPr id="1093" name="Text Box 12428"/>
          <p:cNvSpPr txBox="1">
            <a:spLocks noChangeArrowheads="1"/>
          </p:cNvSpPr>
          <p:nvPr/>
        </p:nvSpPr>
        <p:spPr bwMode="auto">
          <a:xfrm>
            <a:off x="33178750" y="9990138"/>
            <a:ext cx="1711325" cy="441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1233" tIns="50617" rIns="101233" bIns="50617">
            <a:spAutoFit/>
          </a:bodyPr>
          <a:lstStyle/>
          <a:p>
            <a:pPr algn="ctr"/>
            <a:r>
              <a:rPr lang="en-US" sz="2200" b="1">
                <a:solidFill>
                  <a:srgbClr val="990000"/>
                </a:solidFill>
              </a:rPr>
              <a:t>Theme L</a:t>
            </a:r>
          </a:p>
        </p:txBody>
      </p:sp>
      <p:pic>
        <p:nvPicPr>
          <p:cNvPr id="1094" name="Picture 12429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/>
          <a:stretch>
            <a:fillRect/>
          </a:stretch>
        </p:blipFill>
        <p:spPr bwMode="auto">
          <a:xfrm>
            <a:off x="32689800" y="8001000"/>
            <a:ext cx="18796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6" name="Text Box 12431"/>
          <p:cNvSpPr txBox="1">
            <a:spLocks noChangeArrowheads="1"/>
          </p:cNvSpPr>
          <p:nvPr/>
        </p:nvSpPr>
        <p:spPr bwMode="auto">
          <a:xfrm>
            <a:off x="30379988" y="12252325"/>
            <a:ext cx="3762375" cy="639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1233" tIns="50617" rIns="101233" bIns="50617">
            <a:spAutoFit/>
          </a:bodyPr>
          <a:lstStyle/>
          <a:p>
            <a:pPr algn="ctr"/>
            <a:r>
              <a:rPr lang="en-US" sz="3500" b="1">
                <a:solidFill>
                  <a:srgbClr val="990000"/>
                </a:solidFill>
              </a:rPr>
              <a:t>Semantic Space</a:t>
            </a:r>
          </a:p>
        </p:txBody>
      </p:sp>
      <p:sp>
        <p:nvSpPr>
          <p:cNvPr id="1097" name="Rectangle 12432"/>
          <p:cNvSpPr>
            <a:spLocks noChangeArrowheads="1"/>
          </p:cNvSpPr>
          <p:nvPr/>
        </p:nvSpPr>
        <p:spPr bwMode="auto">
          <a:xfrm>
            <a:off x="22139275" y="6273800"/>
            <a:ext cx="2332038" cy="6786563"/>
          </a:xfrm>
          <a:prstGeom prst="rect">
            <a:avLst/>
          </a:prstGeom>
          <a:solidFill>
            <a:srgbClr val="DDDDDD">
              <a:alpha val="61960"/>
            </a:srgbClr>
          </a:solidFill>
          <a:ln w="19050">
            <a:solidFill>
              <a:srgbClr val="800000"/>
            </a:solidFill>
            <a:prstDash val="dash"/>
            <a:miter lim="800000"/>
            <a:headEnd/>
            <a:tailEnd/>
          </a:ln>
        </p:spPr>
        <p:txBody>
          <a:bodyPr wrap="none" lIns="101233" tIns="50617" rIns="101233" bIns="50617" anchor="ctr"/>
          <a:lstStyle/>
          <a:p>
            <a:endParaRPr lang="en-US"/>
          </a:p>
        </p:txBody>
      </p:sp>
      <p:sp>
        <p:nvSpPr>
          <p:cNvPr id="1098" name="Text Box 12433"/>
          <p:cNvSpPr txBox="1">
            <a:spLocks noChangeArrowheads="1"/>
          </p:cNvSpPr>
          <p:nvPr/>
        </p:nvSpPr>
        <p:spPr bwMode="auto">
          <a:xfrm rot="5400000">
            <a:off x="22811581" y="9487694"/>
            <a:ext cx="1598613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1233" tIns="50617" rIns="101233" bIns="50617">
            <a:spAutoFit/>
          </a:bodyPr>
          <a:lstStyle/>
          <a:p>
            <a:pPr algn="l"/>
            <a:r>
              <a:rPr lang="en-US" b="1"/>
              <a:t>.  .  .  </a:t>
            </a:r>
          </a:p>
        </p:txBody>
      </p:sp>
      <p:sp>
        <p:nvSpPr>
          <p:cNvPr id="1099" name="Line 12434"/>
          <p:cNvSpPr>
            <a:spLocks noChangeShapeType="1"/>
          </p:cNvSpPr>
          <p:nvPr/>
        </p:nvSpPr>
        <p:spPr bwMode="auto">
          <a:xfrm>
            <a:off x="22786975" y="7796213"/>
            <a:ext cx="1363663" cy="31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101233" tIns="50617" rIns="101233" bIns="50617"/>
          <a:lstStyle/>
          <a:p>
            <a:endParaRPr lang="en-US"/>
          </a:p>
        </p:txBody>
      </p:sp>
      <p:sp>
        <p:nvSpPr>
          <p:cNvPr id="1100" name="Line 12435"/>
          <p:cNvSpPr>
            <a:spLocks noChangeShapeType="1"/>
          </p:cNvSpPr>
          <p:nvPr/>
        </p:nvSpPr>
        <p:spPr bwMode="auto">
          <a:xfrm flipH="1">
            <a:off x="22388513" y="7796213"/>
            <a:ext cx="398462" cy="54133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101233" tIns="50617" rIns="101233" bIns="50617"/>
          <a:lstStyle/>
          <a:p>
            <a:endParaRPr lang="en-US"/>
          </a:p>
        </p:txBody>
      </p:sp>
      <p:sp>
        <p:nvSpPr>
          <p:cNvPr id="1101" name="Line 12436"/>
          <p:cNvSpPr>
            <a:spLocks noChangeShapeType="1"/>
          </p:cNvSpPr>
          <p:nvPr/>
        </p:nvSpPr>
        <p:spPr bwMode="auto">
          <a:xfrm flipV="1">
            <a:off x="22786975" y="6484938"/>
            <a:ext cx="3175" cy="13112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101233" tIns="50617" rIns="101233" bIns="50617"/>
          <a:lstStyle/>
          <a:p>
            <a:endParaRPr lang="en-US"/>
          </a:p>
        </p:txBody>
      </p:sp>
      <p:sp>
        <p:nvSpPr>
          <p:cNvPr id="1102" name="Oval 12437"/>
          <p:cNvSpPr>
            <a:spLocks noChangeArrowheads="1"/>
          </p:cNvSpPr>
          <p:nvPr/>
        </p:nvSpPr>
        <p:spPr bwMode="auto">
          <a:xfrm rot="19693145" flipV="1">
            <a:off x="23188613" y="7567613"/>
            <a:ext cx="666750" cy="396875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lIns="101233" tIns="50617" rIns="101233" bIns="50617" anchor="ctr"/>
          <a:lstStyle/>
          <a:p>
            <a:endParaRPr lang="en-US"/>
          </a:p>
        </p:txBody>
      </p:sp>
      <p:sp>
        <p:nvSpPr>
          <p:cNvPr id="1103" name="Oval 12438"/>
          <p:cNvSpPr>
            <a:spLocks noChangeArrowheads="1"/>
          </p:cNvSpPr>
          <p:nvPr/>
        </p:nvSpPr>
        <p:spPr bwMode="auto">
          <a:xfrm>
            <a:off x="22469475" y="6734175"/>
            <a:ext cx="1101725" cy="925513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lIns="101233" tIns="50617" rIns="101233" bIns="50617" anchor="ctr"/>
          <a:lstStyle/>
          <a:p>
            <a:endParaRPr lang="en-US"/>
          </a:p>
        </p:txBody>
      </p:sp>
      <p:graphicFrame>
        <p:nvGraphicFramePr>
          <p:cNvPr id="1027" name="Object 12439"/>
          <p:cNvGraphicFramePr>
            <a:graphicFrameLocks noChangeAspect="1"/>
          </p:cNvGraphicFramePr>
          <p:nvPr/>
        </p:nvGraphicFramePr>
        <p:xfrm>
          <a:off x="22250400" y="12344400"/>
          <a:ext cx="1722438" cy="433387"/>
        </p:xfrm>
        <a:graphic>
          <a:graphicData uri="http://schemas.openxmlformats.org/presentationml/2006/ole">
            <p:oleObj spid="_x0000_s1027" name="Equation" r:id="rId23" imgW="1015920" imgH="241200" progId="Equation.3">
              <p:embed/>
            </p:oleObj>
          </a:graphicData>
        </a:graphic>
      </p:graphicFrame>
      <p:sp>
        <p:nvSpPr>
          <p:cNvPr id="1104" name="Line 12440"/>
          <p:cNvSpPr>
            <a:spLocks noChangeShapeType="1"/>
          </p:cNvSpPr>
          <p:nvPr/>
        </p:nvSpPr>
        <p:spPr bwMode="auto">
          <a:xfrm>
            <a:off x="22818725" y="11885613"/>
            <a:ext cx="1211263" cy="31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101233" tIns="50617" rIns="101233" bIns="50617"/>
          <a:lstStyle/>
          <a:p>
            <a:endParaRPr lang="en-US"/>
          </a:p>
        </p:txBody>
      </p:sp>
      <p:sp>
        <p:nvSpPr>
          <p:cNvPr id="1105" name="Line 12441"/>
          <p:cNvSpPr>
            <a:spLocks noChangeShapeType="1"/>
          </p:cNvSpPr>
          <p:nvPr/>
        </p:nvSpPr>
        <p:spPr bwMode="auto">
          <a:xfrm flipH="1">
            <a:off x="22464713" y="11885613"/>
            <a:ext cx="354012" cy="5524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101233" tIns="50617" rIns="101233" bIns="50617"/>
          <a:lstStyle/>
          <a:p>
            <a:endParaRPr lang="en-US"/>
          </a:p>
        </p:txBody>
      </p:sp>
      <p:sp>
        <p:nvSpPr>
          <p:cNvPr id="1106" name="Line 12442"/>
          <p:cNvSpPr>
            <a:spLocks noChangeShapeType="1"/>
          </p:cNvSpPr>
          <p:nvPr/>
        </p:nvSpPr>
        <p:spPr bwMode="auto">
          <a:xfrm flipV="1">
            <a:off x="22818725" y="10560050"/>
            <a:ext cx="7938" cy="132556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lIns="101233" tIns="50617" rIns="101233" bIns="50617"/>
          <a:lstStyle/>
          <a:p>
            <a:endParaRPr lang="en-US"/>
          </a:p>
        </p:txBody>
      </p:sp>
      <p:sp>
        <p:nvSpPr>
          <p:cNvPr id="1107" name="Oval 12443"/>
          <p:cNvSpPr>
            <a:spLocks noChangeArrowheads="1"/>
          </p:cNvSpPr>
          <p:nvPr/>
        </p:nvSpPr>
        <p:spPr bwMode="auto">
          <a:xfrm rot="-1906855">
            <a:off x="22974300" y="11017250"/>
            <a:ext cx="585788" cy="1208088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lIns="101233" tIns="50617" rIns="101233" bIns="50617" anchor="ctr"/>
          <a:lstStyle/>
          <a:p>
            <a:endParaRPr lang="en-US"/>
          </a:p>
        </p:txBody>
      </p:sp>
      <p:graphicFrame>
        <p:nvGraphicFramePr>
          <p:cNvPr id="1028" name="Object 12444"/>
          <p:cNvGraphicFramePr>
            <a:graphicFrameLocks noChangeAspect="1"/>
          </p:cNvGraphicFramePr>
          <p:nvPr/>
        </p:nvGraphicFramePr>
        <p:xfrm>
          <a:off x="22504400" y="8280400"/>
          <a:ext cx="1895475" cy="487363"/>
        </p:xfrm>
        <a:graphic>
          <a:graphicData uri="http://schemas.openxmlformats.org/presentationml/2006/ole">
            <p:oleObj spid="_x0000_s1028" name="Equation" r:id="rId24" imgW="990360" imgH="241200" progId="Equation.3">
              <p:embed/>
            </p:oleObj>
          </a:graphicData>
        </a:graphic>
      </p:graphicFrame>
      <p:sp>
        <p:nvSpPr>
          <p:cNvPr id="1108" name="Text Box 12445"/>
          <p:cNvSpPr txBox="1">
            <a:spLocks noChangeArrowheads="1"/>
          </p:cNvSpPr>
          <p:nvPr/>
        </p:nvSpPr>
        <p:spPr bwMode="auto">
          <a:xfrm>
            <a:off x="14517688" y="12252325"/>
            <a:ext cx="2022475" cy="639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1233" tIns="50617" rIns="101233" bIns="50617">
            <a:spAutoFit/>
          </a:bodyPr>
          <a:lstStyle/>
          <a:p>
            <a:pPr algn="ctr"/>
            <a:r>
              <a:rPr lang="en-US" sz="3500">
                <a:solidFill>
                  <a:srgbClr val="990000"/>
                </a:solidFill>
              </a:rPr>
              <a:t>Image</a:t>
            </a:r>
          </a:p>
        </p:txBody>
      </p:sp>
      <p:sp>
        <p:nvSpPr>
          <p:cNvPr id="1109" name="Text Box 12446"/>
          <p:cNvSpPr txBox="1">
            <a:spLocks noChangeArrowheads="1"/>
          </p:cNvSpPr>
          <p:nvPr/>
        </p:nvSpPr>
        <p:spPr bwMode="auto">
          <a:xfrm>
            <a:off x="17940338" y="12252325"/>
            <a:ext cx="3109912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1233" tIns="50617" rIns="101233" bIns="50617">
            <a:spAutoFit/>
          </a:bodyPr>
          <a:lstStyle/>
          <a:p>
            <a:pPr algn="ctr"/>
            <a:r>
              <a:rPr lang="en-US" sz="3100">
                <a:solidFill>
                  <a:srgbClr val="990000"/>
                </a:solidFill>
              </a:rPr>
              <a:t>Bag of features</a:t>
            </a:r>
          </a:p>
        </p:txBody>
      </p:sp>
      <p:sp>
        <p:nvSpPr>
          <p:cNvPr id="1110" name="Text Box 12447"/>
          <p:cNvSpPr txBox="1">
            <a:spLocks noChangeArrowheads="1"/>
          </p:cNvSpPr>
          <p:nvPr/>
        </p:nvSpPr>
        <p:spPr bwMode="auto">
          <a:xfrm>
            <a:off x="25950863" y="12382500"/>
            <a:ext cx="3109912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1233" tIns="50617" rIns="101233" bIns="50617">
            <a:spAutoFit/>
          </a:bodyPr>
          <a:lstStyle/>
          <a:p>
            <a:pPr algn="ctr"/>
            <a:r>
              <a:rPr lang="en-US" sz="3100">
                <a:solidFill>
                  <a:srgbClr val="990000"/>
                </a:solidFill>
              </a:rPr>
              <a:t>Theme vector</a:t>
            </a:r>
          </a:p>
        </p:txBody>
      </p:sp>
      <p:sp>
        <p:nvSpPr>
          <p:cNvPr id="1111" name="Text Box 12448"/>
          <p:cNvSpPr txBox="1">
            <a:spLocks noChangeArrowheads="1"/>
          </p:cNvSpPr>
          <p:nvPr/>
        </p:nvSpPr>
        <p:spPr bwMode="auto">
          <a:xfrm>
            <a:off x="24603075" y="10731500"/>
            <a:ext cx="1555750" cy="10556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1233" tIns="50617" rIns="101233" bIns="50617">
            <a:spAutoFit/>
          </a:bodyPr>
          <a:lstStyle/>
          <a:p>
            <a:pPr algn="ctr"/>
            <a:r>
              <a:rPr lang="en-US" sz="3100">
                <a:solidFill>
                  <a:srgbClr val="990000"/>
                </a:solidFill>
              </a:rPr>
              <a:t>Theme models</a:t>
            </a:r>
          </a:p>
        </p:txBody>
      </p:sp>
      <p:sp>
        <p:nvSpPr>
          <p:cNvPr id="1112" name="Line 12449"/>
          <p:cNvSpPr>
            <a:spLocks noChangeShapeType="1"/>
          </p:cNvSpPr>
          <p:nvPr/>
        </p:nvSpPr>
        <p:spPr bwMode="auto">
          <a:xfrm flipV="1">
            <a:off x="21221700" y="7729538"/>
            <a:ext cx="1027113" cy="193675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</p:spPr>
        <p:txBody>
          <a:bodyPr lIns="101233" tIns="50617" rIns="101233" bIns="50617"/>
          <a:lstStyle/>
          <a:p>
            <a:endParaRPr lang="en-US"/>
          </a:p>
        </p:txBody>
      </p:sp>
      <p:sp>
        <p:nvSpPr>
          <p:cNvPr id="1113" name="Line 12450"/>
          <p:cNvSpPr>
            <a:spLocks noChangeShapeType="1"/>
          </p:cNvSpPr>
          <p:nvPr/>
        </p:nvSpPr>
        <p:spPr bwMode="auto">
          <a:xfrm>
            <a:off x="24299863" y="7889875"/>
            <a:ext cx="684212" cy="1292225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</p:spPr>
        <p:txBody>
          <a:bodyPr lIns="101233" tIns="50617" rIns="101233" bIns="50617"/>
          <a:lstStyle/>
          <a:p>
            <a:endParaRPr lang="en-US"/>
          </a:p>
        </p:txBody>
      </p:sp>
      <p:sp>
        <p:nvSpPr>
          <p:cNvPr id="1114" name="Line 12451"/>
          <p:cNvSpPr>
            <a:spLocks noChangeShapeType="1"/>
          </p:cNvSpPr>
          <p:nvPr/>
        </p:nvSpPr>
        <p:spPr bwMode="auto">
          <a:xfrm flipV="1">
            <a:off x="24299863" y="10152063"/>
            <a:ext cx="684212" cy="1452562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</p:spPr>
        <p:txBody>
          <a:bodyPr lIns="101233" tIns="50617" rIns="101233" bIns="50617"/>
          <a:lstStyle/>
          <a:p>
            <a:endParaRPr lang="en-US"/>
          </a:p>
        </p:txBody>
      </p:sp>
      <p:sp>
        <p:nvSpPr>
          <p:cNvPr id="1115" name="Line 12452"/>
          <p:cNvSpPr>
            <a:spLocks noChangeShapeType="1"/>
          </p:cNvSpPr>
          <p:nvPr/>
        </p:nvSpPr>
        <p:spPr bwMode="auto">
          <a:xfrm>
            <a:off x="21221700" y="9828213"/>
            <a:ext cx="1195388" cy="1938337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</p:spPr>
        <p:txBody>
          <a:bodyPr lIns="101233" tIns="50617" rIns="101233" bIns="50617"/>
          <a:lstStyle/>
          <a:p>
            <a:endParaRPr lang="en-US"/>
          </a:p>
        </p:txBody>
      </p:sp>
      <p:sp>
        <p:nvSpPr>
          <p:cNvPr id="1116" name="Text Box 12970"/>
          <p:cNvSpPr txBox="1">
            <a:spLocks noChangeArrowheads="1"/>
          </p:cNvSpPr>
          <p:nvPr/>
        </p:nvSpPr>
        <p:spPr bwMode="auto">
          <a:xfrm>
            <a:off x="12954000" y="22326600"/>
            <a:ext cx="12039600" cy="87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lang="en-US" sz="2000" dirty="0"/>
              <a:t>“Formulating Semantics Image Annotation as a Supervised Learning Problem”  </a:t>
            </a:r>
            <a:r>
              <a:rPr lang="en-US" sz="2000" dirty="0" smtClean="0"/>
              <a:t>[</a:t>
            </a:r>
            <a:r>
              <a:rPr lang="en-US" sz="2000" dirty="0"/>
              <a:t>G. </a:t>
            </a:r>
            <a:r>
              <a:rPr lang="en-US" sz="2000" dirty="0" smtClean="0"/>
              <a:t>Carneiro’2007</a:t>
            </a:r>
            <a:r>
              <a:rPr lang="en-US" sz="2000" dirty="0"/>
              <a:t>]</a:t>
            </a:r>
            <a:endParaRPr lang="en-US" sz="2000" dirty="0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 dirty="0"/>
          </a:p>
        </p:txBody>
      </p:sp>
      <p:sp>
        <p:nvSpPr>
          <p:cNvPr id="1380" name="Rectangle 12456"/>
          <p:cNvSpPr>
            <a:spLocks noChangeArrowheads="1"/>
          </p:cNvSpPr>
          <p:nvPr/>
        </p:nvSpPr>
        <p:spPr bwMode="auto">
          <a:xfrm>
            <a:off x="16864948" y="18359689"/>
            <a:ext cx="6925929" cy="3933573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1" name="Rectangle 12457"/>
          <p:cNvSpPr>
            <a:spLocks noChangeArrowheads="1"/>
          </p:cNvSpPr>
          <p:nvPr/>
        </p:nvSpPr>
        <p:spPr bwMode="auto">
          <a:xfrm>
            <a:off x="13501913" y="15771812"/>
            <a:ext cx="10287001" cy="2380847"/>
          </a:xfrm>
          <a:prstGeom prst="rect">
            <a:avLst/>
          </a:prstGeom>
          <a:solidFill>
            <a:srgbClr val="E4E4E4"/>
          </a:solidFill>
          <a:ln w="19050">
            <a:solidFill>
              <a:srgbClr val="8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" name="Line 12458"/>
          <p:cNvSpPr>
            <a:spLocks noChangeShapeType="1"/>
          </p:cNvSpPr>
          <p:nvPr/>
        </p:nvSpPr>
        <p:spPr bwMode="auto">
          <a:xfrm>
            <a:off x="15768184" y="17013993"/>
            <a:ext cx="514382" cy="215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83" name="Text Box 12459"/>
          <p:cNvSpPr txBox="1">
            <a:spLocks noChangeArrowheads="1"/>
          </p:cNvSpPr>
          <p:nvPr/>
        </p:nvSpPr>
        <p:spPr bwMode="auto">
          <a:xfrm>
            <a:off x="17323480" y="15929241"/>
            <a:ext cx="2138533" cy="29760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>
                <a:solidFill>
                  <a:srgbClr val="990000"/>
                </a:solidFill>
              </a:rPr>
              <a:t>Bag of DCT vectors</a:t>
            </a:r>
          </a:p>
        </p:txBody>
      </p:sp>
      <p:grpSp>
        <p:nvGrpSpPr>
          <p:cNvPr id="1384" name="Group 12460"/>
          <p:cNvGrpSpPr>
            <a:grpSpLocks/>
          </p:cNvGrpSpPr>
          <p:nvPr/>
        </p:nvGrpSpPr>
        <p:grpSpPr bwMode="auto">
          <a:xfrm>
            <a:off x="18878777" y="15978842"/>
            <a:ext cx="2249914" cy="2087554"/>
            <a:chOff x="705" y="3120"/>
            <a:chExt cx="879" cy="816"/>
          </a:xfrm>
        </p:grpSpPr>
        <p:grpSp>
          <p:nvGrpSpPr>
            <p:cNvPr id="1676" name="Group 12461"/>
            <p:cNvGrpSpPr>
              <a:grpSpLocks/>
            </p:cNvGrpSpPr>
            <p:nvPr/>
          </p:nvGrpSpPr>
          <p:grpSpPr bwMode="auto">
            <a:xfrm>
              <a:off x="720" y="3120"/>
              <a:ext cx="864" cy="816"/>
              <a:chOff x="720" y="3120"/>
              <a:chExt cx="864" cy="816"/>
            </a:xfrm>
          </p:grpSpPr>
          <p:sp>
            <p:nvSpPr>
              <p:cNvPr id="1893" name="Line 12462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" name="Line 12463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192" cy="24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" name="Line 12464"/>
              <p:cNvSpPr>
                <a:spLocks noChangeShapeType="1"/>
              </p:cNvSpPr>
              <p:nvPr/>
            </p:nvSpPr>
            <p:spPr bwMode="auto">
              <a:xfrm flipV="1">
                <a:off x="912" y="3120"/>
                <a:ext cx="0" cy="57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77" name="Text Box 12465"/>
            <p:cNvSpPr txBox="1">
              <a:spLocks noChangeArrowheads="1"/>
            </p:cNvSpPr>
            <p:nvPr/>
          </p:nvSpPr>
          <p:spPr bwMode="auto">
            <a:xfrm>
              <a:off x="1086" y="331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78" name="Text Box 12466"/>
            <p:cNvSpPr txBox="1">
              <a:spLocks noChangeArrowheads="1"/>
            </p:cNvSpPr>
            <p:nvPr/>
          </p:nvSpPr>
          <p:spPr bwMode="auto">
            <a:xfrm rot="2901055">
              <a:off x="1305" y="331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79" name="Text Box 12467"/>
            <p:cNvSpPr txBox="1">
              <a:spLocks noChangeArrowheads="1"/>
            </p:cNvSpPr>
            <p:nvPr/>
          </p:nvSpPr>
          <p:spPr bwMode="auto">
            <a:xfrm rot="2901055">
              <a:off x="1194" y="335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0" name="Text Box 12468"/>
            <p:cNvSpPr txBox="1">
              <a:spLocks noChangeArrowheads="1"/>
            </p:cNvSpPr>
            <p:nvPr/>
          </p:nvSpPr>
          <p:spPr bwMode="auto">
            <a:xfrm>
              <a:off x="1092" y="344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1" name="Text Box 12469"/>
            <p:cNvSpPr txBox="1">
              <a:spLocks noChangeArrowheads="1"/>
            </p:cNvSpPr>
            <p:nvPr/>
          </p:nvSpPr>
          <p:spPr bwMode="auto">
            <a:xfrm>
              <a:off x="1082" y="3382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2" name="Text Box 12470"/>
            <p:cNvSpPr txBox="1">
              <a:spLocks noChangeArrowheads="1"/>
            </p:cNvSpPr>
            <p:nvPr/>
          </p:nvSpPr>
          <p:spPr bwMode="auto">
            <a:xfrm>
              <a:off x="1070" y="3489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3" name="Text Box 12471"/>
            <p:cNvSpPr txBox="1">
              <a:spLocks noChangeArrowheads="1"/>
            </p:cNvSpPr>
            <p:nvPr/>
          </p:nvSpPr>
          <p:spPr bwMode="auto">
            <a:xfrm>
              <a:off x="1141" y="343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4" name="Text Box 12472"/>
            <p:cNvSpPr txBox="1">
              <a:spLocks noChangeArrowheads="1"/>
            </p:cNvSpPr>
            <p:nvPr/>
          </p:nvSpPr>
          <p:spPr bwMode="auto">
            <a:xfrm>
              <a:off x="1086" y="329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5" name="Text Box 12473"/>
            <p:cNvSpPr txBox="1">
              <a:spLocks noChangeArrowheads="1"/>
            </p:cNvSpPr>
            <p:nvPr/>
          </p:nvSpPr>
          <p:spPr bwMode="auto">
            <a:xfrm>
              <a:off x="1055" y="351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6" name="Text Box 12474"/>
            <p:cNvSpPr txBox="1">
              <a:spLocks noChangeArrowheads="1"/>
            </p:cNvSpPr>
            <p:nvPr/>
          </p:nvSpPr>
          <p:spPr bwMode="auto">
            <a:xfrm>
              <a:off x="1103" y="350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7" name="Text Box 12475"/>
            <p:cNvSpPr txBox="1">
              <a:spLocks noChangeArrowheads="1"/>
            </p:cNvSpPr>
            <p:nvPr/>
          </p:nvSpPr>
          <p:spPr bwMode="auto">
            <a:xfrm>
              <a:off x="1074" y="325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8" name="Text Box 12476"/>
            <p:cNvSpPr txBox="1">
              <a:spLocks noChangeArrowheads="1"/>
            </p:cNvSpPr>
            <p:nvPr/>
          </p:nvSpPr>
          <p:spPr bwMode="auto">
            <a:xfrm>
              <a:off x="1063" y="337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9" name="Text Box 12477"/>
            <p:cNvSpPr txBox="1">
              <a:spLocks noChangeArrowheads="1"/>
            </p:cNvSpPr>
            <p:nvPr/>
          </p:nvSpPr>
          <p:spPr bwMode="auto">
            <a:xfrm>
              <a:off x="1134" y="330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0" name="Text Box 12478"/>
            <p:cNvSpPr txBox="1">
              <a:spLocks noChangeArrowheads="1"/>
            </p:cNvSpPr>
            <p:nvPr/>
          </p:nvSpPr>
          <p:spPr bwMode="auto">
            <a:xfrm rot="2901055">
              <a:off x="1118" y="337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1" name="Text Box 12479"/>
            <p:cNvSpPr txBox="1">
              <a:spLocks noChangeArrowheads="1"/>
            </p:cNvSpPr>
            <p:nvPr/>
          </p:nvSpPr>
          <p:spPr bwMode="auto">
            <a:xfrm rot="2901055">
              <a:off x="1070" y="341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2" name="Text Box 12480"/>
            <p:cNvSpPr txBox="1">
              <a:spLocks noChangeArrowheads="1"/>
            </p:cNvSpPr>
            <p:nvPr/>
          </p:nvSpPr>
          <p:spPr bwMode="auto">
            <a:xfrm rot="2901055">
              <a:off x="1246" y="352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3" name="Text Box 12481"/>
            <p:cNvSpPr txBox="1">
              <a:spLocks noChangeArrowheads="1"/>
            </p:cNvSpPr>
            <p:nvPr/>
          </p:nvSpPr>
          <p:spPr bwMode="auto">
            <a:xfrm rot="2901055">
              <a:off x="1194" y="351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4" name="Text Box 12482"/>
            <p:cNvSpPr txBox="1">
              <a:spLocks noChangeArrowheads="1"/>
            </p:cNvSpPr>
            <p:nvPr/>
          </p:nvSpPr>
          <p:spPr bwMode="auto">
            <a:xfrm rot="2901055">
              <a:off x="1203" y="345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5" name="Text Box 12483"/>
            <p:cNvSpPr txBox="1">
              <a:spLocks noChangeArrowheads="1"/>
            </p:cNvSpPr>
            <p:nvPr/>
          </p:nvSpPr>
          <p:spPr bwMode="auto">
            <a:xfrm rot="2901055">
              <a:off x="1199" y="354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6" name="Text Box 12484"/>
            <p:cNvSpPr txBox="1">
              <a:spLocks noChangeArrowheads="1"/>
            </p:cNvSpPr>
            <p:nvPr/>
          </p:nvSpPr>
          <p:spPr bwMode="auto">
            <a:xfrm rot="2901055">
              <a:off x="1264" y="357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7" name="Text Box 12485"/>
            <p:cNvSpPr txBox="1">
              <a:spLocks noChangeArrowheads="1"/>
            </p:cNvSpPr>
            <p:nvPr/>
          </p:nvSpPr>
          <p:spPr bwMode="auto">
            <a:xfrm rot="2901055">
              <a:off x="1249" y="349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8" name="Text Box 12486"/>
            <p:cNvSpPr txBox="1">
              <a:spLocks noChangeArrowheads="1"/>
            </p:cNvSpPr>
            <p:nvPr/>
          </p:nvSpPr>
          <p:spPr bwMode="auto">
            <a:xfrm rot="2901055">
              <a:off x="1148" y="352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99" name="Text Box 12487"/>
            <p:cNvSpPr txBox="1">
              <a:spLocks noChangeArrowheads="1"/>
            </p:cNvSpPr>
            <p:nvPr/>
          </p:nvSpPr>
          <p:spPr bwMode="auto">
            <a:xfrm rot="2901055">
              <a:off x="1305" y="352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0" name="Text Box 12488"/>
            <p:cNvSpPr txBox="1">
              <a:spLocks noChangeArrowheads="1"/>
            </p:cNvSpPr>
            <p:nvPr/>
          </p:nvSpPr>
          <p:spPr bwMode="auto">
            <a:xfrm rot="2901055">
              <a:off x="1263" y="343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1" name="Text Box 12489"/>
            <p:cNvSpPr txBox="1">
              <a:spLocks noChangeArrowheads="1"/>
            </p:cNvSpPr>
            <p:nvPr/>
          </p:nvSpPr>
          <p:spPr bwMode="auto">
            <a:xfrm rot="2901055">
              <a:off x="1148" y="347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2" name="Text Box 12490"/>
            <p:cNvSpPr txBox="1">
              <a:spLocks noChangeArrowheads="1"/>
            </p:cNvSpPr>
            <p:nvPr/>
          </p:nvSpPr>
          <p:spPr bwMode="auto">
            <a:xfrm rot="2901055">
              <a:off x="1204" y="3422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3" name="Text Box 12491"/>
            <p:cNvSpPr txBox="1">
              <a:spLocks noChangeArrowheads="1"/>
            </p:cNvSpPr>
            <p:nvPr/>
          </p:nvSpPr>
          <p:spPr bwMode="auto">
            <a:xfrm rot="2901055">
              <a:off x="1152" y="341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4" name="Text Box 12492"/>
            <p:cNvSpPr txBox="1">
              <a:spLocks noChangeArrowheads="1"/>
            </p:cNvSpPr>
            <p:nvPr/>
          </p:nvSpPr>
          <p:spPr bwMode="auto">
            <a:xfrm rot="2901055">
              <a:off x="1168" y="335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5" name="Text Box 12493"/>
            <p:cNvSpPr txBox="1">
              <a:spLocks noChangeArrowheads="1"/>
            </p:cNvSpPr>
            <p:nvPr/>
          </p:nvSpPr>
          <p:spPr bwMode="auto">
            <a:xfrm rot="2901055">
              <a:off x="1157" y="3449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6" name="Text Box 12494"/>
            <p:cNvSpPr txBox="1">
              <a:spLocks noChangeArrowheads="1"/>
            </p:cNvSpPr>
            <p:nvPr/>
          </p:nvSpPr>
          <p:spPr bwMode="auto">
            <a:xfrm rot="2901055">
              <a:off x="1224" y="347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7" name="Text Box 12495"/>
            <p:cNvSpPr txBox="1">
              <a:spLocks noChangeArrowheads="1"/>
            </p:cNvSpPr>
            <p:nvPr/>
          </p:nvSpPr>
          <p:spPr bwMode="auto">
            <a:xfrm rot="2901055">
              <a:off x="1212" y="339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8" name="Text Box 12496"/>
            <p:cNvSpPr txBox="1">
              <a:spLocks noChangeArrowheads="1"/>
            </p:cNvSpPr>
            <p:nvPr/>
          </p:nvSpPr>
          <p:spPr bwMode="auto">
            <a:xfrm rot="2901055">
              <a:off x="1107" y="342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09" name="Text Box 12497"/>
            <p:cNvSpPr txBox="1">
              <a:spLocks noChangeArrowheads="1"/>
            </p:cNvSpPr>
            <p:nvPr/>
          </p:nvSpPr>
          <p:spPr bwMode="auto">
            <a:xfrm rot="2901055">
              <a:off x="1261" y="342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0" name="Text Box 12498"/>
            <p:cNvSpPr txBox="1">
              <a:spLocks noChangeArrowheads="1"/>
            </p:cNvSpPr>
            <p:nvPr/>
          </p:nvSpPr>
          <p:spPr bwMode="auto">
            <a:xfrm rot="2901055">
              <a:off x="1173" y="348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1" name="Text Box 12499"/>
            <p:cNvSpPr txBox="1">
              <a:spLocks noChangeArrowheads="1"/>
            </p:cNvSpPr>
            <p:nvPr/>
          </p:nvSpPr>
          <p:spPr bwMode="auto">
            <a:xfrm rot="2901055">
              <a:off x="1227" y="333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2" name="Text Box 12500"/>
            <p:cNvSpPr txBox="1">
              <a:spLocks noChangeArrowheads="1"/>
            </p:cNvSpPr>
            <p:nvPr/>
          </p:nvSpPr>
          <p:spPr bwMode="auto">
            <a:xfrm rot="2901055">
              <a:off x="1263" y="350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3" name="Text Box 12501"/>
            <p:cNvSpPr txBox="1">
              <a:spLocks noChangeArrowheads="1"/>
            </p:cNvSpPr>
            <p:nvPr/>
          </p:nvSpPr>
          <p:spPr bwMode="auto">
            <a:xfrm rot="2901055">
              <a:off x="1256" y="356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4" name="Text Box 12502"/>
            <p:cNvSpPr txBox="1">
              <a:spLocks noChangeArrowheads="1"/>
            </p:cNvSpPr>
            <p:nvPr/>
          </p:nvSpPr>
          <p:spPr bwMode="auto">
            <a:xfrm rot="2901055">
              <a:off x="1314" y="354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5" name="Text Box 12503"/>
            <p:cNvSpPr txBox="1">
              <a:spLocks noChangeArrowheads="1"/>
            </p:cNvSpPr>
            <p:nvPr/>
          </p:nvSpPr>
          <p:spPr bwMode="auto">
            <a:xfrm rot="2901055">
              <a:off x="1358" y="350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6" name="Text Box 12504"/>
            <p:cNvSpPr txBox="1">
              <a:spLocks noChangeArrowheads="1"/>
            </p:cNvSpPr>
            <p:nvPr/>
          </p:nvSpPr>
          <p:spPr bwMode="auto">
            <a:xfrm rot="2901055">
              <a:off x="1312" y="348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7" name="Text Box 12505"/>
            <p:cNvSpPr txBox="1">
              <a:spLocks noChangeArrowheads="1"/>
            </p:cNvSpPr>
            <p:nvPr/>
          </p:nvSpPr>
          <p:spPr bwMode="auto">
            <a:xfrm rot="2901055">
              <a:off x="1317" y="343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8" name="Text Box 12506"/>
            <p:cNvSpPr txBox="1">
              <a:spLocks noChangeArrowheads="1"/>
            </p:cNvSpPr>
            <p:nvPr/>
          </p:nvSpPr>
          <p:spPr bwMode="auto">
            <a:xfrm rot="2901055">
              <a:off x="1312" y="352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19" name="Text Box 12507"/>
            <p:cNvSpPr txBox="1">
              <a:spLocks noChangeArrowheads="1"/>
            </p:cNvSpPr>
            <p:nvPr/>
          </p:nvSpPr>
          <p:spPr bwMode="auto">
            <a:xfrm rot="2901055">
              <a:off x="1376" y="355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0" name="Text Box 12508"/>
            <p:cNvSpPr txBox="1">
              <a:spLocks noChangeArrowheads="1"/>
            </p:cNvSpPr>
            <p:nvPr/>
          </p:nvSpPr>
          <p:spPr bwMode="auto">
            <a:xfrm rot="2901055">
              <a:off x="1365" y="3469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1" name="Text Box 12509"/>
            <p:cNvSpPr txBox="1">
              <a:spLocks noChangeArrowheads="1"/>
            </p:cNvSpPr>
            <p:nvPr/>
          </p:nvSpPr>
          <p:spPr bwMode="auto">
            <a:xfrm rot="2901055">
              <a:off x="1259" y="350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2" name="Text Box 12510"/>
            <p:cNvSpPr txBox="1">
              <a:spLocks noChangeArrowheads="1"/>
            </p:cNvSpPr>
            <p:nvPr/>
          </p:nvSpPr>
          <p:spPr bwMode="auto">
            <a:xfrm rot="2901055">
              <a:off x="1418" y="351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3" name="Text Box 12511"/>
            <p:cNvSpPr txBox="1">
              <a:spLocks noChangeArrowheads="1"/>
            </p:cNvSpPr>
            <p:nvPr/>
          </p:nvSpPr>
          <p:spPr bwMode="auto">
            <a:xfrm rot="2901055">
              <a:off x="1328" y="356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4" name="Text Box 12512"/>
            <p:cNvSpPr txBox="1">
              <a:spLocks noChangeArrowheads="1"/>
            </p:cNvSpPr>
            <p:nvPr/>
          </p:nvSpPr>
          <p:spPr bwMode="auto">
            <a:xfrm rot="2901055">
              <a:off x="1383" y="341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5" name="Text Box 12513"/>
            <p:cNvSpPr txBox="1">
              <a:spLocks noChangeArrowheads="1"/>
            </p:cNvSpPr>
            <p:nvPr/>
          </p:nvSpPr>
          <p:spPr bwMode="auto">
            <a:xfrm rot="2901055">
              <a:off x="1264" y="345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6" name="Text Box 12514"/>
            <p:cNvSpPr txBox="1">
              <a:spLocks noChangeArrowheads="1"/>
            </p:cNvSpPr>
            <p:nvPr/>
          </p:nvSpPr>
          <p:spPr bwMode="auto">
            <a:xfrm rot="2901055">
              <a:off x="1111" y="348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7" name="Text Box 12515"/>
            <p:cNvSpPr txBox="1">
              <a:spLocks noChangeArrowheads="1"/>
            </p:cNvSpPr>
            <p:nvPr/>
          </p:nvSpPr>
          <p:spPr bwMode="auto">
            <a:xfrm rot="2901055">
              <a:off x="1130" y="353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8" name="Text Box 12516"/>
            <p:cNvSpPr txBox="1">
              <a:spLocks noChangeArrowheads="1"/>
            </p:cNvSpPr>
            <p:nvPr/>
          </p:nvSpPr>
          <p:spPr bwMode="auto">
            <a:xfrm rot="2901055">
              <a:off x="1117" y="344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29" name="Text Box 12517"/>
            <p:cNvSpPr txBox="1">
              <a:spLocks noChangeArrowheads="1"/>
            </p:cNvSpPr>
            <p:nvPr/>
          </p:nvSpPr>
          <p:spPr bwMode="auto">
            <a:xfrm rot="2901055">
              <a:off x="1164" y="348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0" name="Text Box 12518"/>
            <p:cNvSpPr txBox="1">
              <a:spLocks noChangeArrowheads="1"/>
            </p:cNvSpPr>
            <p:nvPr/>
          </p:nvSpPr>
          <p:spPr bwMode="auto">
            <a:xfrm rot="2901055">
              <a:off x="1076" y="354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1" name="Text Box 12519"/>
            <p:cNvSpPr txBox="1">
              <a:spLocks noChangeArrowheads="1"/>
            </p:cNvSpPr>
            <p:nvPr/>
          </p:nvSpPr>
          <p:spPr bwMode="auto">
            <a:xfrm rot="2901055">
              <a:off x="1127" y="339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2" name="Text Box 12520"/>
            <p:cNvSpPr txBox="1">
              <a:spLocks noChangeArrowheads="1"/>
            </p:cNvSpPr>
            <p:nvPr/>
          </p:nvSpPr>
          <p:spPr bwMode="auto">
            <a:xfrm rot="2901055">
              <a:off x="1167" y="356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3" name="Text Box 12521"/>
            <p:cNvSpPr txBox="1">
              <a:spLocks noChangeArrowheads="1"/>
            </p:cNvSpPr>
            <p:nvPr/>
          </p:nvSpPr>
          <p:spPr bwMode="auto">
            <a:xfrm rot="2901055">
              <a:off x="1235" y="356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4" name="Text Box 12522"/>
            <p:cNvSpPr txBox="1">
              <a:spLocks noChangeArrowheads="1"/>
            </p:cNvSpPr>
            <p:nvPr/>
          </p:nvSpPr>
          <p:spPr bwMode="auto">
            <a:xfrm rot="2901055">
              <a:off x="1092" y="351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5" name="Text Box 12523"/>
            <p:cNvSpPr txBox="1">
              <a:spLocks noChangeArrowheads="1"/>
            </p:cNvSpPr>
            <p:nvPr/>
          </p:nvSpPr>
          <p:spPr bwMode="auto">
            <a:xfrm rot="2901055">
              <a:off x="1113" y="357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6" name="Text Box 12524"/>
            <p:cNvSpPr txBox="1">
              <a:spLocks noChangeArrowheads="1"/>
            </p:cNvSpPr>
            <p:nvPr/>
          </p:nvSpPr>
          <p:spPr bwMode="auto">
            <a:xfrm rot="2901055">
              <a:off x="1100" y="348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7" name="Text Box 12525"/>
            <p:cNvSpPr txBox="1">
              <a:spLocks noChangeArrowheads="1"/>
            </p:cNvSpPr>
            <p:nvPr/>
          </p:nvSpPr>
          <p:spPr bwMode="auto">
            <a:xfrm rot="2901055">
              <a:off x="1152" y="352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8" name="Text Box 12526"/>
            <p:cNvSpPr txBox="1">
              <a:spLocks noChangeArrowheads="1"/>
            </p:cNvSpPr>
            <p:nvPr/>
          </p:nvSpPr>
          <p:spPr bwMode="auto">
            <a:xfrm rot="2901055">
              <a:off x="1107" y="342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39" name="Text Box 12527"/>
            <p:cNvSpPr txBox="1">
              <a:spLocks noChangeArrowheads="1"/>
            </p:cNvSpPr>
            <p:nvPr/>
          </p:nvSpPr>
          <p:spPr bwMode="auto">
            <a:xfrm rot="2901055">
              <a:off x="1286" y="339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0" name="Text Box 12528"/>
            <p:cNvSpPr txBox="1">
              <a:spLocks noChangeArrowheads="1"/>
            </p:cNvSpPr>
            <p:nvPr/>
          </p:nvSpPr>
          <p:spPr bwMode="auto">
            <a:xfrm rot="2901055">
              <a:off x="1238" y="338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1" name="Text Box 12529"/>
            <p:cNvSpPr txBox="1">
              <a:spLocks noChangeArrowheads="1"/>
            </p:cNvSpPr>
            <p:nvPr/>
          </p:nvSpPr>
          <p:spPr bwMode="auto">
            <a:xfrm rot="2901055">
              <a:off x="1247" y="333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2" name="Text Box 12530"/>
            <p:cNvSpPr txBox="1">
              <a:spLocks noChangeArrowheads="1"/>
            </p:cNvSpPr>
            <p:nvPr/>
          </p:nvSpPr>
          <p:spPr bwMode="auto">
            <a:xfrm rot="2901055">
              <a:off x="1240" y="3429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3" name="Text Box 12531"/>
            <p:cNvSpPr txBox="1">
              <a:spLocks noChangeArrowheads="1"/>
            </p:cNvSpPr>
            <p:nvPr/>
          </p:nvSpPr>
          <p:spPr bwMode="auto">
            <a:xfrm rot="2901055">
              <a:off x="1302" y="345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4" name="Text Box 12532"/>
            <p:cNvSpPr txBox="1">
              <a:spLocks noChangeArrowheads="1"/>
            </p:cNvSpPr>
            <p:nvPr/>
          </p:nvSpPr>
          <p:spPr bwMode="auto">
            <a:xfrm rot="2901055">
              <a:off x="1294" y="337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5" name="Text Box 12533"/>
            <p:cNvSpPr txBox="1">
              <a:spLocks noChangeArrowheads="1"/>
            </p:cNvSpPr>
            <p:nvPr/>
          </p:nvSpPr>
          <p:spPr bwMode="auto">
            <a:xfrm rot="2901055">
              <a:off x="1192" y="340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6" name="Text Box 12534"/>
            <p:cNvSpPr txBox="1">
              <a:spLocks noChangeArrowheads="1"/>
            </p:cNvSpPr>
            <p:nvPr/>
          </p:nvSpPr>
          <p:spPr bwMode="auto">
            <a:xfrm rot="2901055">
              <a:off x="1344" y="340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7" name="Text Box 12535"/>
            <p:cNvSpPr txBox="1">
              <a:spLocks noChangeArrowheads="1"/>
            </p:cNvSpPr>
            <p:nvPr/>
          </p:nvSpPr>
          <p:spPr bwMode="auto">
            <a:xfrm rot="2901055">
              <a:off x="1254" y="3472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8" name="Text Box 12536"/>
            <p:cNvSpPr txBox="1">
              <a:spLocks noChangeArrowheads="1"/>
            </p:cNvSpPr>
            <p:nvPr/>
          </p:nvSpPr>
          <p:spPr bwMode="auto">
            <a:xfrm rot="2901055">
              <a:off x="1346" y="3482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49" name="Text Box 12537"/>
            <p:cNvSpPr txBox="1">
              <a:spLocks noChangeArrowheads="1"/>
            </p:cNvSpPr>
            <p:nvPr/>
          </p:nvSpPr>
          <p:spPr bwMode="auto">
            <a:xfrm rot="2901055">
              <a:off x="1380" y="354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0" name="Text Box 12538"/>
            <p:cNvSpPr txBox="1">
              <a:spLocks noChangeArrowheads="1"/>
            </p:cNvSpPr>
            <p:nvPr/>
          </p:nvSpPr>
          <p:spPr bwMode="auto">
            <a:xfrm rot="2901055">
              <a:off x="1339" y="3529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1" name="Text Box 12539"/>
            <p:cNvSpPr txBox="1">
              <a:spLocks noChangeArrowheads="1"/>
            </p:cNvSpPr>
            <p:nvPr/>
          </p:nvSpPr>
          <p:spPr bwMode="auto">
            <a:xfrm rot="2901055">
              <a:off x="1342" y="347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2" name="Text Box 12540"/>
            <p:cNvSpPr txBox="1">
              <a:spLocks noChangeArrowheads="1"/>
            </p:cNvSpPr>
            <p:nvPr/>
          </p:nvSpPr>
          <p:spPr bwMode="auto">
            <a:xfrm rot="2901055">
              <a:off x="1332" y="357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3" name="Text Box 12541"/>
            <p:cNvSpPr txBox="1">
              <a:spLocks noChangeArrowheads="1"/>
            </p:cNvSpPr>
            <p:nvPr/>
          </p:nvSpPr>
          <p:spPr bwMode="auto">
            <a:xfrm rot="2901055">
              <a:off x="1388" y="3512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4" name="Text Box 12542"/>
            <p:cNvSpPr txBox="1">
              <a:spLocks noChangeArrowheads="1"/>
            </p:cNvSpPr>
            <p:nvPr/>
          </p:nvSpPr>
          <p:spPr bwMode="auto">
            <a:xfrm rot="2901055">
              <a:off x="1285" y="354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5" name="Text Box 12543"/>
            <p:cNvSpPr txBox="1">
              <a:spLocks noChangeArrowheads="1"/>
            </p:cNvSpPr>
            <p:nvPr/>
          </p:nvSpPr>
          <p:spPr bwMode="auto">
            <a:xfrm rot="2901055">
              <a:off x="1434" y="355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6" name="Text Box 12544"/>
            <p:cNvSpPr txBox="1">
              <a:spLocks noChangeArrowheads="1"/>
            </p:cNvSpPr>
            <p:nvPr/>
          </p:nvSpPr>
          <p:spPr bwMode="auto">
            <a:xfrm rot="2901055">
              <a:off x="1404" y="345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7" name="Text Box 12545"/>
            <p:cNvSpPr txBox="1">
              <a:spLocks noChangeArrowheads="1"/>
            </p:cNvSpPr>
            <p:nvPr/>
          </p:nvSpPr>
          <p:spPr bwMode="auto">
            <a:xfrm rot="2901055">
              <a:off x="1284" y="349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8" name="Text Box 12546"/>
            <p:cNvSpPr txBox="1">
              <a:spLocks noChangeArrowheads="1"/>
            </p:cNvSpPr>
            <p:nvPr/>
          </p:nvSpPr>
          <p:spPr bwMode="auto">
            <a:xfrm>
              <a:off x="1022" y="334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59" name="Text Box 12547"/>
            <p:cNvSpPr txBox="1">
              <a:spLocks noChangeArrowheads="1"/>
            </p:cNvSpPr>
            <p:nvPr/>
          </p:nvSpPr>
          <p:spPr bwMode="auto">
            <a:xfrm>
              <a:off x="724" y="338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0" name="Text Box 12548"/>
            <p:cNvSpPr txBox="1">
              <a:spLocks noChangeArrowheads="1"/>
            </p:cNvSpPr>
            <p:nvPr/>
          </p:nvSpPr>
          <p:spPr bwMode="auto">
            <a:xfrm>
              <a:off x="724" y="344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1" name="Text Box 12549"/>
            <p:cNvSpPr txBox="1">
              <a:spLocks noChangeArrowheads="1"/>
            </p:cNvSpPr>
            <p:nvPr/>
          </p:nvSpPr>
          <p:spPr bwMode="auto">
            <a:xfrm>
              <a:off x="705" y="349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2" name="Text Box 12550"/>
            <p:cNvSpPr txBox="1">
              <a:spLocks noChangeArrowheads="1"/>
            </p:cNvSpPr>
            <p:nvPr/>
          </p:nvSpPr>
          <p:spPr bwMode="auto">
            <a:xfrm>
              <a:off x="720" y="353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3" name="Text Box 12551"/>
            <p:cNvSpPr txBox="1">
              <a:spLocks noChangeArrowheads="1"/>
            </p:cNvSpPr>
            <p:nvPr/>
          </p:nvSpPr>
          <p:spPr bwMode="auto">
            <a:xfrm>
              <a:off x="923" y="3382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4" name="Text Box 12552"/>
            <p:cNvSpPr txBox="1">
              <a:spLocks noChangeArrowheads="1"/>
            </p:cNvSpPr>
            <p:nvPr/>
          </p:nvSpPr>
          <p:spPr bwMode="auto">
            <a:xfrm>
              <a:off x="881" y="341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5" name="Text Box 12553"/>
            <p:cNvSpPr txBox="1">
              <a:spLocks noChangeArrowheads="1"/>
            </p:cNvSpPr>
            <p:nvPr/>
          </p:nvSpPr>
          <p:spPr bwMode="auto">
            <a:xfrm>
              <a:off x="844" y="337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6" name="Text Box 12554"/>
            <p:cNvSpPr txBox="1">
              <a:spLocks noChangeArrowheads="1"/>
            </p:cNvSpPr>
            <p:nvPr/>
          </p:nvSpPr>
          <p:spPr bwMode="auto">
            <a:xfrm>
              <a:off x="911" y="343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7" name="Text Box 12555"/>
            <p:cNvSpPr txBox="1">
              <a:spLocks noChangeArrowheads="1"/>
            </p:cNvSpPr>
            <p:nvPr/>
          </p:nvSpPr>
          <p:spPr bwMode="auto">
            <a:xfrm>
              <a:off x="975" y="340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8" name="Text Box 12556"/>
            <p:cNvSpPr txBox="1">
              <a:spLocks noChangeArrowheads="1"/>
            </p:cNvSpPr>
            <p:nvPr/>
          </p:nvSpPr>
          <p:spPr bwMode="auto">
            <a:xfrm>
              <a:off x="903" y="335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69" name="Text Box 12557"/>
            <p:cNvSpPr txBox="1">
              <a:spLocks noChangeArrowheads="1"/>
            </p:cNvSpPr>
            <p:nvPr/>
          </p:nvSpPr>
          <p:spPr bwMode="auto">
            <a:xfrm>
              <a:off x="860" y="345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0" name="Text Box 12558"/>
            <p:cNvSpPr txBox="1">
              <a:spLocks noChangeArrowheads="1"/>
            </p:cNvSpPr>
            <p:nvPr/>
          </p:nvSpPr>
          <p:spPr bwMode="auto">
            <a:xfrm>
              <a:off x="964" y="334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1" name="Text Box 12559"/>
            <p:cNvSpPr txBox="1">
              <a:spLocks noChangeArrowheads="1"/>
            </p:cNvSpPr>
            <p:nvPr/>
          </p:nvSpPr>
          <p:spPr bwMode="auto">
            <a:xfrm>
              <a:off x="952" y="345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2" name="Text Box 12560"/>
            <p:cNvSpPr txBox="1">
              <a:spLocks noChangeArrowheads="1"/>
            </p:cNvSpPr>
            <p:nvPr/>
          </p:nvSpPr>
          <p:spPr bwMode="auto">
            <a:xfrm>
              <a:off x="869" y="331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3" name="Text Box 12561"/>
            <p:cNvSpPr txBox="1">
              <a:spLocks noChangeArrowheads="1"/>
            </p:cNvSpPr>
            <p:nvPr/>
          </p:nvSpPr>
          <p:spPr bwMode="auto">
            <a:xfrm>
              <a:off x="826" y="342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4" name="Text Box 12562"/>
            <p:cNvSpPr txBox="1">
              <a:spLocks noChangeArrowheads="1"/>
            </p:cNvSpPr>
            <p:nvPr/>
          </p:nvSpPr>
          <p:spPr bwMode="auto">
            <a:xfrm>
              <a:off x="1023" y="339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5" name="Text Box 12563"/>
            <p:cNvSpPr txBox="1">
              <a:spLocks noChangeArrowheads="1"/>
            </p:cNvSpPr>
            <p:nvPr/>
          </p:nvSpPr>
          <p:spPr bwMode="auto">
            <a:xfrm>
              <a:off x="821" y="334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6" name="Text Box 12564"/>
            <p:cNvSpPr txBox="1">
              <a:spLocks noChangeArrowheads="1"/>
            </p:cNvSpPr>
            <p:nvPr/>
          </p:nvSpPr>
          <p:spPr bwMode="auto">
            <a:xfrm>
              <a:off x="781" y="337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7" name="Text Box 12565"/>
            <p:cNvSpPr txBox="1">
              <a:spLocks noChangeArrowheads="1"/>
            </p:cNvSpPr>
            <p:nvPr/>
          </p:nvSpPr>
          <p:spPr bwMode="auto">
            <a:xfrm>
              <a:off x="744" y="3329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8" name="Text Box 12566"/>
            <p:cNvSpPr txBox="1">
              <a:spLocks noChangeArrowheads="1"/>
            </p:cNvSpPr>
            <p:nvPr/>
          </p:nvSpPr>
          <p:spPr bwMode="auto">
            <a:xfrm>
              <a:off x="811" y="339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79" name="Text Box 12567"/>
            <p:cNvSpPr txBox="1">
              <a:spLocks noChangeArrowheads="1"/>
            </p:cNvSpPr>
            <p:nvPr/>
          </p:nvSpPr>
          <p:spPr bwMode="auto">
            <a:xfrm>
              <a:off x="874" y="337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80" name="Text Box 12568"/>
            <p:cNvSpPr txBox="1">
              <a:spLocks noChangeArrowheads="1"/>
            </p:cNvSpPr>
            <p:nvPr/>
          </p:nvSpPr>
          <p:spPr bwMode="auto">
            <a:xfrm>
              <a:off x="803" y="331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81" name="Text Box 12569"/>
            <p:cNvSpPr txBox="1">
              <a:spLocks noChangeArrowheads="1"/>
            </p:cNvSpPr>
            <p:nvPr/>
          </p:nvSpPr>
          <p:spPr bwMode="auto">
            <a:xfrm>
              <a:off x="757" y="342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82" name="Text Box 12570"/>
            <p:cNvSpPr txBox="1">
              <a:spLocks noChangeArrowheads="1"/>
            </p:cNvSpPr>
            <p:nvPr/>
          </p:nvSpPr>
          <p:spPr bwMode="auto">
            <a:xfrm>
              <a:off x="863" y="330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83" name="Text Box 12571"/>
            <p:cNvSpPr txBox="1">
              <a:spLocks noChangeArrowheads="1"/>
            </p:cNvSpPr>
            <p:nvPr/>
          </p:nvSpPr>
          <p:spPr bwMode="auto">
            <a:xfrm>
              <a:off x="852" y="341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84" name="Text Box 12572"/>
            <p:cNvSpPr txBox="1">
              <a:spLocks noChangeArrowheads="1"/>
            </p:cNvSpPr>
            <p:nvPr/>
          </p:nvSpPr>
          <p:spPr bwMode="auto">
            <a:xfrm>
              <a:off x="769" y="327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85" name="Text Box 12573"/>
            <p:cNvSpPr txBox="1">
              <a:spLocks noChangeArrowheads="1"/>
            </p:cNvSpPr>
            <p:nvPr/>
          </p:nvSpPr>
          <p:spPr bwMode="auto">
            <a:xfrm>
              <a:off x="923" y="335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86" name="Text Box 12574"/>
            <p:cNvSpPr txBox="1">
              <a:spLocks noChangeArrowheads="1"/>
            </p:cNvSpPr>
            <p:nvPr/>
          </p:nvSpPr>
          <p:spPr bwMode="auto">
            <a:xfrm>
              <a:off x="1040" y="3419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87" name="Text Box 12575"/>
            <p:cNvSpPr txBox="1">
              <a:spLocks noChangeArrowheads="1"/>
            </p:cNvSpPr>
            <p:nvPr/>
          </p:nvSpPr>
          <p:spPr bwMode="auto">
            <a:xfrm>
              <a:off x="999" y="344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88" name="Text Box 12576"/>
            <p:cNvSpPr txBox="1">
              <a:spLocks noChangeArrowheads="1"/>
            </p:cNvSpPr>
            <p:nvPr/>
          </p:nvSpPr>
          <p:spPr bwMode="auto">
            <a:xfrm>
              <a:off x="963" y="340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89" name="Text Box 12577"/>
            <p:cNvSpPr txBox="1">
              <a:spLocks noChangeArrowheads="1"/>
            </p:cNvSpPr>
            <p:nvPr/>
          </p:nvSpPr>
          <p:spPr bwMode="auto">
            <a:xfrm>
              <a:off x="1030" y="3472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0" name="Text Box 12578"/>
            <p:cNvSpPr txBox="1">
              <a:spLocks noChangeArrowheads="1"/>
            </p:cNvSpPr>
            <p:nvPr/>
          </p:nvSpPr>
          <p:spPr bwMode="auto">
            <a:xfrm>
              <a:off x="1022" y="339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1" name="Text Box 12579"/>
            <p:cNvSpPr txBox="1">
              <a:spLocks noChangeArrowheads="1"/>
            </p:cNvSpPr>
            <p:nvPr/>
          </p:nvSpPr>
          <p:spPr bwMode="auto">
            <a:xfrm>
              <a:off x="978" y="349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2" name="Text Box 12580"/>
            <p:cNvSpPr txBox="1">
              <a:spLocks noChangeArrowheads="1"/>
            </p:cNvSpPr>
            <p:nvPr/>
          </p:nvSpPr>
          <p:spPr bwMode="auto">
            <a:xfrm>
              <a:off x="988" y="334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3" name="Text Box 12581"/>
            <p:cNvSpPr txBox="1">
              <a:spLocks noChangeArrowheads="1"/>
            </p:cNvSpPr>
            <p:nvPr/>
          </p:nvSpPr>
          <p:spPr bwMode="auto">
            <a:xfrm>
              <a:off x="944" y="346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4" name="Text Box 12582"/>
            <p:cNvSpPr txBox="1">
              <a:spLocks noChangeArrowheads="1"/>
            </p:cNvSpPr>
            <p:nvPr/>
          </p:nvSpPr>
          <p:spPr bwMode="auto">
            <a:xfrm>
              <a:off x="985" y="328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5" name="Text Box 12583"/>
            <p:cNvSpPr txBox="1">
              <a:spLocks noChangeArrowheads="1"/>
            </p:cNvSpPr>
            <p:nvPr/>
          </p:nvSpPr>
          <p:spPr bwMode="auto">
            <a:xfrm>
              <a:off x="944" y="331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6" name="Text Box 12584"/>
            <p:cNvSpPr txBox="1">
              <a:spLocks noChangeArrowheads="1"/>
            </p:cNvSpPr>
            <p:nvPr/>
          </p:nvSpPr>
          <p:spPr bwMode="auto">
            <a:xfrm>
              <a:off x="907" y="3269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7" name="Text Box 12585"/>
            <p:cNvSpPr txBox="1">
              <a:spLocks noChangeArrowheads="1"/>
            </p:cNvSpPr>
            <p:nvPr/>
          </p:nvSpPr>
          <p:spPr bwMode="auto">
            <a:xfrm>
              <a:off x="974" y="333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8" name="Text Box 12586"/>
            <p:cNvSpPr txBox="1">
              <a:spLocks noChangeArrowheads="1"/>
            </p:cNvSpPr>
            <p:nvPr/>
          </p:nvSpPr>
          <p:spPr bwMode="auto">
            <a:xfrm>
              <a:off x="1037" y="330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799" name="Text Box 12587"/>
            <p:cNvSpPr txBox="1">
              <a:spLocks noChangeArrowheads="1"/>
            </p:cNvSpPr>
            <p:nvPr/>
          </p:nvSpPr>
          <p:spPr bwMode="auto">
            <a:xfrm>
              <a:off x="966" y="325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0" name="Text Box 12588"/>
            <p:cNvSpPr txBox="1">
              <a:spLocks noChangeArrowheads="1"/>
            </p:cNvSpPr>
            <p:nvPr/>
          </p:nvSpPr>
          <p:spPr bwMode="auto">
            <a:xfrm>
              <a:off x="922" y="336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1" name="Text Box 12589"/>
            <p:cNvSpPr txBox="1">
              <a:spLocks noChangeArrowheads="1"/>
            </p:cNvSpPr>
            <p:nvPr/>
          </p:nvSpPr>
          <p:spPr bwMode="auto">
            <a:xfrm>
              <a:off x="1026" y="324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2" name="Text Box 12590"/>
            <p:cNvSpPr txBox="1">
              <a:spLocks noChangeArrowheads="1"/>
            </p:cNvSpPr>
            <p:nvPr/>
          </p:nvSpPr>
          <p:spPr bwMode="auto">
            <a:xfrm>
              <a:off x="1014" y="335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3" name="Text Box 12591"/>
            <p:cNvSpPr txBox="1">
              <a:spLocks noChangeArrowheads="1"/>
            </p:cNvSpPr>
            <p:nvPr/>
          </p:nvSpPr>
          <p:spPr bwMode="auto">
            <a:xfrm>
              <a:off x="932" y="321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4" name="Text Box 12592"/>
            <p:cNvSpPr txBox="1">
              <a:spLocks noChangeArrowheads="1"/>
            </p:cNvSpPr>
            <p:nvPr/>
          </p:nvSpPr>
          <p:spPr bwMode="auto">
            <a:xfrm>
              <a:off x="888" y="332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5" name="Text Box 12593"/>
            <p:cNvSpPr txBox="1">
              <a:spLocks noChangeArrowheads="1"/>
            </p:cNvSpPr>
            <p:nvPr/>
          </p:nvSpPr>
          <p:spPr bwMode="auto">
            <a:xfrm>
              <a:off x="802" y="345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6" name="Text Box 12594"/>
            <p:cNvSpPr txBox="1">
              <a:spLocks noChangeArrowheads="1"/>
            </p:cNvSpPr>
            <p:nvPr/>
          </p:nvSpPr>
          <p:spPr bwMode="auto">
            <a:xfrm>
              <a:off x="760" y="348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7" name="Text Box 12595"/>
            <p:cNvSpPr txBox="1">
              <a:spLocks noChangeArrowheads="1"/>
            </p:cNvSpPr>
            <p:nvPr/>
          </p:nvSpPr>
          <p:spPr bwMode="auto">
            <a:xfrm>
              <a:off x="791" y="350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8" name="Text Box 12596"/>
            <p:cNvSpPr txBox="1">
              <a:spLocks noChangeArrowheads="1"/>
            </p:cNvSpPr>
            <p:nvPr/>
          </p:nvSpPr>
          <p:spPr bwMode="auto">
            <a:xfrm>
              <a:off x="855" y="347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09" name="Text Box 12597"/>
            <p:cNvSpPr txBox="1">
              <a:spLocks noChangeArrowheads="1"/>
            </p:cNvSpPr>
            <p:nvPr/>
          </p:nvSpPr>
          <p:spPr bwMode="auto">
            <a:xfrm>
              <a:off x="783" y="343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0" name="Text Box 12598"/>
            <p:cNvSpPr txBox="1">
              <a:spLocks noChangeArrowheads="1"/>
            </p:cNvSpPr>
            <p:nvPr/>
          </p:nvSpPr>
          <p:spPr bwMode="auto">
            <a:xfrm>
              <a:off x="739" y="353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1" name="Text Box 12599"/>
            <p:cNvSpPr txBox="1">
              <a:spLocks noChangeArrowheads="1"/>
            </p:cNvSpPr>
            <p:nvPr/>
          </p:nvSpPr>
          <p:spPr bwMode="auto">
            <a:xfrm>
              <a:off x="843" y="3419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2" name="Text Box 12600"/>
            <p:cNvSpPr txBox="1">
              <a:spLocks noChangeArrowheads="1"/>
            </p:cNvSpPr>
            <p:nvPr/>
          </p:nvSpPr>
          <p:spPr bwMode="auto">
            <a:xfrm>
              <a:off x="831" y="352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3" name="Text Box 12601"/>
            <p:cNvSpPr txBox="1">
              <a:spLocks noChangeArrowheads="1"/>
            </p:cNvSpPr>
            <p:nvPr/>
          </p:nvSpPr>
          <p:spPr bwMode="auto">
            <a:xfrm>
              <a:off x="750" y="338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4" name="Text Box 12602"/>
            <p:cNvSpPr txBox="1">
              <a:spLocks noChangeArrowheads="1"/>
            </p:cNvSpPr>
            <p:nvPr/>
          </p:nvSpPr>
          <p:spPr bwMode="auto">
            <a:xfrm>
              <a:off x="903" y="346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5" name="Text Box 12603"/>
            <p:cNvSpPr txBox="1">
              <a:spLocks noChangeArrowheads="1"/>
            </p:cNvSpPr>
            <p:nvPr/>
          </p:nvSpPr>
          <p:spPr bwMode="auto">
            <a:xfrm>
              <a:off x="1004" y="349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6" name="Text Box 12604"/>
            <p:cNvSpPr txBox="1">
              <a:spLocks noChangeArrowheads="1"/>
            </p:cNvSpPr>
            <p:nvPr/>
          </p:nvSpPr>
          <p:spPr bwMode="auto">
            <a:xfrm>
              <a:off x="963" y="352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7" name="Text Box 12605"/>
            <p:cNvSpPr txBox="1">
              <a:spLocks noChangeArrowheads="1"/>
            </p:cNvSpPr>
            <p:nvPr/>
          </p:nvSpPr>
          <p:spPr bwMode="auto">
            <a:xfrm>
              <a:off x="924" y="348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8" name="Text Box 12606"/>
            <p:cNvSpPr txBox="1">
              <a:spLocks noChangeArrowheads="1"/>
            </p:cNvSpPr>
            <p:nvPr/>
          </p:nvSpPr>
          <p:spPr bwMode="auto">
            <a:xfrm>
              <a:off x="992" y="354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19" name="Text Box 12607"/>
            <p:cNvSpPr txBox="1">
              <a:spLocks noChangeArrowheads="1"/>
            </p:cNvSpPr>
            <p:nvPr/>
          </p:nvSpPr>
          <p:spPr bwMode="auto">
            <a:xfrm>
              <a:off x="984" y="346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0" name="Text Box 12608"/>
            <p:cNvSpPr txBox="1">
              <a:spLocks noChangeArrowheads="1"/>
            </p:cNvSpPr>
            <p:nvPr/>
          </p:nvSpPr>
          <p:spPr bwMode="auto">
            <a:xfrm>
              <a:off x="939" y="356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1" name="Text Box 12609"/>
            <p:cNvSpPr txBox="1">
              <a:spLocks noChangeArrowheads="1"/>
            </p:cNvSpPr>
            <p:nvPr/>
          </p:nvSpPr>
          <p:spPr bwMode="auto">
            <a:xfrm>
              <a:off x="1044" y="345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2" name="Text Box 12610"/>
            <p:cNvSpPr txBox="1">
              <a:spLocks noChangeArrowheads="1"/>
            </p:cNvSpPr>
            <p:nvPr/>
          </p:nvSpPr>
          <p:spPr bwMode="auto">
            <a:xfrm>
              <a:off x="1033" y="356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3" name="Text Box 12611"/>
            <p:cNvSpPr txBox="1">
              <a:spLocks noChangeArrowheads="1"/>
            </p:cNvSpPr>
            <p:nvPr/>
          </p:nvSpPr>
          <p:spPr bwMode="auto">
            <a:xfrm>
              <a:off x="951" y="342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4" name="Text Box 12612"/>
            <p:cNvSpPr txBox="1">
              <a:spLocks noChangeArrowheads="1"/>
            </p:cNvSpPr>
            <p:nvPr/>
          </p:nvSpPr>
          <p:spPr bwMode="auto">
            <a:xfrm>
              <a:off x="906" y="353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5" name="Text Box 12613"/>
            <p:cNvSpPr txBox="1">
              <a:spLocks noChangeArrowheads="1"/>
            </p:cNvSpPr>
            <p:nvPr/>
          </p:nvSpPr>
          <p:spPr bwMode="auto">
            <a:xfrm>
              <a:off x="817" y="349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6" name="Text Box 12614"/>
            <p:cNvSpPr txBox="1">
              <a:spLocks noChangeArrowheads="1"/>
            </p:cNvSpPr>
            <p:nvPr/>
          </p:nvSpPr>
          <p:spPr bwMode="auto">
            <a:xfrm>
              <a:off x="776" y="352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7" name="Text Box 12615"/>
            <p:cNvSpPr txBox="1">
              <a:spLocks noChangeArrowheads="1"/>
            </p:cNvSpPr>
            <p:nvPr/>
          </p:nvSpPr>
          <p:spPr bwMode="auto">
            <a:xfrm>
              <a:off x="739" y="348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8" name="Text Box 12616"/>
            <p:cNvSpPr txBox="1">
              <a:spLocks noChangeArrowheads="1"/>
            </p:cNvSpPr>
            <p:nvPr/>
          </p:nvSpPr>
          <p:spPr bwMode="auto">
            <a:xfrm>
              <a:off x="806" y="354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29" name="Text Box 12617"/>
            <p:cNvSpPr txBox="1">
              <a:spLocks noChangeArrowheads="1"/>
            </p:cNvSpPr>
            <p:nvPr/>
          </p:nvSpPr>
          <p:spPr bwMode="auto">
            <a:xfrm>
              <a:off x="868" y="3516"/>
              <a:ext cx="15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0" name="Text Box 12618"/>
            <p:cNvSpPr txBox="1">
              <a:spLocks noChangeArrowheads="1"/>
            </p:cNvSpPr>
            <p:nvPr/>
          </p:nvSpPr>
          <p:spPr bwMode="auto">
            <a:xfrm>
              <a:off x="798" y="346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1" name="Text Box 12619"/>
            <p:cNvSpPr txBox="1">
              <a:spLocks noChangeArrowheads="1"/>
            </p:cNvSpPr>
            <p:nvPr/>
          </p:nvSpPr>
          <p:spPr bwMode="auto">
            <a:xfrm>
              <a:off x="753" y="356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2" name="Text Box 12620"/>
            <p:cNvSpPr txBox="1">
              <a:spLocks noChangeArrowheads="1"/>
            </p:cNvSpPr>
            <p:nvPr/>
          </p:nvSpPr>
          <p:spPr bwMode="auto">
            <a:xfrm>
              <a:off x="858" y="345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3" name="Text Box 12621"/>
            <p:cNvSpPr txBox="1">
              <a:spLocks noChangeArrowheads="1"/>
            </p:cNvSpPr>
            <p:nvPr/>
          </p:nvSpPr>
          <p:spPr bwMode="auto">
            <a:xfrm>
              <a:off x="846" y="356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4" name="Text Box 12622"/>
            <p:cNvSpPr txBox="1">
              <a:spLocks noChangeArrowheads="1"/>
            </p:cNvSpPr>
            <p:nvPr/>
          </p:nvSpPr>
          <p:spPr bwMode="auto">
            <a:xfrm>
              <a:off x="764" y="342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5" name="Text Box 12623"/>
            <p:cNvSpPr txBox="1">
              <a:spLocks noChangeArrowheads="1"/>
            </p:cNvSpPr>
            <p:nvPr/>
          </p:nvSpPr>
          <p:spPr bwMode="auto">
            <a:xfrm>
              <a:off x="918" y="350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6" name="Text Box 12624"/>
            <p:cNvSpPr txBox="1">
              <a:spLocks noChangeArrowheads="1"/>
            </p:cNvSpPr>
            <p:nvPr/>
          </p:nvSpPr>
          <p:spPr bwMode="auto">
            <a:xfrm>
              <a:off x="861" y="327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7" name="Text Box 12625"/>
            <p:cNvSpPr txBox="1">
              <a:spLocks noChangeArrowheads="1"/>
            </p:cNvSpPr>
            <p:nvPr/>
          </p:nvSpPr>
          <p:spPr bwMode="auto">
            <a:xfrm>
              <a:off x="819" y="330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8" name="Text Box 12626"/>
            <p:cNvSpPr txBox="1">
              <a:spLocks noChangeArrowheads="1"/>
            </p:cNvSpPr>
            <p:nvPr/>
          </p:nvSpPr>
          <p:spPr bwMode="auto">
            <a:xfrm>
              <a:off x="783" y="325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39" name="Text Box 12627"/>
            <p:cNvSpPr txBox="1">
              <a:spLocks noChangeArrowheads="1"/>
            </p:cNvSpPr>
            <p:nvPr/>
          </p:nvSpPr>
          <p:spPr bwMode="auto">
            <a:xfrm>
              <a:off x="851" y="332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0" name="Text Box 12628"/>
            <p:cNvSpPr txBox="1">
              <a:spLocks noChangeArrowheads="1"/>
            </p:cNvSpPr>
            <p:nvPr/>
          </p:nvSpPr>
          <p:spPr bwMode="auto">
            <a:xfrm>
              <a:off x="914" y="329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1" name="Text Box 12629"/>
            <p:cNvSpPr txBox="1">
              <a:spLocks noChangeArrowheads="1"/>
            </p:cNvSpPr>
            <p:nvPr/>
          </p:nvSpPr>
          <p:spPr bwMode="auto">
            <a:xfrm>
              <a:off x="843" y="324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2" name="Text Box 12630"/>
            <p:cNvSpPr txBox="1">
              <a:spLocks noChangeArrowheads="1"/>
            </p:cNvSpPr>
            <p:nvPr/>
          </p:nvSpPr>
          <p:spPr bwMode="auto">
            <a:xfrm>
              <a:off x="798" y="334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3" name="Text Box 12631"/>
            <p:cNvSpPr txBox="1">
              <a:spLocks noChangeArrowheads="1"/>
            </p:cNvSpPr>
            <p:nvPr/>
          </p:nvSpPr>
          <p:spPr bwMode="auto">
            <a:xfrm>
              <a:off x="903" y="323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4" name="Text Box 12632"/>
            <p:cNvSpPr txBox="1">
              <a:spLocks noChangeArrowheads="1"/>
            </p:cNvSpPr>
            <p:nvPr/>
          </p:nvSpPr>
          <p:spPr bwMode="auto">
            <a:xfrm>
              <a:off x="891" y="334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5" name="Text Box 12633"/>
            <p:cNvSpPr txBox="1">
              <a:spLocks noChangeArrowheads="1"/>
            </p:cNvSpPr>
            <p:nvPr/>
          </p:nvSpPr>
          <p:spPr bwMode="auto">
            <a:xfrm>
              <a:off x="810" y="320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6" name="Text Box 12634"/>
            <p:cNvSpPr txBox="1">
              <a:spLocks noChangeArrowheads="1"/>
            </p:cNvSpPr>
            <p:nvPr/>
          </p:nvSpPr>
          <p:spPr bwMode="auto">
            <a:xfrm>
              <a:off x="764" y="331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7" name="Text Box 12635"/>
            <p:cNvSpPr txBox="1">
              <a:spLocks noChangeArrowheads="1"/>
            </p:cNvSpPr>
            <p:nvPr/>
          </p:nvSpPr>
          <p:spPr bwMode="auto">
            <a:xfrm>
              <a:off x="963" y="3284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8" name="Text Box 12636"/>
            <p:cNvSpPr txBox="1">
              <a:spLocks noChangeArrowheads="1"/>
            </p:cNvSpPr>
            <p:nvPr/>
          </p:nvSpPr>
          <p:spPr bwMode="auto">
            <a:xfrm>
              <a:off x="1033" y="329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49" name="Text Box 12637"/>
            <p:cNvSpPr txBox="1">
              <a:spLocks noChangeArrowheads="1"/>
            </p:cNvSpPr>
            <p:nvPr/>
          </p:nvSpPr>
          <p:spPr bwMode="auto">
            <a:xfrm>
              <a:off x="992" y="3322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0" name="Text Box 12638"/>
            <p:cNvSpPr txBox="1">
              <a:spLocks noChangeArrowheads="1"/>
            </p:cNvSpPr>
            <p:nvPr/>
          </p:nvSpPr>
          <p:spPr bwMode="auto">
            <a:xfrm>
              <a:off x="955" y="328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1" name="Text Box 12639"/>
            <p:cNvSpPr txBox="1">
              <a:spLocks noChangeArrowheads="1"/>
            </p:cNvSpPr>
            <p:nvPr/>
          </p:nvSpPr>
          <p:spPr bwMode="auto">
            <a:xfrm>
              <a:off x="1014" y="3269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2" name="Text Box 12640"/>
            <p:cNvSpPr txBox="1">
              <a:spLocks noChangeArrowheads="1"/>
            </p:cNvSpPr>
            <p:nvPr/>
          </p:nvSpPr>
          <p:spPr bwMode="auto">
            <a:xfrm>
              <a:off x="971" y="337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3" name="Text Box 12641"/>
            <p:cNvSpPr txBox="1">
              <a:spLocks noChangeArrowheads="1"/>
            </p:cNvSpPr>
            <p:nvPr/>
          </p:nvSpPr>
          <p:spPr bwMode="auto">
            <a:xfrm>
              <a:off x="980" y="322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4" name="Text Box 12642"/>
            <p:cNvSpPr txBox="1">
              <a:spLocks noChangeArrowheads="1"/>
            </p:cNvSpPr>
            <p:nvPr/>
          </p:nvSpPr>
          <p:spPr bwMode="auto">
            <a:xfrm>
              <a:off x="937" y="333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5" name="Text Box 12643"/>
            <p:cNvSpPr txBox="1">
              <a:spLocks noChangeArrowheads="1"/>
            </p:cNvSpPr>
            <p:nvPr/>
          </p:nvSpPr>
          <p:spPr bwMode="auto">
            <a:xfrm rot="2901055">
              <a:off x="1017" y="343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6" name="Text Box 12644"/>
            <p:cNvSpPr txBox="1">
              <a:spLocks noChangeArrowheads="1"/>
            </p:cNvSpPr>
            <p:nvPr/>
          </p:nvSpPr>
          <p:spPr bwMode="auto">
            <a:xfrm rot="2901055">
              <a:off x="1001" y="3469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7" name="Text Box 12645"/>
            <p:cNvSpPr txBox="1">
              <a:spLocks noChangeArrowheads="1"/>
            </p:cNvSpPr>
            <p:nvPr/>
          </p:nvSpPr>
          <p:spPr bwMode="auto">
            <a:xfrm rot="2901055">
              <a:off x="1211" y="359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8" name="Text Box 12646"/>
            <p:cNvSpPr txBox="1">
              <a:spLocks noChangeArrowheads="1"/>
            </p:cNvSpPr>
            <p:nvPr/>
          </p:nvSpPr>
          <p:spPr bwMode="auto">
            <a:xfrm rot="2901055">
              <a:off x="1302" y="360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59" name="Text Box 12647"/>
            <p:cNvSpPr txBox="1">
              <a:spLocks noChangeArrowheads="1"/>
            </p:cNvSpPr>
            <p:nvPr/>
          </p:nvSpPr>
          <p:spPr bwMode="auto">
            <a:xfrm rot="2901055">
              <a:off x="1296" y="363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0" name="Text Box 12648"/>
            <p:cNvSpPr txBox="1">
              <a:spLocks noChangeArrowheads="1"/>
            </p:cNvSpPr>
            <p:nvPr/>
          </p:nvSpPr>
          <p:spPr bwMode="auto">
            <a:xfrm rot="2901055">
              <a:off x="1245" y="362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1" name="Text Box 12649"/>
            <p:cNvSpPr txBox="1">
              <a:spLocks noChangeArrowheads="1"/>
            </p:cNvSpPr>
            <p:nvPr/>
          </p:nvSpPr>
          <p:spPr bwMode="auto">
            <a:xfrm rot="2901055">
              <a:off x="1238" y="365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2" name="Text Box 12650"/>
            <p:cNvSpPr txBox="1">
              <a:spLocks noChangeArrowheads="1"/>
            </p:cNvSpPr>
            <p:nvPr/>
          </p:nvSpPr>
          <p:spPr bwMode="auto">
            <a:xfrm rot="2901055">
              <a:off x="1316" y="368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3" name="Text Box 12651"/>
            <p:cNvSpPr txBox="1">
              <a:spLocks noChangeArrowheads="1"/>
            </p:cNvSpPr>
            <p:nvPr/>
          </p:nvSpPr>
          <p:spPr bwMode="auto">
            <a:xfrm rot="2901055">
              <a:off x="1299" y="3599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4" name="Text Box 12652"/>
            <p:cNvSpPr txBox="1">
              <a:spLocks noChangeArrowheads="1"/>
            </p:cNvSpPr>
            <p:nvPr/>
          </p:nvSpPr>
          <p:spPr bwMode="auto">
            <a:xfrm rot="2901055">
              <a:off x="1200" y="363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5" name="Text Box 12653"/>
            <p:cNvSpPr txBox="1">
              <a:spLocks noChangeArrowheads="1"/>
            </p:cNvSpPr>
            <p:nvPr/>
          </p:nvSpPr>
          <p:spPr bwMode="auto">
            <a:xfrm rot="2901055">
              <a:off x="1354" y="364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6" name="Text Box 12654"/>
            <p:cNvSpPr txBox="1">
              <a:spLocks noChangeArrowheads="1"/>
            </p:cNvSpPr>
            <p:nvPr/>
          </p:nvSpPr>
          <p:spPr bwMode="auto">
            <a:xfrm rot="2901055">
              <a:off x="1260" y="370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7" name="Text Box 12655"/>
            <p:cNvSpPr txBox="1">
              <a:spLocks noChangeArrowheads="1"/>
            </p:cNvSpPr>
            <p:nvPr/>
          </p:nvSpPr>
          <p:spPr bwMode="auto">
            <a:xfrm rot="2901055">
              <a:off x="1200" y="359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8" name="Text Box 12656"/>
            <p:cNvSpPr txBox="1">
              <a:spLocks noChangeArrowheads="1"/>
            </p:cNvSpPr>
            <p:nvPr/>
          </p:nvSpPr>
          <p:spPr bwMode="auto">
            <a:xfrm rot="2901055">
              <a:off x="1350" y="371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69" name="Text Box 12657"/>
            <p:cNvSpPr txBox="1">
              <a:spLocks noChangeArrowheads="1"/>
            </p:cNvSpPr>
            <p:nvPr/>
          </p:nvSpPr>
          <p:spPr bwMode="auto">
            <a:xfrm rot="2901055">
              <a:off x="1414" y="3586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0" name="Text Box 12658"/>
            <p:cNvSpPr txBox="1">
              <a:spLocks noChangeArrowheads="1"/>
            </p:cNvSpPr>
            <p:nvPr/>
          </p:nvSpPr>
          <p:spPr bwMode="auto">
            <a:xfrm rot="2901055">
              <a:off x="1065" y="346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1" name="Text Box 12659"/>
            <p:cNvSpPr txBox="1">
              <a:spLocks noChangeArrowheads="1"/>
            </p:cNvSpPr>
            <p:nvPr/>
          </p:nvSpPr>
          <p:spPr bwMode="auto">
            <a:xfrm rot="2901055">
              <a:off x="1058" y="350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2" name="Text Box 12660"/>
            <p:cNvSpPr txBox="1">
              <a:spLocks noChangeArrowheads="1"/>
            </p:cNvSpPr>
            <p:nvPr/>
          </p:nvSpPr>
          <p:spPr bwMode="auto">
            <a:xfrm rot="2901055">
              <a:off x="1009" y="3482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3" name="Text Box 12661"/>
            <p:cNvSpPr txBox="1">
              <a:spLocks noChangeArrowheads="1"/>
            </p:cNvSpPr>
            <p:nvPr/>
          </p:nvSpPr>
          <p:spPr bwMode="auto">
            <a:xfrm rot="2901055">
              <a:off x="1216" y="3652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4" name="Text Box 12662"/>
            <p:cNvSpPr txBox="1">
              <a:spLocks noChangeArrowheads="1"/>
            </p:cNvSpPr>
            <p:nvPr/>
          </p:nvSpPr>
          <p:spPr bwMode="auto">
            <a:xfrm rot="2901055">
              <a:off x="1169" y="3642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5" name="Text Box 12663"/>
            <p:cNvSpPr txBox="1">
              <a:spLocks noChangeArrowheads="1"/>
            </p:cNvSpPr>
            <p:nvPr/>
          </p:nvSpPr>
          <p:spPr bwMode="auto">
            <a:xfrm rot="2901055">
              <a:off x="1180" y="358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6" name="Text Box 12664"/>
            <p:cNvSpPr txBox="1">
              <a:spLocks noChangeArrowheads="1"/>
            </p:cNvSpPr>
            <p:nvPr/>
          </p:nvSpPr>
          <p:spPr bwMode="auto">
            <a:xfrm rot="2901055">
              <a:off x="1171" y="368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7" name="Text Box 12665"/>
            <p:cNvSpPr txBox="1">
              <a:spLocks noChangeArrowheads="1"/>
            </p:cNvSpPr>
            <p:nvPr/>
          </p:nvSpPr>
          <p:spPr bwMode="auto">
            <a:xfrm rot="2901055">
              <a:off x="1236" y="370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8" name="Text Box 12666"/>
            <p:cNvSpPr txBox="1">
              <a:spLocks noChangeArrowheads="1"/>
            </p:cNvSpPr>
            <p:nvPr/>
          </p:nvSpPr>
          <p:spPr bwMode="auto">
            <a:xfrm rot="2901055">
              <a:off x="1215" y="362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79" name="Text Box 12667"/>
            <p:cNvSpPr txBox="1">
              <a:spLocks noChangeArrowheads="1"/>
            </p:cNvSpPr>
            <p:nvPr/>
          </p:nvSpPr>
          <p:spPr bwMode="auto">
            <a:xfrm rot="2901055">
              <a:off x="1120" y="3657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0" name="Text Box 12668"/>
            <p:cNvSpPr txBox="1">
              <a:spLocks noChangeArrowheads="1"/>
            </p:cNvSpPr>
            <p:nvPr/>
          </p:nvSpPr>
          <p:spPr bwMode="auto">
            <a:xfrm rot="2901055">
              <a:off x="1264" y="3658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1" name="Text Box 12669"/>
            <p:cNvSpPr txBox="1">
              <a:spLocks noChangeArrowheads="1"/>
            </p:cNvSpPr>
            <p:nvPr/>
          </p:nvSpPr>
          <p:spPr bwMode="auto">
            <a:xfrm rot="2901055">
              <a:off x="1182" y="3722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2" name="Text Box 12670"/>
            <p:cNvSpPr txBox="1">
              <a:spLocks noChangeArrowheads="1"/>
            </p:cNvSpPr>
            <p:nvPr/>
          </p:nvSpPr>
          <p:spPr bwMode="auto">
            <a:xfrm rot="2901055">
              <a:off x="1122" y="361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3" name="Text Box 12671"/>
            <p:cNvSpPr txBox="1">
              <a:spLocks noChangeArrowheads="1"/>
            </p:cNvSpPr>
            <p:nvPr/>
          </p:nvSpPr>
          <p:spPr bwMode="auto">
            <a:xfrm rot="2901055">
              <a:off x="1273" y="3742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4" name="Text Box 12672"/>
            <p:cNvSpPr txBox="1">
              <a:spLocks noChangeArrowheads="1"/>
            </p:cNvSpPr>
            <p:nvPr/>
          </p:nvSpPr>
          <p:spPr bwMode="auto">
            <a:xfrm rot="2901055">
              <a:off x="1038" y="3500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5" name="Text Box 12673"/>
            <p:cNvSpPr txBox="1">
              <a:spLocks noChangeArrowheads="1"/>
            </p:cNvSpPr>
            <p:nvPr/>
          </p:nvSpPr>
          <p:spPr bwMode="auto">
            <a:xfrm rot="2901055">
              <a:off x="1048" y="3443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6" name="Text Box 12674"/>
            <p:cNvSpPr txBox="1">
              <a:spLocks noChangeArrowheads="1"/>
            </p:cNvSpPr>
            <p:nvPr/>
          </p:nvSpPr>
          <p:spPr bwMode="auto">
            <a:xfrm rot="2901055">
              <a:off x="1047" y="3539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7" name="Text Box 12675"/>
            <p:cNvSpPr txBox="1">
              <a:spLocks noChangeArrowheads="1"/>
            </p:cNvSpPr>
            <p:nvPr/>
          </p:nvSpPr>
          <p:spPr bwMode="auto">
            <a:xfrm rot="2901055">
              <a:off x="994" y="351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8" name="Text Box 12676"/>
            <p:cNvSpPr txBox="1">
              <a:spLocks noChangeArrowheads="1"/>
            </p:cNvSpPr>
            <p:nvPr/>
          </p:nvSpPr>
          <p:spPr bwMode="auto">
            <a:xfrm rot="2901055">
              <a:off x="1058" y="3582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89" name="Text Box 12677"/>
            <p:cNvSpPr txBox="1">
              <a:spLocks noChangeArrowheads="1"/>
            </p:cNvSpPr>
            <p:nvPr/>
          </p:nvSpPr>
          <p:spPr bwMode="auto">
            <a:xfrm rot="2901055">
              <a:off x="1148" y="3601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90" name="Text Box 12678"/>
            <p:cNvSpPr txBox="1">
              <a:spLocks noChangeArrowheads="1"/>
            </p:cNvSpPr>
            <p:nvPr/>
          </p:nvSpPr>
          <p:spPr bwMode="auto">
            <a:xfrm rot="2901055">
              <a:off x="1402" y="3599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91" name="Text Box 12679"/>
            <p:cNvSpPr txBox="1">
              <a:spLocks noChangeArrowheads="1"/>
            </p:cNvSpPr>
            <p:nvPr/>
          </p:nvSpPr>
          <p:spPr bwMode="auto">
            <a:xfrm rot="2901055">
              <a:off x="1353" y="361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92" name="Text Box 12680"/>
            <p:cNvSpPr txBox="1">
              <a:spLocks noChangeArrowheads="1"/>
            </p:cNvSpPr>
            <p:nvPr/>
          </p:nvSpPr>
          <p:spPr bwMode="auto">
            <a:xfrm rot="2901055">
              <a:off x="1412" y="3625"/>
              <a:ext cx="9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1385" name="Group 12681"/>
          <p:cNvGrpSpPr>
            <a:grpSpLocks/>
          </p:cNvGrpSpPr>
          <p:nvPr/>
        </p:nvGrpSpPr>
        <p:grpSpPr bwMode="auto">
          <a:xfrm>
            <a:off x="21691452" y="15875327"/>
            <a:ext cx="1962347" cy="2221261"/>
            <a:chOff x="2400" y="3024"/>
            <a:chExt cx="927" cy="816"/>
          </a:xfrm>
        </p:grpSpPr>
        <p:sp>
          <p:nvSpPr>
            <p:cNvPr id="1458" name="Text Box 12682"/>
            <p:cNvSpPr txBox="1">
              <a:spLocks noChangeArrowheads="1"/>
            </p:cNvSpPr>
            <p:nvPr/>
          </p:nvSpPr>
          <p:spPr bwMode="auto">
            <a:xfrm rot="2901055">
              <a:off x="3072" y="3577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59" name="Text Box 12683"/>
            <p:cNvSpPr txBox="1">
              <a:spLocks noChangeArrowheads="1"/>
            </p:cNvSpPr>
            <p:nvPr/>
          </p:nvSpPr>
          <p:spPr bwMode="auto">
            <a:xfrm>
              <a:off x="2448" y="3312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grpSp>
          <p:nvGrpSpPr>
            <p:cNvPr id="1460" name="Group 12684"/>
            <p:cNvGrpSpPr>
              <a:grpSpLocks/>
            </p:cNvGrpSpPr>
            <p:nvPr/>
          </p:nvGrpSpPr>
          <p:grpSpPr bwMode="auto">
            <a:xfrm>
              <a:off x="2400" y="3024"/>
              <a:ext cx="864" cy="816"/>
              <a:chOff x="720" y="3120"/>
              <a:chExt cx="864" cy="816"/>
            </a:xfrm>
          </p:grpSpPr>
          <p:sp>
            <p:nvSpPr>
              <p:cNvPr id="1673" name="Line 12685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" name="Line 12686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192" cy="24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" name="Line 12687"/>
              <p:cNvSpPr>
                <a:spLocks noChangeShapeType="1"/>
              </p:cNvSpPr>
              <p:nvPr/>
            </p:nvSpPr>
            <p:spPr bwMode="auto">
              <a:xfrm flipV="1">
                <a:off x="912" y="3120"/>
                <a:ext cx="0" cy="57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1" name="Text Box 12688"/>
            <p:cNvSpPr txBox="1">
              <a:spLocks noChangeArrowheads="1"/>
            </p:cNvSpPr>
            <p:nvPr/>
          </p:nvSpPr>
          <p:spPr bwMode="auto">
            <a:xfrm rot="2901055">
              <a:off x="3218" y="3490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62" name="Text Box 12689"/>
            <p:cNvSpPr txBox="1">
              <a:spLocks noChangeArrowheads="1"/>
            </p:cNvSpPr>
            <p:nvPr/>
          </p:nvSpPr>
          <p:spPr bwMode="auto">
            <a:xfrm rot="2901055">
              <a:off x="3077" y="3258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63" name="Text Box 12690"/>
            <p:cNvSpPr txBox="1">
              <a:spLocks noChangeArrowheads="1"/>
            </p:cNvSpPr>
            <p:nvPr/>
          </p:nvSpPr>
          <p:spPr bwMode="auto">
            <a:xfrm>
              <a:off x="2740" y="3332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64" name="Text Box 12691"/>
            <p:cNvSpPr txBox="1">
              <a:spLocks noChangeArrowheads="1"/>
            </p:cNvSpPr>
            <p:nvPr/>
          </p:nvSpPr>
          <p:spPr bwMode="auto">
            <a:xfrm>
              <a:off x="2760" y="3358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65" name="Text Box 12692"/>
            <p:cNvSpPr txBox="1">
              <a:spLocks noChangeArrowheads="1"/>
            </p:cNvSpPr>
            <p:nvPr/>
          </p:nvSpPr>
          <p:spPr bwMode="auto">
            <a:xfrm>
              <a:off x="2740" y="3332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66" name="Text Box 12693"/>
            <p:cNvSpPr txBox="1">
              <a:spLocks noChangeArrowheads="1"/>
            </p:cNvSpPr>
            <p:nvPr/>
          </p:nvSpPr>
          <p:spPr bwMode="auto">
            <a:xfrm>
              <a:off x="2798" y="3320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67" name="Text Box 12694"/>
            <p:cNvSpPr txBox="1">
              <a:spLocks noChangeArrowheads="1"/>
            </p:cNvSpPr>
            <p:nvPr/>
          </p:nvSpPr>
          <p:spPr bwMode="auto">
            <a:xfrm>
              <a:off x="2707" y="328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68" name="Text Box 12695"/>
            <p:cNvSpPr txBox="1">
              <a:spLocks noChangeArrowheads="1"/>
            </p:cNvSpPr>
            <p:nvPr/>
          </p:nvSpPr>
          <p:spPr bwMode="auto">
            <a:xfrm>
              <a:off x="2703" y="3222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69" name="Text Box 12696"/>
            <p:cNvSpPr txBox="1">
              <a:spLocks noChangeArrowheads="1"/>
            </p:cNvSpPr>
            <p:nvPr/>
          </p:nvSpPr>
          <p:spPr bwMode="auto">
            <a:xfrm>
              <a:off x="2755" y="324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70" name="Text Box 12697"/>
            <p:cNvSpPr txBox="1">
              <a:spLocks noChangeArrowheads="1"/>
            </p:cNvSpPr>
            <p:nvPr/>
          </p:nvSpPr>
          <p:spPr bwMode="auto">
            <a:xfrm>
              <a:off x="2732" y="3291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71" name="Text Box 12698"/>
            <p:cNvSpPr txBox="1">
              <a:spLocks noChangeArrowheads="1"/>
            </p:cNvSpPr>
            <p:nvPr/>
          </p:nvSpPr>
          <p:spPr bwMode="auto">
            <a:xfrm>
              <a:off x="2802" y="3233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72" name="Text Box 12699"/>
            <p:cNvSpPr txBox="1">
              <a:spLocks noChangeArrowheads="1"/>
            </p:cNvSpPr>
            <p:nvPr/>
          </p:nvSpPr>
          <p:spPr bwMode="auto">
            <a:xfrm>
              <a:off x="2749" y="3233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73" name="Text Box 12700"/>
            <p:cNvSpPr txBox="1">
              <a:spLocks noChangeArrowheads="1"/>
            </p:cNvSpPr>
            <p:nvPr/>
          </p:nvSpPr>
          <p:spPr bwMode="auto">
            <a:xfrm>
              <a:off x="2711" y="3260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74" name="Text Box 12701"/>
            <p:cNvSpPr txBox="1">
              <a:spLocks noChangeArrowheads="1"/>
            </p:cNvSpPr>
            <p:nvPr/>
          </p:nvSpPr>
          <p:spPr bwMode="auto">
            <a:xfrm>
              <a:off x="2740" y="328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75" name="Text Box 12702"/>
            <p:cNvSpPr txBox="1">
              <a:spLocks noChangeArrowheads="1"/>
            </p:cNvSpPr>
            <p:nvPr/>
          </p:nvSpPr>
          <p:spPr bwMode="auto">
            <a:xfrm>
              <a:off x="2802" y="3257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76" name="Text Box 12703"/>
            <p:cNvSpPr txBox="1">
              <a:spLocks noChangeArrowheads="1"/>
            </p:cNvSpPr>
            <p:nvPr/>
          </p:nvSpPr>
          <p:spPr bwMode="auto">
            <a:xfrm>
              <a:off x="2732" y="3208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77" name="Text Box 12704"/>
            <p:cNvSpPr txBox="1">
              <a:spLocks noChangeArrowheads="1"/>
            </p:cNvSpPr>
            <p:nvPr/>
          </p:nvSpPr>
          <p:spPr bwMode="auto">
            <a:xfrm>
              <a:off x="2781" y="3305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78" name="Text Box 12705"/>
            <p:cNvSpPr txBox="1">
              <a:spLocks noChangeArrowheads="1"/>
            </p:cNvSpPr>
            <p:nvPr/>
          </p:nvSpPr>
          <p:spPr bwMode="auto">
            <a:xfrm>
              <a:off x="2852" y="324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79" name="Text Box 12706"/>
            <p:cNvSpPr txBox="1">
              <a:spLocks noChangeArrowheads="1"/>
            </p:cNvSpPr>
            <p:nvPr/>
          </p:nvSpPr>
          <p:spPr bwMode="auto">
            <a:xfrm rot="2901055">
              <a:off x="2820" y="3319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80" name="Text Box 12707"/>
            <p:cNvSpPr txBox="1">
              <a:spLocks noChangeArrowheads="1"/>
            </p:cNvSpPr>
            <p:nvPr/>
          </p:nvSpPr>
          <p:spPr bwMode="auto">
            <a:xfrm rot="2901055">
              <a:off x="2866" y="3286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81" name="Text Box 12708"/>
            <p:cNvSpPr txBox="1">
              <a:spLocks noChangeArrowheads="1"/>
            </p:cNvSpPr>
            <p:nvPr/>
          </p:nvSpPr>
          <p:spPr bwMode="auto">
            <a:xfrm rot="2901055">
              <a:off x="2918" y="3327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82" name="Text Box 12709"/>
            <p:cNvSpPr txBox="1">
              <a:spLocks noChangeArrowheads="1"/>
            </p:cNvSpPr>
            <p:nvPr/>
          </p:nvSpPr>
          <p:spPr bwMode="auto">
            <a:xfrm rot="2901055">
              <a:off x="2940" y="3279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83" name="Text Box 12710"/>
            <p:cNvSpPr txBox="1">
              <a:spLocks noChangeArrowheads="1"/>
            </p:cNvSpPr>
            <p:nvPr/>
          </p:nvSpPr>
          <p:spPr bwMode="auto">
            <a:xfrm rot="2901055">
              <a:off x="2858" y="3336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84" name="Text Box 12711"/>
            <p:cNvSpPr txBox="1">
              <a:spLocks noChangeArrowheads="1"/>
            </p:cNvSpPr>
            <p:nvPr/>
          </p:nvSpPr>
          <p:spPr bwMode="auto">
            <a:xfrm rot="2901055">
              <a:off x="3021" y="3335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85" name="Text Box 12712"/>
            <p:cNvSpPr txBox="1">
              <a:spLocks noChangeArrowheads="1"/>
            </p:cNvSpPr>
            <p:nvPr/>
          </p:nvSpPr>
          <p:spPr bwMode="auto">
            <a:xfrm rot="2901055">
              <a:off x="2972" y="3321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86" name="Text Box 12713"/>
            <p:cNvSpPr txBox="1">
              <a:spLocks noChangeArrowheads="1"/>
            </p:cNvSpPr>
            <p:nvPr/>
          </p:nvSpPr>
          <p:spPr bwMode="auto">
            <a:xfrm rot="2901055">
              <a:off x="2992" y="3271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87" name="Text Box 12714"/>
            <p:cNvSpPr txBox="1">
              <a:spLocks noChangeArrowheads="1"/>
            </p:cNvSpPr>
            <p:nvPr/>
          </p:nvSpPr>
          <p:spPr bwMode="auto">
            <a:xfrm rot="2901055">
              <a:off x="3046" y="3308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88" name="Text Box 12715"/>
            <p:cNvSpPr txBox="1">
              <a:spLocks noChangeArrowheads="1"/>
            </p:cNvSpPr>
            <p:nvPr/>
          </p:nvSpPr>
          <p:spPr bwMode="auto">
            <a:xfrm rot="2901055">
              <a:off x="2959" y="3299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89" name="Oval 12716"/>
            <p:cNvSpPr>
              <a:spLocks noChangeArrowheads="1"/>
            </p:cNvSpPr>
            <p:nvPr/>
          </p:nvSpPr>
          <p:spPr bwMode="auto">
            <a:xfrm>
              <a:off x="2446" y="3206"/>
              <a:ext cx="472" cy="353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0" name="Text Box 12717"/>
            <p:cNvSpPr txBox="1">
              <a:spLocks noChangeArrowheads="1"/>
            </p:cNvSpPr>
            <p:nvPr/>
          </p:nvSpPr>
          <p:spPr bwMode="auto">
            <a:xfrm>
              <a:off x="2443" y="3380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91" name="Text Box 12718"/>
            <p:cNvSpPr txBox="1">
              <a:spLocks noChangeArrowheads="1"/>
            </p:cNvSpPr>
            <p:nvPr/>
          </p:nvSpPr>
          <p:spPr bwMode="auto">
            <a:xfrm>
              <a:off x="2423" y="3435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92" name="Text Box 12719"/>
            <p:cNvSpPr txBox="1">
              <a:spLocks noChangeArrowheads="1"/>
            </p:cNvSpPr>
            <p:nvPr/>
          </p:nvSpPr>
          <p:spPr bwMode="auto">
            <a:xfrm>
              <a:off x="2438" y="3475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93" name="Text Box 12720"/>
            <p:cNvSpPr txBox="1">
              <a:spLocks noChangeArrowheads="1"/>
            </p:cNvSpPr>
            <p:nvPr/>
          </p:nvSpPr>
          <p:spPr bwMode="auto">
            <a:xfrm>
              <a:off x="2639" y="3320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94" name="Text Box 12721"/>
            <p:cNvSpPr txBox="1">
              <a:spLocks noChangeArrowheads="1"/>
            </p:cNvSpPr>
            <p:nvPr/>
          </p:nvSpPr>
          <p:spPr bwMode="auto">
            <a:xfrm>
              <a:off x="2599" y="3348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95" name="Text Box 12722"/>
            <p:cNvSpPr txBox="1">
              <a:spLocks noChangeArrowheads="1"/>
            </p:cNvSpPr>
            <p:nvPr/>
          </p:nvSpPr>
          <p:spPr bwMode="auto">
            <a:xfrm>
              <a:off x="2562" y="330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96" name="Text Box 12723"/>
            <p:cNvSpPr txBox="1">
              <a:spLocks noChangeArrowheads="1"/>
            </p:cNvSpPr>
            <p:nvPr/>
          </p:nvSpPr>
          <p:spPr bwMode="auto">
            <a:xfrm>
              <a:off x="2629" y="3373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97" name="Text Box 12724"/>
            <p:cNvSpPr txBox="1">
              <a:spLocks noChangeArrowheads="1"/>
            </p:cNvSpPr>
            <p:nvPr/>
          </p:nvSpPr>
          <p:spPr bwMode="auto">
            <a:xfrm>
              <a:off x="2689" y="3343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98" name="Text Box 12725"/>
            <p:cNvSpPr txBox="1">
              <a:spLocks noChangeArrowheads="1"/>
            </p:cNvSpPr>
            <p:nvPr/>
          </p:nvSpPr>
          <p:spPr bwMode="auto">
            <a:xfrm>
              <a:off x="2620" y="329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499" name="Text Box 12726"/>
            <p:cNvSpPr txBox="1">
              <a:spLocks noChangeArrowheads="1"/>
            </p:cNvSpPr>
            <p:nvPr/>
          </p:nvSpPr>
          <p:spPr bwMode="auto">
            <a:xfrm>
              <a:off x="2574" y="3395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00" name="Text Box 12727"/>
            <p:cNvSpPr txBox="1">
              <a:spLocks noChangeArrowheads="1"/>
            </p:cNvSpPr>
            <p:nvPr/>
          </p:nvSpPr>
          <p:spPr bwMode="auto">
            <a:xfrm>
              <a:off x="2682" y="3284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01" name="Text Box 12728"/>
            <p:cNvSpPr txBox="1">
              <a:spLocks noChangeArrowheads="1"/>
            </p:cNvSpPr>
            <p:nvPr/>
          </p:nvSpPr>
          <p:spPr bwMode="auto">
            <a:xfrm>
              <a:off x="2670" y="3392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02" name="Text Box 12729"/>
            <p:cNvSpPr txBox="1">
              <a:spLocks noChangeArrowheads="1"/>
            </p:cNvSpPr>
            <p:nvPr/>
          </p:nvSpPr>
          <p:spPr bwMode="auto">
            <a:xfrm>
              <a:off x="2587" y="3251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03" name="Text Box 12730"/>
            <p:cNvSpPr txBox="1">
              <a:spLocks noChangeArrowheads="1"/>
            </p:cNvSpPr>
            <p:nvPr/>
          </p:nvSpPr>
          <p:spPr bwMode="auto">
            <a:xfrm>
              <a:off x="2544" y="3363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04" name="Text Box 12731"/>
            <p:cNvSpPr txBox="1">
              <a:spLocks noChangeArrowheads="1"/>
            </p:cNvSpPr>
            <p:nvPr/>
          </p:nvSpPr>
          <p:spPr bwMode="auto">
            <a:xfrm>
              <a:off x="2539" y="3282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05" name="Text Box 12732"/>
            <p:cNvSpPr txBox="1">
              <a:spLocks noChangeArrowheads="1"/>
            </p:cNvSpPr>
            <p:nvPr/>
          </p:nvSpPr>
          <p:spPr bwMode="auto">
            <a:xfrm>
              <a:off x="2498" y="3310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06" name="Text Box 12733"/>
            <p:cNvSpPr txBox="1">
              <a:spLocks noChangeArrowheads="1"/>
            </p:cNvSpPr>
            <p:nvPr/>
          </p:nvSpPr>
          <p:spPr bwMode="auto">
            <a:xfrm>
              <a:off x="2459" y="3267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07" name="Text Box 12734"/>
            <p:cNvSpPr txBox="1">
              <a:spLocks noChangeArrowheads="1"/>
            </p:cNvSpPr>
            <p:nvPr/>
          </p:nvSpPr>
          <p:spPr bwMode="auto">
            <a:xfrm>
              <a:off x="2527" y="3335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08" name="Text Box 12735"/>
            <p:cNvSpPr txBox="1">
              <a:spLocks noChangeArrowheads="1"/>
            </p:cNvSpPr>
            <p:nvPr/>
          </p:nvSpPr>
          <p:spPr bwMode="auto">
            <a:xfrm>
              <a:off x="2592" y="330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09" name="Text Box 12736"/>
            <p:cNvSpPr txBox="1">
              <a:spLocks noChangeArrowheads="1"/>
            </p:cNvSpPr>
            <p:nvPr/>
          </p:nvSpPr>
          <p:spPr bwMode="auto">
            <a:xfrm>
              <a:off x="2519" y="3257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10" name="Text Box 12737"/>
            <p:cNvSpPr txBox="1">
              <a:spLocks noChangeArrowheads="1"/>
            </p:cNvSpPr>
            <p:nvPr/>
          </p:nvSpPr>
          <p:spPr bwMode="auto">
            <a:xfrm>
              <a:off x="2476" y="3360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11" name="Text Box 12738"/>
            <p:cNvSpPr txBox="1">
              <a:spLocks noChangeArrowheads="1"/>
            </p:cNvSpPr>
            <p:nvPr/>
          </p:nvSpPr>
          <p:spPr bwMode="auto">
            <a:xfrm>
              <a:off x="2579" y="324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12" name="Text Box 12739"/>
            <p:cNvSpPr txBox="1">
              <a:spLocks noChangeArrowheads="1"/>
            </p:cNvSpPr>
            <p:nvPr/>
          </p:nvSpPr>
          <p:spPr bwMode="auto">
            <a:xfrm>
              <a:off x="2569" y="3355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13" name="Text Box 12740"/>
            <p:cNvSpPr txBox="1">
              <a:spLocks noChangeArrowheads="1"/>
            </p:cNvSpPr>
            <p:nvPr/>
          </p:nvSpPr>
          <p:spPr bwMode="auto">
            <a:xfrm>
              <a:off x="2488" y="3212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14" name="Text Box 12741"/>
            <p:cNvSpPr txBox="1">
              <a:spLocks noChangeArrowheads="1"/>
            </p:cNvSpPr>
            <p:nvPr/>
          </p:nvSpPr>
          <p:spPr bwMode="auto">
            <a:xfrm>
              <a:off x="2639" y="329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15" name="Text Box 12742"/>
            <p:cNvSpPr txBox="1">
              <a:spLocks noChangeArrowheads="1"/>
            </p:cNvSpPr>
            <p:nvPr/>
          </p:nvSpPr>
          <p:spPr bwMode="auto">
            <a:xfrm>
              <a:off x="2717" y="3385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16" name="Text Box 12743"/>
            <p:cNvSpPr txBox="1">
              <a:spLocks noChangeArrowheads="1"/>
            </p:cNvSpPr>
            <p:nvPr/>
          </p:nvSpPr>
          <p:spPr bwMode="auto">
            <a:xfrm>
              <a:off x="2680" y="3343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17" name="Text Box 12744"/>
            <p:cNvSpPr txBox="1">
              <a:spLocks noChangeArrowheads="1"/>
            </p:cNvSpPr>
            <p:nvPr/>
          </p:nvSpPr>
          <p:spPr bwMode="auto">
            <a:xfrm>
              <a:off x="2745" y="3409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18" name="Text Box 12745"/>
            <p:cNvSpPr txBox="1">
              <a:spLocks noChangeArrowheads="1"/>
            </p:cNvSpPr>
            <p:nvPr/>
          </p:nvSpPr>
          <p:spPr bwMode="auto">
            <a:xfrm>
              <a:off x="2810" y="3380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19" name="Text Box 12746"/>
            <p:cNvSpPr txBox="1">
              <a:spLocks noChangeArrowheads="1"/>
            </p:cNvSpPr>
            <p:nvPr/>
          </p:nvSpPr>
          <p:spPr bwMode="auto">
            <a:xfrm>
              <a:off x="2694" y="3431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20" name="Text Box 12747"/>
            <p:cNvSpPr txBox="1">
              <a:spLocks noChangeArrowheads="1"/>
            </p:cNvSpPr>
            <p:nvPr/>
          </p:nvSpPr>
          <p:spPr bwMode="auto">
            <a:xfrm>
              <a:off x="2788" y="3428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21" name="Text Box 12748"/>
            <p:cNvSpPr txBox="1">
              <a:spLocks noChangeArrowheads="1"/>
            </p:cNvSpPr>
            <p:nvPr/>
          </p:nvSpPr>
          <p:spPr bwMode="auto">
            <a:xfrm>
              <a:off x="2661" y="3399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22" name="Text Box 12749"/>
            <p:cNvSpPr txBox="1">
              <a:spLocks noChangeArrowheads="1"/>
            </p:cNvSpPr>
            <p:nvPr/>
          </p:nvSpPr>
          <p:spPr bwMode="auto">
            <a:xfrm>
              <a:off x="2857" y="3370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23" name="Text Box 12750"/>
            <p:cNvSpPr txBox="1">
              <a:spLocks noChangeArrowheads="1"/>
            </p:cNvSpPr>
            <p:nvPr/>
          </p:nvSpPr>
          <p:spPr bwMode="auto">
            <a:xfrm>
              <a:off x="2661" y="3247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24" name="Text Box 12751"/>
            <p:cNvSpPr txBox="1">
              <a:spLocks noChangeArrowheads="1"/>
            </p:cNvSpPr>
            <p:nvPr/>
          </p:nvSpPr>
          <p:spPr bwMode="auto">
            <a:xfrm>
              <a:off x="2625" y="3208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25" name="Text Box 12752"/>
            <p:cNvSpPr txBox="1">
              <a:spLocks noChangeArrowheads="1"/>
            </p:cNvSpPr>
            <p:nvPr/>
          </p:nvSpPr>
          <p:spPr bwMode="auto">
            <a:xfrm>
              <a:off x="2689" y="3274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26" name="Text Box 12753"/>
            <p:cNvSpPr txBox="1">
              <a:spLocks noChangeArrowheads="1"/>
            </p:cNvSpPr>
            <p:nvPr/>
          </p:nvSpPr>
          <p:spPr bwMode="auto">
            <a:xfrm>
              <a:off x="2682" y="319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27" name="Text Box 12754"/>
            <p:cNvSpPr txBox="1">
              <a:spLocks noChangeArrowheads="1"/>
            </p:cNvSpPr>
            <p:nvPr/>
          </p:nvSpPr>
          <p:spPr bwMode="auto">
            <a:xfrm>
              <a:off x="2639" y="3298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28" name="Text Box 12755"/>
            <p:cNvSpPr txBox="1">
              <a:spLocks noChangeArrowheads="1"/>
            </p:cNvSpPr>
            <p:nvPr/>
          </p:nvSpPr>
          <p:spPr bwMode="auto">
            <a:xfrm>
              <a:off x="2742" y="318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29" name="Text Box 12756"/>
            <p:cNvSpPr txBox="1">
              <a:spLocks noChangeArrowheads="1"/>
            </p:cNvSpPr>
            <p:nvPr/>
          </p:nvSpPr>
          <p:spPr bwMode="auto">
            <a:xfrm>
              <a:off x="2651" y="3152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30" name="Text Box 12757"/>
            <p:cNvSpPr txBox="1">
              <a:spLocks noChangeArrowheads="1"/>
            </p:cNvSpPr>
            <p:nvPr/>
          </p:nvSpPr>
          <p:spPr bwMode="auto">
            <a:xfrm>
              <a:off x="2606" y="3265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31" name="Text Box 12758"/>
            <p:cNvSpPr txBox="1">
              <a:spLocks noChangeArrowheads="1"/>
            </p:cNvSpPr>
            <p:nvPr/>
          </p:nvSpPr>
          <p:spPr bwMode="auto">
            <a:xfrm>
              <a:off x="2519" y="3394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32" name="Text Box 12759"/>
            <p:cNvSpPr txBox="1">
              <a:spLocks noChangeArrowheads="1"/>
            </p:cNvSpPr>
            <p:nvPr/>
          </p:nvSpPr>
          <p:spPr bwMode="auto">
            <a:xfrm>
              <a:off x="2478" y="3421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33" name="Text Box 12760"/>
            <p:cNvSpPr txBox="1">
              <a:spLocks noChangeArrowheads="1"/>
            </p:cNvSpPr>
            <p:nvPr/>
          </p:nvSpPr>
          <p:spPr bwMode="auto">
            <a:xfrm>
              <a:off x="2509" y="3447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34" name="Text Box 12761"/>
            <p:cNvSpPr txBox="1">
              <a:spLocks noChangeArrowheads="1"/>
            </p:cNvSpPr>
            <p:nvPr/>
          </p:nvSpPr>
          <p:spPr bwMode="auto">
            <a:xfrm>
              <a:off x="2570" y="341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35" name="Text Box 12762"/>
            <p:cNvSpPr txBox="1">
              <a:spLocks noChangeArrowheads="1"/>
            </p:cNvSpPr>
            <p:nvPr/>
          </p:nvSpPr>
          <p:spPr bwMode="auto">
            <a:xfrm>
              <a:off x="2500" y="3370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36" name="Text Box 12763"/>
            <p:cNvSpPr txBox="1">
              <a:spLocks noChangeArrowheads="1"/>
            </p:cNvSpPr>
            <p:nvPr/>
          </p:nvSpPr>
          <p:spPr bwMode="auto">
            <a:xfrm>
              <a:off x="2454" y="3470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37" name="Text Box 12764"/>
            <p:cNvSpPr txBox="1">
              <a:spLocks noChangeArrowheads="1"/>
            </p:cNvSpPr>
            <p:nvPr/>
          </p:nvSpPr>
          <p:spPr bwMode="auto">
            <a:xfrm>
              <a:off x="2560" y="3358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38" name="Text Box 12765"/>
            <p:cNvSpPr txBox="1">
              <a:spLocks noChangeArrowheads="1"/>
            </p:cNvSpPr>
            <p:nvPr/>
          </p:nvSpPr>
          <p:spPr bwMode="auto">
            <a:xfrm>
              <a:off x="2548" y="3464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39" name="Text Box 12766"/>
            <p:cNvSpPr txBox="1">
              <a:spLocks noChangeArrowheads="1"/>
            </p:cNvSpPr>
            <p:nvPr/>
          </p:nvSpPr>
          <p:spPr bwMode="auto">
            <a:xfrm>
              <a:off x="2467" y="3323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40" name="Text Box 12767"/>
            <p:cNvSpPr txBox="1">
              <a:spLocks noChangeArrowheads="1"/>
            </p:cNvSpPr>
            <p:nvPr/>
          </p:nvSpPr>
          <p:spPr bwMode="auto">
            <a:xfrm>
              <a:off x="2620" y="340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41" name="Text Box 12768"/>
            <p:cNvSpPr txBox="1">
              <a:spLocks noChangeArrowheads="1"/>
            </p:cNvSpPr>
            <p:nvPr/>
          </p:nvSpPr>
          <p:spPr bwMode="auto">
            <a:xfrm>
              <a:off x="2721" y="3431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42" name="Text Box 12769"/>
            <p:cNvSpPr txBox="1">
              <a:spLocks noChangeArrowheads="1"/>
            </p:cNvSpPr>
            <p:nvPr/>
          </p:nvSpPr>
          <p:spPr bwMode="auto">
            <a:xfrm>
              <a:off x="2680" y="3458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43" name="Text Box 12770"/>
            <p:cNvSpPr txBox="1">
              <a:spLocks noChangeArrowheads="1"/>
            </p:cNvSpPr>
            <p:nvPr/>
          </p:nvSpPr>
          <p:spPr bwMode="auto">
            <a:xfrm>
              <a:off x="2642" y="3421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44" name="Text Box 12771"/>
            <p:cNvSpPr txBox="1">
              <a:spLocks noChangeArrowheads="1"/>
            </p:cNvSpPr>
            <p:nvPr/>
          </p:nvSpPr>
          <p:spPr bwMode="auto">
            <a:xfrm>
              <a:off x="2711" y="3485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45" name="Text Box 12772"/>
            <p:cNvSpPr txBox="1">
              <a:spLocks noChangeArrowheads="1"/>
            </p:cNvSpPr>
            <p:nvPr/>
          </p:nvSpPr>
          <p:spPr bwMode="auto">
            <a:xfrm>
              <a:off x="2773" y="3454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46" name="Text Box 12773"/>
            <p:cNvSpPr txBox="1">
              <a:spLocks noChangeArrowheads="1"/>
            </p:cNvSpPr>
            <p:nvPr/>
          </p:nvSpPr>
          <p:spPr bwMode="auto">
            <a:xfrm>
              <a:off x="2702" y="340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47" name="Text Box 12774"/>
            <p:cNvSpPr txBox="1">
              <a:spLocks noChangeArrowheads="1"/>
            </p:cNvSpPr>
            <p:nvPr/>
          </p:nvSpPr>
          <p:spPr bwMode="auto">
            <a:xfrm>
              <a:off x="2657" y="3507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48" name="Text Box 12775"/>
            <p:cNvSpPr txBox="1">
              <a:spLocks noChangeArrowheads="1"/>
            </p:cNvSpPr>
            <p:nvPr/>
          </p:nvSpPr>
          <p:spPr bwMode="auto">
            <a:xfrm>
              <a:off x="2762" y="3394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49" name="Text Box 12776"/>
            <p:cNvSpPr txBox="1">
              <a:spLocks noChangeArrowheads="1"/>
            </p:cNvSpPr>
            <p:nvPr/>
          </p:nvSpPr>
          <p:spPr bwMode="auto">
            <a:xfrm>
              <a:off x="2749" y="3502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50" name="Text Box 12777"/>
            <p:cNvSpPr txBox="1">
              <a:spLocks noChangeArrowheads="1"/>
            </p:cNvSpPr>
            <p:nvPr/>
          </p:nvSpPr>
          <p:spPr bwMode="auto">
            <a:xfrm>
              <a:off x="2668" y="3361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51" name="Text Box 12778"/>
            <p:cNvSpPr txBox="1">
              <a:spLocks noChangeArrowheads="1"/>
            </p:cNvSpPr>
            <p:nvPr/>
          </p:nvSpPr>
          <p:spPr bwMode="auto">
            <a:xfrm>
              <a:off x="2624" y="3475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52" name="Text Box 12779"/>
            <p:cNvSpPr txBox="1">
              <a:spLocks noChangeArrowheads="1"/>
            </p:cNvSpPr>
            <p:nvPr/>
          </p:nvSpPr>
          <p:spPr bwMode="auto">
            <a:xfrm>
              <a:off x="2822" y="3445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53" name="Text Box 12780"/>
            <p:cNvSpPr txBox="1">
              <a:spLocks noChangeArrowheads="1"/>
            </p:cNvSpPr>
            <p:nvPr/>
          </p:nvSpPr>
          <p:spPr bwMode="auto">
            <a:xfrm>
              <a:off x="2535" y="3431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54" name="Text Box 12781"/>
            <p:cNvSpPr txBox="1">
              <a:spLocks noChangeArrowheads="1"/>
            </p:cNvSpPr>
            <p:nvPr/>
          </p:nvSpPr>
          <p:spPr bwMode="auto">
            <a:xfrm>
              <a:off x="2493" y="3458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55" name="Text Box 12782"/>
            <p:cNvSpPr txBox="1">
              <a:spLocks noChangeArrowheads="1"/>
            </p:cNvSpPr>
            <p:nvPr/>
          </p:nvSpPr>
          <p:spPr bwMode="auto">
            <a:xfrm>
              <a:off x="2454" y="3421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56" name="Text Box 12783"/>
            <p:cNvSpPr txBox="1">
              <a:spLocks noChangeArrowheads="1"/>
            </p:cNvSpPr>
            <p:nvPr/>
          </p:nvSpPr>
          <p:spPr bwMode="auto">
            <a:xfrm>
              <a:off x="2519" y="348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57" name="Text Box 12784"/>
            <p:cNvSpPr txBox="1">
              <a:spLocks noChangeArrowheads="1"/>
            </p:cNvSpPr>
            <p:nvPr/>
          </p:nvSpPr>
          <p:spPr bwMode="auto">
            <a:xfrm>
              <a:off x="2586" y="3454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58" name="Text Box 12785"/>
            <p:cNvSpPr txBox="1">
              <a:spLocks noChangeArrowheads="1"/>
            </p:cNvSpPr>
            <p:nvPr/>
          </p:nvSpPr>
          <p:spPr bwMode="auto">
            <a:xfrm>
              <a:off x="2514" y="340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59" name="Text Box 12786"/>
            <p:cNvSpPr txBox="1">
              <a:spLocks noChangeArrowheads="1"/>
            </p:cNvSpPr>
            <p:nvPr/>
          </p:nvSpPr>
          <p:spPr bwMode="auto">
            <a:xfrm>
              <a:off x="2469" y="3507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60" name="Text Box 12787"/>
            <p:cNvSpPr txBox="1">
              <a:spLocks noChangeArrowheads="1"/>
            </p:cNvSpPr>
            <p:nvPr/>
          </p:nvSpPr>
          <p:spPr bwMode="auto">
            <a:xfrm>
              <a:off x="2574" y="3394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 dirty="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61" name="Text Box 12788"/>
            <p:cNvSpPr txBox="1">
              <a:spLocks noChangeArrowheads="1"/>
            </p:cNvSpPr>
            <p:nvPr/>
          </p:nvSpPr>
          <p:spPr bwMode="auto">
            <a:xfrm>
              <a:off x="2564" y="3502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62" name="Text Box 12789"/>
            <p:cNvSpPr txBox="1">
              <a:spLocks noChangeArrowheads="1"/>
            </p:cNvSpPr>
            <p:nvPr/>
          </p:nvSpPr>
          <p:spPr bwMode="auto">
            <a:xfrm>
              <a:off x="2482" y="3361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63" name="Text Box 12790"/>
            <p:cNvSpPr txBox="1">
              <a:spLocks noChangeArrowheads="1"/>
            </p:cNvSpPr>
            <p:nvPr/>
          </p:nvSpPr>
          <p:spPr bwMode="auto">
            <a:xfrm>
              <a:off x="2634" y="3445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64" name="Text Box 12791"/>
            <p:cNvSpPr txBox="1">
              <a:spLocks noChangeArrowheads="1"/>
            </p:cNvSpPr>
            <p:nvPr/>
          </p:nvSpPr>
          <p:spPr bwMode="auto">
            <a:xfrm>
              <a:off x="2574" y="3212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65" name="Text Box 12792"/>
            <p:cNvSpPr txBox="1">
              <a:spLocks noChangeArrowheads="1"/>
            </p:cNvSpPr>
            <p:nvPr/>
          </p:nvSpPr>
          <p:spPr bwMode="auto">
            <a:xfrm>
              <a:off x="2537" y="3240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66" name="Text Box 12793"/>
            <p:cNvSpPr txBox="1">
              <a:spLocks noChangeArrowheads="1"/>
            </p:cNvSpPr>
            <p:nvPr/>
          </p:nvSpPr>
          <p:spPr bwMode="auto">
            <a:xfrm>
              <a:off x="2500" y="319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67" name="Text Box 12794"/>
            <p:cNvSpPr txBox="1">
              <a:spLocks noChangeArrowheads="1"/>
            </p:cNvSpPr>
            <p:nvPr/>
          </p:nvSpPr>
          <p:spPr bwMode="auto">
            <a:xfrm>
              <a:off x="2569" y="3265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68" name="Text Box 12795"/>
            <p:cNvSpPr txBox="1">
              <a:spLocks noChangeArrowheads="1"/>
            </p:cNvSpPr>
            <p:nvPr/>
          </p:nvSpPr>
          <p:spPr bwMode="auto">
            <a:xfrm>
              <a:off x="2629" y="3233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69" name="Text Box 12796"/>
            <p:cNvSpPr txBox="1">
              <a:spLocks noChangeArrowheads="1"/>
            </p:cNvSpPr>
            <p:nvPr/>
          </p:nvSpPr>
          <p:spPr bwMode="auto">
            <a:xfrm>
              <a:off x="2560" y="318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0" name="Text Box 12797"/>
            <p:cNvSpPr txBox="1">
              <a:spLocks noChangeArrowheads="1"/>
            </p:cNvSpPr>
            <p:nvPr/>
          </p:nvSpPr>
          <p:spPr bwMode="auto">
            <a:xfrm>
              <a:off x="2514" y="328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1" name="Text Box 12798"/>
            <p:cNvSpPr txBox="1">
              <a:spLocks noChangeArrowheads="1"/>
            </p:cNvSpPr>
            <p:nvPr/>
          </p:nvSpPr>
          <p:spPr bwMode="auto">
            <a:xfrm>
              <a:off x="2620" y="3173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2" name="Text Box 12799"/>
            <p:cNvSpPr txBox="1">
              <a:spLocks noChangeArrowheads="1"/>
            </p:cNvSpPr>
            <p:nvPr/>
          </p:nvSpPr>
          <p:spPr bwMode="auto">
            <a:xfrm>
              <a:off x="2608" y="3282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3" name="Text Box 12800"/>
            <p:cNvSpPr txBox="1">
              <a:spLocks noChangeArrowheads="1"/>
            </p:cNvSpPr>
            <p:nvPr/>
          </p:nvSpPr>
          <p:spPr bwMode="auto">
            <a:xfrm>
              <a:off x="2527" y="3142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4" name="Text Box 12801"/>
            <p:cNvSpPr txBox="1">
              <a:spLocks noChangeArrowheads="1"/>
            </p:cNvSpPr>
            <p:nvPr/>
          </p:nvSpPr>
          <p:spPr bwMode="auto">
            <a:xfrm>
              <a:off x="2483" y="3253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5" name="Text Box 12802"/>
            <p:cNvSpPr txBox="1">
              <a:spLocks noChangeArrowheads="1"/>
            </p:cNvSpPr>
            <p:nvPr/>
          </p:nvSpPr>
          <p:spPr bwMode="auto">
            <a:xfrm>
              <a:off x="2680" y="3222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6" name="Text Box 12803"/>
            <p:cNvSpPr txBox="1">
              <a:spLocks noChangeArrowheads="1"/>
            </p:cNvSpPr>
            <p:nvPr/>
          </p:nvSpPr>
          <p:spPr bwMode="auto">
            <a:xfrm>
              <a:off x="2673" y="3219"/>
              <a:ext cx="15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7" name="Text Box 12804"/>
            <p:cNvSpPr txBox="1">
              <a:spLocks noChangeArrowheads="1"/>
            </p:cNvSpPr>
            <p:nvPr/>
          </p:nvSpPr>
          <p:spPr bwMode="auto">
            <a:xfrm>
              <a:off x="2689" y="3308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8" name="Text Box 12805"/>
            <p:cNvSpPr txBox="1">
              <a:spLocks noChangeArrowheads="1"/>
            </p:cNvSpPr>
            <p:nvPr/>
          </p:nvSpPr>
          <p:spPr bwMode="auto">
            <a:xfrm>
              <a:off x="2792" y="3196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79" name="Text Box 12806"/>
            <p:cNvSpPr txBox="1">
              <a:spLocks noChangeArrowheads="1"/>
            </p:cNvSpPr>
            <p:nvPr/>
          </p:nvSpPr>
          <p:spPr bwMode="auto">
            <a:xfrm>
              <a:off x="2699" y="3164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0" name="Text Box 12807"/>
            <p:cNvSpPr txBox="1">
              <a:spLocks noChangeArrowheads="1"/>
            </p:cNvSpPr>
            <p:nvPr/>
          </p:nvSpPr>
          <p:spPr bwMode="auto">
            <a:xfrm>
              <a:off x="2656" y="3274"/>
              <a:ext cx="11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1" name="Oval 12808"/>
            <p:cNvSpPr>
              <a:spLocks noChangeArrowheads="1"/>
            </p:cNvSpPr>
            <p:nvPr/>
          </p:nvSpPr>
          <p:spPr bwMode="auto">
            <a:xfrm rot="2901055">
              <a:off x="2849" y="3326"/>
              <a:ext cx="471" cy="35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2" name="Text Box 12809"/>
            <p:cNvSpPr txBox="1">
              <a:spLocks noChangeArrowheads="1"/>
            </p:cNvSpPr>
            <p:nvPr/>
          </p:nvSpPr>
          <p:spPr bwMode="auto">
            <a:xfrm rot="2901055">
              <a:off x="2770" y="3358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3" name="Text Box 12810"/>
            <p:cNvSpPr txBox="1">
              <a:spLocks noChangeArrowheads="1"/>
            </p:cNvSpPr>
            <p:nvPr/>
          </p:nvSpPr>
          <p:spPr bwMode="auto">
            <a:xfrm rot="2901055">
              <a:off x="2716" y="3372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4" name="Text Box 12811"/>
            <p:cNvSpPr txBox="1">
              <a:spLocks noChangeArrowheads="1"/>
            </p:cNvSpPr>
            <p:nvPr/>
          </p:nvSpPr>
          <p:spPr bwMode="auto">
            <a:xfrm rot="2901055">
              <a:off x="2696" y="3404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5" name="Text Box 12812"/>
            <p:cNvSpPr txBox="1">
              <a:spLocks noChangeArrowheads="1"/>
            </p:cNvSpPr>
            <p:nvPr/>
          </p:nvSpPr>
          <p:spPr bwMode="auto">
            <a:xfrm rot="2901055">
              <a:off x="2943" y="3450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6" name="Text Box 12813"/>
            <p:cNvSpPr txBox="1">
              <a:spLocks noChangeArrowheads="1"/>
            </p:cNvSpPr>
            <p:nvPr/>
          </p:nvSpPr>
          <p:spPr bwMode="auto">
            <a:xfrm rot="2901055">
              <a:off x="2893" y="3447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7" name="Text Box 12814"/>
            <p:cNvSpPr txBox="1">
              <a:spLocks noChangeArrowheads="1"/>
            </p:cNvSpPr>
            <p:nvPr/>
          </p:nvSpPr>
          <p:spPr bwMode="auto">
            <a:xfrm rot="2901055">
              <a:off x="2907" y="3392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8" name="Text Box 12815"/>
            <p:cNvSpPr txBox="1">
              <a:spLocks noChangeArrowheads="1"/>
            </p:cNvSpPr>
            <p:nvPr/>
          </p:nvSpPr>
          <p:spPr bwMode="auto">
            <a:xfrm rot="2901055">
              <a:off x="2898" y="3481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89" name="Text Box 12816"/>
            <p:cNvSpPr txBox="1">
              <a:spLocks noChangeArrowheads="1"/>
            </p:cNvSpPr>
            <p:nvPr/>
          </p:nvSpPr>
          <p:spPr bwMode="auto">
            <a:xfrm rot="2901055">
              <a:off x="2961" y="3510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0" name="Text Box 12817"/>
            <p:cNvSpPr txBox="1">
              <a:spLocks noChangeArrowheads="1"/>
            </p:cNvSpPr>
            <p:nvPr/>
          </p:nvSpPr>
          <p:spPr bwMode="auto">
            <a:xfrm rot="2901055">
              <a:off x="2948" y="3433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1" name="Text Box 12818"/>
            <p:cNvSpPr txBox="1">
              <a:spLocks noChangeArrowheads="1"/>
            </p:cNvSpPr>
            <p:nvPr/>
          </p:nvSpPr>
          <p:spPr bwMode="auto">
            <a:xfrm rot="2901055">
              <a:off x="2855" y="3457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2" name="Text Box 12819"/>
            <p:cNvSpPr txBox="1">
              <a:spLocks noChangeArrowheads="1"/>
            </p:cNvSpPr>
            <p:nvPr/>
          </p:nvSpPr>
          <p:spPr bwMode="auto">
            <a:xfrm rot="2901055">
              <a:off x="3007" y="3476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3" name="Text Box 12820"/>
            <p:cNvSpPr txBox="1">
              <a:spLocks noChangeArrowheads="1"/>
            </p:cNvSpPr>
            <p:nvPr/>
          </p:nvSpPr>
          <p:spPr bwMode="auto">
            <a:xfrm rot="2901055">
              <a:off x="2908" y="3525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4" name="Text Box 12821"/>
            <p:cNvSpPr txBox="1">
              <a:spLocks noChangeArrowheads="1"/>
            </p:cNvSpPr>
            <p:nvPr/>
          </p:nvSpPr>
          <p:spPr bwMode="auto">
            <a:xfrm rot="2901055">
              <a:off x="2966" y="3369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5" name="Text Box 12822"/>
            <p:cNvSpPr txBox="1">
              <a:spLocks noChangeArrowheads="1"/>
            </p:cNvSpPr>
            <p:nvPr/>
          </p:nvSpPr>
          <p:spPr bwMode="auto">
            <a:xfrm rot="2901055">
              <a:off x="2855" y="3421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6" name="Text Box 12823"/>
            <p:cNvSpPr txBox="1">
              <a:spLocks noChangeArrowheads="1"/>
            </p:cNvSpPr>
            <p:nvPr/>
          </p:nvSpPr>
          <p:spPr bwMode="auto">
            <a:xfrm rot="2901055">
              <a:off x="3002" y="3545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7" name="Text Box 12824"/>
            <p:cNvSpPr txBox="1">
              <a:spLocks noChangeArrowheads="1"/>
            </p:cNvSpPr>
            <p:nvPr/>
          </p:nvSpPr>
          <p:spPr bwMode="auto">
            <a:xfrm rot="2901055">
              <a:off x="2913" y="3361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8" name="Text Box 12825"/>
            <p:cNvSpPr txBox="1">
              <a:spLocks noChangeArrowheads="1"/>
            </p:cNvSpPr>
            <p:nvPr/>
          </p:nvSpPr>
          <p:spPr bwMode="auto">
            <a:xfrm rot="2901055">
              <a:off x="2857" y="3344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99" name="Text Box 12826"/>
            <p:cNvSpPr txBox="1">
              <a:spLocks noChangeArrowheads="1"/>
            </p:cNvSpPr>
            <p:nvPr/>
          </p:nvSpPr>
          <p:spPr bwMode="auto">
            <a:xfrm rot="2901055">
              <a:off x="2862" y="3381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0" name="Text Box 12827"/>
            <p:cNvSpPr txBox="1">
              <a:spLocks noChangeArrowheads="1"/>
            </p:cNvSpPr>
            <p:nvPr/>
          </p:nvSpPr>
          <p:spPr bwMode="auto">
            <a:xfrm rot="2901055">
              <a:off x="2934" y="3417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1" name="Text Box 12828"/>
            <p:cNvSpPr txBox="1">
              <a:spLocks noChangeArrowheads="1"/>
            </p:cNvSpPr>
            <p:nvPr/>
          </p:nvSpPr>
          <p:spPr bwMode="auto">
            <a:xfrm rot="2901055">
              <a:off x="2812" y="3362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2" name="Text Box 12829"/>
            <p:cNvSpPr txBox="1">
              <a:spLocks noChangeArrowheads="1"/>
            </p:cNvSpPr>
            <p:nvPr/>
          </p:nvSpPr>
          <p:spPr bwMode="auto">
            <a:xfrm rot="2901055">
              <a:off x="2970" y="3367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3" name="Text Box 12830"/>
            <p:cNvSpPr txBox="1">
              <a:spLocks noChangeArrowheads="1"/>
            </p:cNvSpPr>
            <p:nvPr/>
          </p:nvSpPr>
          <p:spPr bwMode="auto">
            <a:xfrm rot="2901055">
              <a:off x="2880" y="3428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4" name="Text Box 12831"/>
            <p:cNvSpPr txBox="1">
              <a:spLocks noChangeArrowheads="1"/>
            </p:cNvSpPr>
            <p:nvPr/>
          </p:nvSpPr>
          <p:spPr bwMode="auto">
            <a:xfrm rot="2901055">
              <a:off x="2974" y="3437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5" name="Text Box 12832"/>
            <p:cNvSpPr txBox="1">
              <a:spLocks noChangeArrowheads="1"/>
            </p:cNvSpPr>
            <p:nvPr/>
          </p:nvSpPr>
          <p:spPr bwMode="auto">
            <a:xfrm rot="2901055">
              <a:off x="3002" y="3567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6" name="Text Box 12833"/>
            <p:cNvSpPr txBox="1">
              <a:spLocks noChangeArrowheads="1"/>
            </p:cNvSpPr>
            <p:nvPr/>
          </p:nvSpPr>
          <p:spPr bwMode="auto">
            <a:xfrm rot="2901055">
              <a:off x="2965" y="3552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7" name="Text Box 12834"/>
            <p:cNvSpPr txBox="1">
              <a:spLocks noChangeArrowheads="1"/>
            </p:cNvSpPr>
            <p:nvPr/>
          </p:nvSpPr>
          <p:spPr bwMode="auto">
            <a:xfrm rot="2901055">
              <a:off x="2964" y="3500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8" name="Text Box 12835"/>
            <p:cNvSpPr txBox="1">
              <a:spLocks noChangeArrowheads="1"/>
            </p:cNvSpPr>
            <p:nvPr/>
          </p:nvSpPr>
          <p:spPr bwMode="auto">
            <a:xfrm rot="2901055">
              <a:off x="2959" y="3590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09" name="Text Box 12836"/>
            <p:cNvSpPr txBox="1">
              <a:spLocks noChangeArrowheads="1"/>
            </p:cNvSpPr>
            <p:nvPr/>
          </p:nvSpPr>
          <p:spPr bwMode="auto">
            <a:xfrm rot="2901055">
              <a:off x="3034" y="3623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0" name="Text Box 12837"/>
            <p:cNvSpPr txBox="1">
              <a:spLocks noChangeArrowheads="1"/>
            </p:cNvSpPr>
            <p:nvPr/>
          </p:nvSpPr>
          <p:spPr bwMode="auto">
            <a:xfrm rot="2901055">
              <a:off x="3022" y="3540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1" name="Text Box 12838"/>
            <p:cNvSpPr txBox="1">
              <a:spLocks noChangeArrowheads="1"/>
            </p:cNvSpPr>
            <p:nvPr/>
          </p:nvSpPr>
          <p:spPr bwMode="auto">
            <a:xfrm rot="2901055">
              <a:off x="2920" y="3577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2" name="Text Box 12839"/>
            <p:cNvSpPr txBox="1">
              <a:spLocks noChangeArrowheads="1"/>
            </p:cNvSpPr>
            <p:nvPr/>
          </p:nvSpPr>
          <p:spPr bwMode="auto">
            <a:xfrm rot="2901055">
              <a:off x="3048" y="3479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3" name="Text Box 12840"/>
            <p:cNvSpPr txBox="1">
              <a:spLocks noChangeArrowheads="1"/>
            </p:cNvSpPr>
            <p:nvPr/>
          </p:nvSpPr>
          <p:spPr bwMode="auto">
            <a:xfrm rot="2901055">
              <a:off x="2934" y="3523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4" name="Text Box 12841"/>
            <p:cNvSpPr txBox="1">
              <a:spLocks noChangeArrowheads="1"/>
            </p:cNvSpPr>
            <p:nvPr/>
          </p:nvSpPr>
          <p:spPr bwMode="auto">
            <a:xfrm rot="2901055">
              <a:off x="3099" y="3436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5" name="Text Box 12842"/>
            <p:cNvSpPr txBox="1">
              <a:spLocks noChangeArrowheads="1"/>
            </p:cNvSpPr>
            <p:nvPr/>
          </p:nvSpPr>
          <p:spPr bwMode="auto">
            <a:xfrm rot="2901055">
              <a:off x="3046" y="3425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6" name="Text Box 12843"/>
            <p:cNvSpPr txBox="1">
              <a:spLocks noChangeArrowheads="1"/>
            </p:cNvSpPr>
            <p:nvPr/>
          </p:nvSpPr>
          <p:spPr bwMode="auto">
            <a:xfrm rot="2901055">
              <a:off x="3055" y="3368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7" name="Text Box 12844"/>
            <p:cNvSpPr txBox="1">
              <a:spLocks noChangeArrowheads="1"/>
            </p:cNvSpPr>
            <p:nvPr/>
          </p:nvSpPr>
          <p:spPr bwMode="auto">
            <a:xfrm rot="2901055">
              <a:off x="3047" y="3465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8" name="Text Box 12845"/>
            <p:cNvSpPr txBox="1">
              <a:spLocks noChangeArrowheads="1"/>
            </p:cNvSpPr>
            <p:nvPr/>
          </p:nvSpPr>
          <p:spPr bwMode="auto">
            <a:xfrm rot="2901055">
              <a:off x="3109" y="3489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19" name="Text Box 12846"/>
            <p:cNvSpPr txBox="1">
              <a:spLocks noChangeArrowheads="1"/>
            </p:cNvSpPr>
            <p:nvPr/>
          </p:nvSpPr>
          <p:spPr bwMode="auto">
            <a:xfrm rot="2901055">
              <a:off x="3099" y="3401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0" name="Text Box 12847"/>
            <p:cNvSpPr txBox="1">
              <a:spLocks noChangeArrowheads="1"/>
            </p:cNvSpPr>
            <p:nvPr/>
          </p:nvSpPr>
          <p:spPr bwMode="auto">
            <a:xfrm rot="2901055">
              <a:off x="2995" y="3441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1" name="Text Box 12848"/>
            <p:cNvSpPr txBox="1">
              <a:spLocks noChangeArrowheads="1"/>
            </p:cNvSpPr>
            <p:nvPr/>
          </p:nvSpPr>
          <p:spPr bwMode="auto">
            <a:xfrm rot="2901055">
              <a:off x="3148" y="3443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2" name="Text Box 12849"/>
            <p:cNvSpPr txBox="1">
              <a:spLocks noChangeArrowheads="1"/>
            </p:cNvSpPr>
            <p:nvPr/>
          </p:nvSpPr>
          <p:spPr bwMode="auto">
            <a:xfrm rot="2901055">
              <a:off x="3062" y="3504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3" name="Text Box 12850"/>
            <p:cNvSpPr txBox="1">
              <a:spLocks noChangeArrowheads="1"/>
            </p:cNvSpPr>
            <p:nvPr/>
          </p:nvSpPr>
          <p:spPr bwMode="auto">
            <a:xfrm rot="2901055">
              <a:off x="3121" y="3359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4" name="Text Box 12851"/>
            <p:cNvSpPr txBox="1">
              <a:spLocks noChangeArrowheads="1"/>
            </p:cNvSpPr>
            <p:nvPr/>
          </p:nvSpPr>
          <p:spPr bwMode="auto">
            <a:xfrm rot="2901055">
              <a:off x="3000" y="3395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5" name="Text Box 12852"/>
            <p:cNvSpPr txBox="1">
              <a:spLocks noChangeArrowheads="1"/>
            </p:cNvSpPr>
            <p:nvPr/>
          </p:nvSpPr>
          <p:spPr bwMode="auto">
            <a:xfrm rot="2901055">
              <a:off x="3153" y="3524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6" name="Text Box 12853"/>
            <p:cNvSpPr txBox="1">
              <a:spLocks noChangeArrowheads="1"/>
            </p:cNvSpPr>
            <p:nvPr/>
          </p:nvSpPr>
          <p:spPr bwMode="auto">
            <a:xfrm rot="2901055">
              <a:off x="2846" y="3422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7" name="Text Box 12854"/>
            <p:cNvSpPr txBox="1">
              <a:spLocks noChangeArrowheads="1"/>
            </p:cNvSpPr>
            <p:nvPr/>
          </p:nvSpPr>
          <p:spPr bwMode="auto">
            <a:xfrm rot="2901055">
              <a:off x="2797" y="3405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8" name="Text Box 12855"/>
            <p:cNvSpPr txBox="1">
              <a:spLocks noChangeArrowheads="1"/>
            </p:cNvSpPr>
            <p:nvPr/>
          </p:nvSpPr>
          <p:spPr bwMode="auto">
            <a:xfrm rot="2901055">
              <a:off x="2797" y="3451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29" name="Text Box 12856"/>
            <p:cNvSpPr txBox="1">
              <a:spLocks noChangeArrowheads="1"/>
            </p:cNvSpPr>
            <p:nvPr/>
          </p:nvSpPr>
          <p:spPr bwMode="auto">
            <a:xfrm rot="2901055">
              <a:off x="2864" y="3474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0" name="Text Box 12857"/>
            <p:cNvSpPr txBox="1">
              <a:spLocks noChangeArrowheads="1"/>
            </p:cNvSpPr>
            <p:nvPr/>
          </p:nvSpPr>
          <p:spPr bwMode="auto">
            <a:xfrm rot="2901055">
              <a:off x="2856" y="3388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1" name="Text Box 12858"/>
            <p:cNvSpPr txBox="1">
              <a:spLocks noChangeArrowheads="1"/>
            </p:cNvSpPr>
            <p:nvPr/>
          </p:nvSpPr>
          <p:spPr bwMode="auto">
            <a:xfrm rot="2901055">
              <a:off x="2749" y="3428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2" name="Text Box 12859"/>
            <p:cNvSpPr txBox="1">
              <a:spLocks noChangeArrowheads="1"/>
            </p:cNvSpPr>
            <p:nvPr/>
          </p:nvSpPr>
          <p:spPr bwMode="auto">
            <a:xfrm rot="2901055">
              <a:off x="2899" y="3421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3" name="Text Box 12860"/>
            <p:cNvSpPr txBox="1">
              <a:spLocks noChangeArrowheads="1"/>
            </p:cNvSpPr>
            <p:nvPr/>
          </p:nvSpPr>
          <p:spPr bwMode="auto">
            <a:xfrm rot="2901055">
              <a:off x="2807" y="3486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4" name="Text Box 12861"/>
            <p:cNvSpPr txBox="1">
              <a:spLocks noChangeArrowheads="1"/>
            </p:cNvSpPr>
            <p:nvPr/>
          </p:nvSpPr>
          <p:spPr bwMode="auto">
            <a:xfrm rot="2901055">
              <a:off x="2901" y="3496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5" name="Text Box 12862"/>
            <p:cNvSpPr txBox="1">
              <a:spLocks noChangeArrowheads="1"/>
            </p:cNvSpPr>
            <p:nvPr/>
          </p:nvSpPr>
          <p:spPr bwMode="auto">
            <a:xfrm rot="2901055">
              <a:off x="2947" y="3596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6" name="Text Box 12863"/>
            <p:cNvSpPr txBox="1">
              <a:spLocks noChangeArrowheads="1"/>
            </p:cNvSpPr>
            <p:nvPr/>
          </p:nvSpPr>
          <p:spPr bwMode="auto">
            <a:xfrm rot="2901055">
              <a:off x="2887" y="3581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7" name="Text Box 12864"/>
            <p:cNvSpPr txBox="1">
              <a:spLocks noChangeArrowheads="1"/>
            </p:cNvSpPr>
            <p:nvPr/>
          </p:nvSpPr>
          <p:spPr bwMode="auto">
            <a:xfrm rot="2901055">
              <a:off x="2914" y="3521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8" name="Text Box 12865"/>
            <p:cNvSpPr txBox="1">
              <a:spLocks noChangeArrowheads="1"/>
            </p:cNvSpPr>
            <p:nvPr/>
          </p:nvSpPr>
          <p:spPr bwMode="auto">
            <a:xfrm rot="2901055">
              <a:off x="2901" y="3620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39" name="Text Box 12866"/>
            <p:cNvSpPr txBox="1">
              <a:spLocks noChangeArrowheads="1"/>
            </p:cNvSpPr>
            <p:nvPr/>
          </p:nvSpPr>
          <p:spPr bwMode="auto">
            <a:xfrm rot="2901055">
              <a:off x="2959" y="3553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0" name="Text Box 12867"/>
            <p:cNvSpPr txBox="1">
              <a:spLocks noChangeArrowheads="1"/>
            </p:cNvSpPr>
            <p:nvPr/>
          </p:nvSpPr>
          <p:spPr bwMode="auto">
            <a:xfrm rot="2901055">
              <a:off x="2858" y="3602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1" name="Text Box 12868"/>
            <p:cNvSpPr txBox="1">
              <a:spLocks noChangeArrowheads="1"/>
            </p:cNvSpPr>
            <p:nvPr/>
          </p:nvSpPr>
          <p:spPr bwMode="auto">
            <a:xfrm rot="2901055">
              <a:off x="3013" y="3598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2" name="Text Box 12869"/>
            <p:cNvSpPr txBox="1">
              <a:spLocks noChangeArrowheads="1"/>
            </p:cNvSpPr>
            <p:nvPr/>
          </p:nvSpPr>
          <p:spPr bwMode="auto">
            <a:xfrm rot="2901055">
              <a:off x="2964" y="3500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3" name="Text Box 12870"/>
            <p:cNvSpPr txBox="1">
              <a:spLocks noChangeArrowheads="1"/>
            </p:cNvSpPr>
            <p:nvPr/>
          </p:nvSpPr>
          <p:spPr bwMode="auto">
            <a:xfrm rot="2901055">
              <a:off x="2858" y="3551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4" name="Text Box 12871"/>
            <p:cNvSpPr txBox="1">
              <a:spLocks noChangeArrowheads="1"/>
            </p:cNvSpPr>
            <p:nvPr/>
          </p:nvSpPr>
          <p:spPr bwMode="auto">
            <a:xfrm rot="2901055">
              <a:off x="2829" y="3450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5" name="Text Box 12872"/>
            <p:cNvSpPr txBox="1">
              <a:spLocks noChangeArrowheads="1"/>
            </p:cNvSpPr>
            <p:nvPr/>
          </p:nvSpPr>
          <p:spPr bwMode="auto">
            <a:xfrm rot="2901055">
              <a:off x="2783" y="3433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6" name="Text Box 12873"/>
            <p:cNvSpPr txBox="1">
              <a:spLocks noChangeArrowheads="1"/>
            </p:cNvSpPr>
            <p:nvPr/>
          </p:nvSpPr>
          <p:spPr bwMode="auto">
            <a:xfrm rot="2901055">
              <a:off x="2786" y="3385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7" name="Text Box 12874"/>
            <p:cNvSpPr txBox="1">
              <a:spLocks noChangeArrowheads="1"/>
            </p:cNvSpPr>
            <p:nvPr/>
          </p:nvSpPr>
          <p:spPr bwMode="auto">
            <a:xfrm rot="2901055">
              <a:off x="2784" y="3481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8" name="Text Box 12875"/>
            <p:cNvSpPr txBox="1">
              <a:spLocks noChangeArrowheads="1"/>
            </p:cNvSpPr>
            <p:nvPr/>
          </p:nvSpPr>
          <p:spPr bwMode="auto">
            <a:xfrm rot="2901055">
              <a:off x="2845" y="3505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49" name="Text Box 12876"/>
            <p:cNvSpPr txBox="1">
              <a:spLocks noChangeArrowheads="1"/>
            </p:cNvSpPr>
            <p:nvPr/>
          </p:nvSpPr>
          <p:spPr bwMode="auto">
            <a:xfrm rot="2901055">
              <a:off x="2840" y="3429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0" name="Text Box 12877"/>
            <p:cNvSpPr txBox="1">
              <a:spLocks noChangeArrowheads="1"/>
            </p:cNvSpPr>
            <p:nvPr/>
          </p:nvSpPr>
          <p:spPr bwMode="auto">
            <a:xfrm rot="2901055">
              <a:off x="2737" y="3454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1" name="Text Box 12878"/>
            <p:cNvSpPr txBox="1">
              <a:spLocks noChangeArrowheads="1"/>
            </p:cNvSpPr>
            <p:nvPr/>
          </p:nvSpPr>
          <p:spPr bwMode="auto">
            <a:xfrm rot="2901055">
              <a:off x="2888" y="3458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2" name="Text Box 12879"/>
            <p:cNvSpPr txBox="1">
              <a:spLocks noChangeArrowheads="1"/>
            </p:cNvSpPr>
            <p:nvPr/>
          </p:nvSpPr>
          <p:spPr bwMode="auto">
            <a:xfrm rot="2901055">
              <a:off x="2797" y="3521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3" name="Text Box 12880"/>
            <p:cNvSpPr txBox="1">
              <a:spLocks noChangeArrowheads="1"/>
            </p:cNvSpPr>
            <p:nvPr/>
          </p:nvSpPr>
          <p:spPr bwMode="auto">
            <a:xfrm rot="2901055">
              <a:off x="2853" y="3369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4" name="Text Box 12881"/>
            <p:cNvSpPr txBox="1">
              <a:spLocks noChangeArrowheads="1"/>
            </p:cNvSpPr>
            <p:nvPr/>
          </p:nvSpPr>
          <p:spPr bwMode="auto">
            <a:xfrm rot="2901055">
              <a:off x="2899" y="3535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5" name="Text Box 12882"/>
            <p:cNvSpPr txBox="1">
              <a:spLocks noChangeArrowheads="1"/>
            </p:cNvSpPr>
            <p:nvPr/>
          </p:nvSpPr>
          <p:spPr bwMode="auto">
            <a:xfrm rot="2901055">
              <a:off x="2991" y="3372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6" name="Text Box 12883"/>
            <p:cNvSpPr txBox="1">
              <a:spLocks noChangeArrowheads="1"/>
            </p:cNvSpPr>
            <p:nvPr/>
          </p:nvSpPr>
          <p:spPr bwMode="auto">
            <a:xfrm rot="2901055">
              <a:off x="3047" y="3392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7" name="Text Box 12884"/>
            <p:cNvSpPr txBox="1">
              <a:spLocks noChangeArrowheads="1"/>
            </p:cNvSpPr>
            <p:nvPr/>
          </p:nvSpPr>
          <p:spPr bwMode="auto">
            <a:xfrm rot="2901055">
              <a:off x="2942" y="3340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8" name="Text Box 12885"/>
            <p:cNvSpPr txBox="1">
              <a:spLocks noChangeArrowheads="1"/>
            </p:cNvSpPr>
            <p:nvPr/>
          </p:nvSpPr>
          <p:spPr bwMode="auto">
            <a:xfrm rot="2901055">
              <a:off x="3095" y="3342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59" name="Text Box 12886"/>
            <p:cNvSpPr txBox="1">
              <a:spLocks noChangeArrowheads="1"/>
            </p:cNvSpPr>
            <p:nvPr/>
          </p:nvSpPr>
          <p:spPr bwMode="auto">
            <a:xfrm rot="2901055">
              <a:off x="3007" y="3409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0" name="Text Box 12887"/>
            <p:cNvSpPr txBox="1">
              <a:spLocks noChangeArrowheads="1"/>
            </p:cNvSpPr>
            <p:nvPr/>
          </p:nvSpPr>
          <p:spPr bwMode="auto">
            <a:xfrm rot="2901055">
              <a:off x="3116" y="3422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1" name="Text Box 12888"/>
            <p:cNvSpPr txBox="1">
              <a:spLocks noChangeArrowheads="1"/>
            </p:cNvSpPr>
            <p:nvPr/>
          </p:nvSpPr>
          <p:spPr bwMode="auto">
            <a:xfrm rot="2901055">
              <a:off x="3151" y="3483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2" name="Text Box 12889"/>
            <p:cNvSpPr txBox="1">
              <a:spLocks noChangeArrowheads="1"/>
            </p:cNvSpPr>
            <p:nvPr/>
          </p:nvSpPr>
          <p:spPr bwMode="auto">
            <a:xfrm rot="2901055">
              <a:off x="3114" y="3468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3" name="Text Box 12890"/>
            <p:cNvSpPr txBox="1">
              <a:spLocks noChangeArrowheads="1"/>
            </p:cNvSpPr>
            <p:nvPr/>
          </p:nvSpPr>
          <p:spPr bwMode="auto">
            <a:xfrm rot="2901055">
              <a:off x="3121" y="3419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4" name="Text Box 12891"/>
            <p:cNvSpPr txBox="1">
              <a:spLocks noChangeArrowheads="1"/>
            </p:cNvSpPr>
            <p:nvPr/>
          </p:nvSpPr>
          <p:spPr bwMode="auto">
            <a:xfrm rot="2901055">
              <a:off x="3109" y="3507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5" name="Text Box 12892"/>
            <p:cNvSpPr txBox="1">
              <a:spLocks noChangeArrowheads="1"/>
            </p:cNvSpPr>
            <p:nvPr/>
          </p:nvSpPr>
          <p:spPr bwMode="auto">
            <a:xfrm rot="2901055">
              <a:off x="3169" y="3532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6" name="Text Box 12893"/>
            <p:cNvSpPr txBox="1">
              <a:spLocks noChangeArrowheads="1"/>
            </p:cNvSpPr>
            <p:nvPr/>
          </p:nvSpPr>
          <p:spPr bwMode="auto">
            <a:xfrm rot="2901055">
              <a:off x="3168" y="3450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7" name="Text Box 12894"/>
            <p:cNvSpPr txBox="1">
              <a:spLocks noChangeArrowheads="1"/>
            </p:cNvSpPr>
            <p:nvPr/>
          </p:nvSpPr>
          <p:spPr bwMode="auto">
            <a:xfrm rot="2901055">
              <a:off x="3061" y="3482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8" name="Text Box 12895"/>
            <p:cNvSpPr txBox="1">
              <a:spLocks noChangeArrowheads="1"/>
            </p:cNvSpPr>
            <p:nvPr/>
          </p:nvSpPr>
          <p:spPr bwMode="auto">
            <a:xfrm rot="2901055">
              <a:off x="3135" y="3552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69" name="Text Box 12896"/>
            <p:cNvSpPr txBox="1">
              <a:spLocks noChangeArrowheads="1"/>
            </p:cNvSpPr>
            <p:nvPr/>
          </p:nvSpPr>
          <p:spPr bwMode="auto">
            <a:xfrm rot="2901055">
              <a:off x="3189" y="3395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70" name="Text Box 12897"/>
            <p:cNvSpPr txBox="1">
              <a:spLocks noChangeArrowheads="1"/>
            </p:cNvSpPr>
            <p:nvPr/>
          </p:nvSpPr>
          <p:spPr bwMode="auto">
            <a:xfrm rot="2901055">
              <a:off x="3076" y="3436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71" name="Text Box 12898"/>
            <p:cNvSpPr txBox="1">
              <a:spLocks noChangeArrowheads="1"/>
            </p:cNvSpPr>
            <p:nvPr/>
          </p:nvSpPr>
          <p:spPr bwMode="auto">
            <a:xfrm rot="2901055">
              <a:off x="3227" y="3559"/>
              <a:ext cx="9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900">
                  <a:solidFill>
                    <a:srgbClr val="008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72" name="Oval 12899"/>
            <p:cNvSpPr>
              <a:spLocks noChangeArrowheads="1"/>
            </p:cNvSpPr>
            <p:nvPr/>
          </p:nvSpPr>
          <p:spPr bwMode="auto">
            <a:xfrm>
              <a:off x="2448" y="3216"/>
              <a:ext cx="480" cy="33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6" name="Line 12900"/>
          <p:cNvSpPr>
            <a:spLocks noChangeShapeType="1"/>
          </p:cNvSpPr>
          <p:nvPr/>
        </p:nvSpPr>
        <p:spPr bwMode="auto">
          <a:xfrm>
            <a:off x="20980192" y="16901852"/>
            <a:ext cx="684492" cy="215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87" name="Text Box 12901"/>
          <p:cNvSpPr txBox="1">
            <a:spLocks noChangeArrowheads="1"/>
          </p:cNvSpPr>
          <p:nvPr/>
        </p:nvSpPr>
        <p:spPr bwMode="auto">
          <a:xfrm>
            <a:off x="20755428" y="16085403"/>
            <a:ext cx="1107996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990000"/>
                </a:solidFill>
              </a:rPr>
              <a:t>Gaussian </a:t>
            </a:r>
          </a:p>
          <a:p>
            <a:pPr algn="ctr"/>
            <a:r>
              <a:rPr lang="en-US" sz="1600" dirty="0" smtClean="0">
                <a:solidFill>
                  <a:srgbClr val="990000"/>
                </a:solidFill>
              </a:rPr>
              <a:t>Mixture </a:t>
            </a:r>
          </a:p>
          <a:p>
            <a:pPr algn="ctr"/>
            <a:r>
              <a:rPr lang="en-US" sz="1600" dirty="0" smtClean="0">
                <a:solidFill>
                  <a:srgbClr val="990000"/>
                </a:solidFill>
              </a:rPr>
              <a:t>Model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1388" name="Rectangle 12902"/>
          <p:cNvSpPr>
            <a:spLocks noChangeArrowheads="1"/>
          </p:cNvSpPr>
          <p:nvPr/>
        </p:nvSpPr>
        <p:spPr bwMode="auto">
          <a:xfrm>
            <a:off x="13503240" y="18364200"/>
            <a:ext cx="3165510" cy="3962400"/>
          </a:xfrm>
          <a:prstGeom prst="rect">
            <a:avLst/>
          </a:prstGeom>
          <a:solidFill>
            <a:srgbClr val="E4E4E4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89" name="Picture 12903" descr="mountain1"/>
          <p:cNvPicPr>
            <a:picLocks noChangeAspect="1" noChangeArrowheads="1"/>
          </p:cNvPicPr>
          <p:nvPr/>
        </p:nvPicPr>
        <p:blipFill>
          <a:blip r:embed="rId25">
            <a:grayscl/>
          </a:blip>
          <a:srcRect/>
          <a:stretch>
            <a:fillRect/>
          </a:stretch>
        </p:blipFill>
        <p:spPr bwMode="auto">
          <a:xfrm>
            <a:off x="15120321" y="18745200"/>
            <a:ext cx="1415079" cy="113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0" name="Picture 12904" descr="mountain2"/>
          <p:cNvPicPr>
            <a:picLocks noChangeAspect="1" noChangeArrowheads="1"/>
          </p:cNvPicPr>
          <p:nvPr/>
        </p:nvPicPr>
        <p:blipFill>
          <a:blip r:embed="rId26">
            <a:grayscl/>
          </a:blip>
          <a:srcRect/>
          <a:stretch>
            <a:fillRect/>
          </a:stretch>
        </p:blipFill>
        <p:spPr bwMode="auto">
          <a:xfrm>
            <a:off x="13596395" y="19977897"/>
            <a:ext cx="1412492" cy="112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1" name="Picture 12905" descr="mountain3"/>
          <p:cNvPicPr>
            <a:picLocks noChangeAspect="1" noChangeArrowheads="1"/>
          </p:cNvPicPr>
          <p:nvPr/>
        </p:nvPicPr>
        <p:blipFill>
          <a:blip r:embed="rId27">
            <a:grayscl/>
          </a:blip>
          <a:srcRect/>
          <a:stretch>
            <a:fillRect/>
          </a:stretch>
        </p:blipFill>
        <p:spPr bwMode="auto">
          <a:xfrm>
            <a:off x="13596395" y="18758140"/>
            <a:ext cx="1412492" cy="113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" name="Picture 12906" descr="mountain4"/>
          <p:cNvPicPr>
            <a:picLocks noChangeAspect="1" noChangeArrowheads="1"/>
          </p:cNvPicPr>
          <p:nvPr/>
        </p:nvPicPr>
        <p:blipFill>
          <a:blip r:embed="rId28">
            <a:grayscl/>
          </a:blip>
          <a:srcRect/>
          <a:stretch>
            <a:fillRect/>
          </a:stretch>
        </p:blipFill>
        <p:spPr bwMode="auto">
          <a:xfrm>
            <a:off x="15120321" y="21178317"/>
            <a:ext cx="1415079" cy="103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3" name="Picture 12907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/>
          <a:stretch>
            <a:fillRect/>
          </a:stretch>
        </p:blipFill>
        <p:spPr bwMode="auto">
          <a:xfrm>
            <a:off x="15120321" y="19964958"/>
            <a:ext cx="1415079" cy="109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4" name="Picture 12908" descr="mountain6"/>
          <p:cNvPicPr>
            <a:picLocks noChangeAspect="1" noChangeArrowheads="1"/>
          </p:cNvPicPr>
          <p:nvPr/>
        </p:nvPicPr>
        <p:blipFill>
          <a:blip r:embed="rId29">
            <a:grayscl/>
          </a:blip>
          <a:srcRect/>
          <a:stretch>
            <a:fillRect/>
          </a:stretch>
        </p:blipFill>
        <p:spPr bwMode="auto">
          <a:xfrm>
            <a:off x="13596395" y="21183600"/>
            <a:ext cx="1412492" cy="103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5" name="Text Box 12909"/>
          <p:cNvSpPr txBox="1">
            <a:spLocks noChangeArrowheads="1"/>
          </p:cNvSpPr>
          <p:nvPr/>
        </p:nvSpPr>
        <p:spPr bwMode="auto">
          <a:xfrm>
            <a:off x="14248241" y="18364200"/>
            <a:ext cx="22797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990000"/>
                </a:solidFill>
              </a:rPr>
              <a:t>theme</a:t>
            </a:r>
            <a:r>
              <a:rPr lang="en-US" sz="2000" baseline="-25000" dirty="0" err="1" smtClean="0">
                <a:solidFill>
                  <a:srgbClr val="990000"/>
                </a:solidFill>
              </a:rPr>
              <a:t>i</a:t>
            </a:r>
            <a:r>
              <a:rPr lang="en-US" sz="2000" dirty="0" smtClean="0">
                <a:solidFill>
                  <a:srgbClr val="990000"/>
                </a:solidFill>
              </a:rPr>
              <a:t> </a:t>
            </a:r>
            <a:r>
              <a:rPr lang="en-US" sz="2000" dirty="0">
                <a:solidFill>
                  <a:srgbClr val="990000"/>
                </a:solidFill>
              </a:rPr>
              <a:t>= mountain</a:t>
            </a:r>
          </a:p>
        </p:txBody>
      </p:sp>
      <p:cxnSp>
        <p:nvCxnSpPr>
          <p:cNvPr id="1396" name="AutoShape 12910"/>
          <p:cNvCxnSpPr>
            <a:cxnSpLocks noChangeShapeType="1"/>
          </p:cNvCxnSpPr>
          <p:nvPr/>
        </p:nvCxnSpPr>
        <p:spPr bwMode="auto">
          <a:xfrm>
            <a:off x="14913581" y="18361846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97" name="Line 12911"/>
          <p:cNvSpPr>
            <a:spLocks noChangeShapeType="1"/>
          </p:cNvSpPr>
          <p:nvPr/>
        </p:nvSpPr>
        <p:spPr bwMode="auto">
          <a:xfrm>
            <a:off x="17666898" y="19601870"/>
            <a:ext cx="538683" cy="215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8" name="Line 12912"/>
          <p:cNvSpPr>
            <a:spLocks noChangeShapeType="1"/>
          </p:cNvSpPr>
          <p:nvPr/>
        </p:nvSpPr>
        <p:spPr bwMode="auto">
          <a:xfrm flipH="1">
            <a:off x="17512988" y="19601870"/>
            <a:ext cx="153910" cy="27172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9" name="Line 12913"/>
          <p:cNvSpPr>
            <a:spLocks noChangeShapeType="1"/>
          </p:cNvSpPr>
          <p:nvPr/>
        </p:nvSpPr>
        <p:spPr bwMode="auto">
          <a:xfrm flipV="1">
            <a:off x="17666898" y="18952744"/>
            <a:ext cx="2025" cy="649126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0" name="Line 12914"/>
          <p:cNvSpPr>
            <a:spLocks noChangeShapeType="1"/>
          </p:cNvSpPr>
          <p:nvPr/>
        </p:nvSpPr>
        <p:spPr bwMode="auto">
          <a:xfrm>
            <a:off x="17713476" y="20533506"/>
            <a:ext cx="536658" cy="215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" name="Line 12915"/>
          <p:cNvSpPr>
            <a:spLocks noChangeShapeType="1"/>
          </p:cNvSpPr>
          <p:nvPr/>
        </p:nvSpPr>
        <p:spPr bwMode="auto">
          <a:xfrm flipH="1">
            <a:off x="17557541" y="20533506"/>
            <a:ext cx="155935" cy="269571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2" name="Line 12916"/>
          <p:cNvSpPr>
            <a:spLocks noChangeShapeType="1"/>
          </p:cNvSpPr>
          <p:nvPr/>
        </p:nvSpPr>
        <p:spPr bwMode="auto">
          <a:xfrm flipV="1">
            <a:off x="17713476" y="19880067"/>
            <a:ext cx="2025" cy="653439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3" name="Line 12917"/>
          <p:cNvSpPr>
            <a:spLocks noChangeShapeType="1"/>
          </p:cNvSpPr>
          <p:nvPr/>
        </p:nvSpPr>
        <p:spPr bwMode="auto">
          <a:xfrm>
            <a:off x="18657184" y="19601870"/>
            <a:ext cx="536658" cy="215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4" name="Line 12918"/>
          <p:cNvSpPr>
            <a:spLocks noChangeShapeType="1"/>
          </p:cNvSpPr>
          <p:nvPr/>
        </p:nvSpPr>
        <p:spPr bwMode="auto">
          <a:xfrm flipH="1">
            <a:off x="18503275" y="19601870"/>
            <a:ext cx="153910" cy="27172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5" name="Line 12919"/>
          <p:cNvSpPr>
            <a:spLocks noChangeShapeType="1"/>
          </p:cNvSpPr>
          <p:nvPr/>
        </p:nvSpPr>
        <p:spPr bwMode="auto">
          <a:xfrm flipV="1">
            <a:off x="18657184" y="18952744"/>
            <a:ext cx="2025" cy="649126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6" name="Oval 12920"/>
          <p:cNvSpPr>
            <a:spLocks noChangeArrowheads="1"/>
          </p:cNvSpPr>
          <p:nvPr/>
        </p:nvSpPr>
        <p:spPr bwMode="auto">
          <a:xfrm rot="19063957">
            <a:off x="18948802" y="19146835"/>
            <a:ext cx="321995" cy="659909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7" name="Line 12921"/>
          <p:cNvSpPr>
            <a:spLocks noChangeShapeType="1"/>
          </p:cNvSpPr>
          <p:nvPr/>
        </p:nvSpPr>
        <p:spPr bwMode="auto">
          <a:xfrm>
            <a:off x="18701737" y="20533506"/>
            <a:ext cx="538683" cy="215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8" name="Line 12922"/>
          <p:cNvSpPr>
            <a:spLocks noChangeShapeType="1"/>
          </p:cNvSpPr>
          <p:nvPr/>
        </p:nvSpPr>
        <p:spPr bwMode="auto">
          <a:xfrm flipH="1">
            <a:off x="18545802" y="20533506"/>
            <a:ext cx="155935" cy="269571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9" name="Line 12923"/>
          <p:cNvSpPr>
            <a:spLocks noChangeShapeType="1"/>
          </p:cNvSpPr>
          <p:nvPr/>
        </p:nvSpPr>
        <p:spPr bwMode="auto">
          <a:xfrm flipV="1">
            <a:off x="18701737" y="19880067"/>
            <a:ext cx="2025" cy="653439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0" name="Line 12924"/>
          <p:cNvSpPr>
            <a:spLocks noChangeShapeType="1"/>
          </p:cNvSpPr>
          <p:nvPr/>
        </p:nvSpPr>
        <p:spPr bwMode="auto">
          <a:xfrm>
            <a:off x="17713476" y="21717459"/>
            <a:ext cx="536658" cy="215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1" name="Line 12925"/>
          <p:cNvSpPr>
            <a:spLocks noChangeShapeType="1"/>
          </p:cNvSpPr>
          <p:nvPr/>
        </p:nvSpPr>
        <p:spPr bwMode="auto">
          <a:xfrm flipH="1">
            <a:off x="17557541" y="21717459"/>
            <a:ext cx="155935" cy="27172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2" name="Line 12926"/>
          <p:cNvSpPr>
            <a:spLocks noChangeShapeType="1"/>
          </p:cNvSpPr>
          <p:nvPr/>
        </p:nvSpPr>
        <p:spPr bwMode="auto">
          <a:xfrm flipV="1">
            <a:off x="17713476" y="21068334"/>
            <a:ext cx="2025" cy="649126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" name="Line 12927"/>
          <p:cNvSpPr>
            <a:spLocks noChangeShapeType="1"/>
          </p:cNvSpPr>
          <p:nvPr/>
        </p:nvSpPr>
        <p:spPr bwMode="auto">
          <a:xfrm>
            <a:off x="18701737" y="21717459"/>
            <a:ext cx="538683" cy="215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4" name="Line 12928"/>
          <p:cNvSpPr>
            <a:spLocks noChangeShapeType="1"/>
          </p:cNvSpPr>
          <p:nvPr/>
        </p:nvSpPr>
        <p:spPr bwMode="auto">
          <a:xfrm flipH="1">
            <a:off x="18545802" y="21717459"/>
            <a:ext cx="155935" cy="271727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5" name="Line 12929"/>
          <p:cNvSpPr>
            <a:spLocks noChangeShapeType="1"/>
          </p:cNvSpPr>
          <p:nvPr/>
        </p:nvSpPr>
        <p:spPr bwMode="auto">
          <a:xfrm flipV="1">
            <a:off x="18701737" y="21068334"/>
            <a:ext cx="2025" cy="649126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6" name="Rectangle 12930"/>
          <p:cNvSpPr>
            <a:spLocks noChangeArrowheads="1"/>
          </p:cNvSpPr>
          <p:nvPr/>
        </p:nvSpPr>
        <p:spPr bwMode="auto">
          <a:xfrm>
            <a:off x="17217320" y="18514962"/>
            <a:ext cx="2308643" cy="3623028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7" name="Text Box 12931"/>
          <p:cNvSpPr txBox="1">
            <a:spLocks noChangeArrowheads="1"/>
          </p:cNvSpPr>
          <p:nvPr/>
        </p:nvSpPr>
        <p:spPr bwMode="auto">
          <a:xfrm>
            <a:off x="17571717" y="18549467"/>
            <a:ext cx="1265703" cy="39680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990000"/>
                </a:solidFill>
              </a:rPr>
              <a:t>mountain</a:t>
            </a:r>
          </a:p>
        </p:txBody>
      </p:sp>
      <p:sp>
        <p:nvSpPr>
          <p:cNvPr id="1418" name="Oval 12932"/>
          <p:cNvSpPr>
            <a:spLocks noChangeArrowheads="1"/>
          </p:cNvSpPr>
          <p:nvPr/>
        </p:nvSpPr>
        <p:spPr bwMode="auto">
          <a:xfrm>
            <a:off x="18515425" y="19084295"/>
            <a:ext cx="433377" cy="4593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9" name="Oval 12933"/>
          <p:cNvSpPr>
            <a:spLocks noChangeArrowheads="1"/>
          </p:cNvSpPr>
          <p:nvPr/>
        </p:nvSpPr>
        <p:spPr bwMode="auto">
          <a:xfrm>
            <a:off x="17464385" y="19280542"/>
            <a:ext cx="198462" cy="59305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0" name="Oval 12934"/>
          <p:cNvSpPr>
            <a:spLocks noChangeArrowheads="1"/>
          </p:cNvSpPr>
          <p:nvPr/>
        </p:nvSpPr>
        <p:spPr bwMode="auto">
          <a:xfrm rot="1964114">
            <a:off x="17837008" y="20268248"/>
            <a:ext cx="184286" cy="593055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1" name="Oval 12935"/>
          <p:cNvSpPr>
            <a:spLocks noChangeArrowheads="1"/>
          </p:cNvSpPr>
          <p:nvPr/>
        </p:nvSpPr>
        <p:spPr bwMode="auto">
          <a:xfrm rot="19693145">
            <a:off x="17403631" y="21189101"/>
            <a:ext cx="259216" cy="59305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2" name="Oval 12936"/>
          <p:cNvSpPr>
            <a:spLocks noChangeArrowheads="1"/>
          </p:cNvSpPr>
          <p:nvPr/>
        </p:nvSpPr>
        <p:spPr bwMode="auto">
          <a:xfrm rot="19693145">
            <a:off x="18689586" y="21747651"/>
            <a:ext cx="261241" cy="133707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" name="Oval 12937"/>
          <p:cNvSpPr>
            <a:spLocks noChangeArrowheads="1"/>
          </p:cNvSpPr>
          <p:nvPr/>
        </p:nvSpPr>
        <p:spPr bwMode="auto">
          <a:xfrm rot="19693145" flipV="1">
            <a:off x="18825270" y="20335102"/>
            <a:ext cx="261241" cy="198404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4" name="Oval 12938"/>
          <p:cNvSpPr>
            <a:spLocks noChangeArrowheads="1"/>
          </p:cNvSpPr>
          <p:nvPr/>
        </p:nvSpPr>
        <p:spPr bwMode="auto">
          <a:xfrm rot="19063957">
            <a:off x="17958516" y="19146835"/>
            <a:ext cx="324020" cy="659909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5" name="Oval 12939"/>
          <p:cNvSpPr>
            <a:spLocks noChangeArrowheads="1"/>
          </p:cNvSpPr>
          <p:nvPr/>
        </p:nvSpPr>
        <p:spPr bwMode="auto">
          <a:xfrm rot="19063957">
            <a:off x="18021295" y="20072001"/>
            <a:ext cx="324020" cy="657752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6" name="Oval 12940"/>
          <p:cNvSpPr>
            <a:spLocks noChangeArrowheads="1"/>
          </p:cNvSpPr>
          <p:nvPr/>
        </p:nvSpPr>
        <p:spPr bwMode="auto">
          <a:xfrm>
            <a:off x="18578204" y="20005147"/>
            <a:ext cx="433377" cy="46150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7" name="Oval 12941"/>
          <p:cNvSpPr>
            <a:spLocks noChangeArrowheads="1"/>
          </p:cNvSpPr>
          <p:nvPr/>
        </p:nvSpPr>
        <p:spPr bwMode="auto">
          <a:xfrm>
            <a:off x="17587918" y="21189101"/>
            <a:ext cx="433377" cy="46366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8" name="Oval 12942"/>
          <p:cNvSpPr>
            <a:spLocks noChangeArrowheads="1"/>
          </p:cNvSpPr>
          <p:nvPr/>
        </p:nvSpPr>
        <p:spPr bwMode="auto">
          <a:xfrm rot="19063957">
            <a:off x="19011581" y="21255955"/>
            <a:ext cx="319970" cy="659909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29" name="Group 12943"/>
          <p:cNvGrpSpPr>
            <a:grpSpLocks/>
          </p:cNvGrpSpPr>
          <p:nvPr/>
        </p:nvGrpSpPr>
        <p:grpSpPr bwMode="auto">
          <a:xfrm>
            <a:off x="21259470" y="19705385"/>
            <a:ext cx="1283930" cy="1664868"/>
            <a:chOff x="720" y="3120"/>
            <a:chExt cx="864" cy="816"/>
          </a:xfrm>
        </p:grpSpPr>
        <p:sp>
          <p:nvSpPr>
            <p:cNvPr id="1455" name="Line 12944"/>
            <p:cNvSpPr>
              <a:spLocks noChangeShapeType="1"/>
            </p:cNvSpPr>
            <p:nvPr/>
          </p:nvSpPr>
          <p:spPr bwMode="auto">
            <a:xfrm>
              <a:off x="912" y="3696"/>
              <a:ext cx="672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Line 12945"/>
            <p:cNvSpPr>
              <a:spLocks noChangeShapeType="1"/>
            </p:cNvSpPr>
            <p:nvPr/>
          </p:nvSpPr>
          <p:spPr bwMode="auto">
            <a:xfrm flipH="1">
              <a:off x="720" y="3696"/>
              <a:ext cx="192" cy="24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" name="Line 12946"/>
            <p:cNvSpPr>
              <a:spLocks noChangeShapeType="1"/>
            </p:cNvSpPr>
            <p:nvPr/>
          </p:nvSpPr>
          <p:spPr bwMode="auto">
            <a:xfrm flipV="1">
              <a:off x="912" y="3120"/>
              <a:ext cx="0" cy="57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9" name="Object 12947"/>
          <p:cNvGraphicFramePr>
            <a:graphicFrameLocks noChangeAspect="1"/>
          </p:cNvGraphicFramePr>
          <p:nvPr/>
        </p:nvGraphicFramePr>
        <p:xfrm>
          <a:off x="20680285" y="21361626"/>
          <a:ext cx="2527357" cy="569333"/>
        </p:xfrm>
        <a:graphic>
          <a:graphicData uri="http://schemas.openxmlformats.org/presentationml/2006/ole">
            <p:oleObj spid="_x0000_s1029" name="Equation" r:id="rId30" imgW="1143000" imgH="241200" progId="Equation.3">
              <p:embed/>
            </p:oleObj>
          </a:graphicData>
        </a:graphic>
      </p:graphicFrame>
      <p:sp>
        <p:nvSpPr>
          <p:cNvPr id="1430" name="Oval 12948"/>
          <p:cNvSpPr>
            <a:spLocks noChangeArrowheads="1"/>
          </p:cNvSpPr>
          <p:nvPr/>
        </p:nvSpPr>
        <p:spPr bwMode="auto">
          <a:xfrm rot="19073191">
            <a:off x="22014842" y="20072001"/>
            <a:ext cx="540709" cy="1142979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1" name="Oval 12949"/>
          <p:cNvSpPr>
            <a:spLocks noChangeArrowheads="1"/>
          </p:cNvSpPr>
          <p:nvPr/>
        </p:nvSpPr>
        <p:spPr bwMode="auto">
          <a:xfrm>
            <a:off x="21354651" y="20007304"/>
            <a:ext cx="660191" cy="70519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2" name="Text Box 12950"/>
          <p:cNvSpPr txBox="1">
            <a:spLocks noChangeArrowheads="1"/>
          </p:cNvSpPr>
          <p:nvPr/>
        </p:nvSpPr>
        <p:spPr bwMode="auto">
          <a:xfrm>
            <a:off x="21846757" y="19187810"/>
            <a:ext cx="1944121" cy="70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990000"/>
                </a:solidFill>
              </a:rPr>
              <a:t>Semantic Theme Model</a:t>
            </a:r>
          </a:p>
        </p:txBody>
      </p:sp>
      <p:sp>
        <p:nvSpPr>
          <p:cNvPr id="1433" name="Line 12951"/>
          <p:cNvSpPr>
            <a:spLocks noChangeShapeType="1"/>
          </p:cNvSpPr>
          <p:nvPr/>
        </p:nvSpPr>
        <p:spPr bwMode="auto">
          <a:xfrm>
            <a:off x="19805430" y="20326475"/>
            <a:ext cx="1360884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" name="Rectangle 12952"/>
          <p:cNvSpPr>
            <a:spLocks noChangeArrowheads="1"/>
          </p:cNvSpPr>
          <p:nvPr/>
        </p:nvSpPr>
        <p:spPr bwMode="auto">
          <a:xfrm>
            <a:off x="19270797" y="18980779"/>
            <a:ext cx="2381548" cy="101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990000"/>
                </a:solidFill>
              </a:rPr>
              <a:t>Efficient Hierarchical Estimation</a:t>
            </a:r>
          </a:p>
        </p:txBody>
      </p:sp>
      <p:cxnSp>
        <p:nvCxnSpPr>
          <p:cNvPr id="1435" name="AutoShape 12953"/>
          <p:cNvCxnSpPr>
            <a:cxnSpLocks noChangeShapeType="1"/>
          </p:cNvCxnSpPr>
          <p:nvPr/>
        </p:nvCxnSpPr>
        <p:spPr bwMode="auto">
          <a:xfrm flipH="1" flipV="1">
            <a:off x="14650314" y="17594109"/>
            <a:ext cx="263266" cy="767737"/>
          </a:xfrm>
          <a:prstGeom prst="straightConnector1">
            <a:avLst/>
          </a:prstGeom>
          <a:noFill/>
          <a:ln w="15875">
            <a:solidFill>
              <a:srgbClr val="800000"/>
            </a:solidFill>
            <a:prstDash val="dash"/>
            <a:round/>
            <a:headEnd/>
            <a:tailEnd type="triangle" w="med" len="med"/>
          </a:ln>
        </p:spPr>
      </p:cxnSp>
      <p:grpSp>
        <p:nvGrpSpPr>
          <p:cNvPr id="1436" name="Group 12954"/>
          <p:cNvGrpSpPr>
            <a:grpSpLocks/>
          </p:cNvGrpSpPr>
          <p:nvPr/>
        </p:nvGrpSpPr>
        <p:grpSpPr bwMode="auto">
          <a:xfrm>
            <a:off x="16351420" y="16302327"/>
            <a:ext cx="1846915" cy="1345696"/>
            <a:chOff x="1488" y="1296"/>
            <a:chExt cx="672" cy="480"/>
          </a:xfrm>
        </p:grpSpPr>
        <p:pic>
          <p:nvPicPr>
            <p:cNvPr id="1441" name="Picture 12955" descr="mountain5"/>
            <p:cNvPicPr>
              <a:picLocks noChangeAspect="1" noChangeArrowheads="1"/>
            </p:cNvPicPr>
            <p:nvPr/>
          </p:nvPicPr>
          <p:blipFill>
            <a:blip r:embed="rId22">
              <a:grayscl/>
            </a:blip>
            <a:srcRect/>
            <a:stretch>
              <a:fillRect/>
            </a:stretch>
          </p:blipFill>
          <p:spPr bwMode="auto">
            <a:xfrm>
              <a:off x="1488" y="1296"/>
              <a:ext cx="6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42" name="Group 12956"/>
            <p:cNvGrpSpPr>
              <a:grpSpLocks/>
            </p:cNvGrpSpPr>
            <p:nvPr/>
          </p:nvGrpSpPr>
          <p:grpSpPr bwMode="auto">
            <a:xfrm>
              <a:off x="1488" y="1296"/>
              <a:ext cx="672" cy="480"/>
              <a:chOff x="720" y="2304"/>
              <a:chExt cx="672" cy="480"/>
            </a:xfrm>
          </p:grpSpPr>
          <p:sp>
            <p:nvSpPr>
              <p:cNvPr id="1443" name="Rectangle 12957"/>
              <p:cNvSpPr>
                <a:spLocks noChangeArrowheads="1"/>
              </p:cNvSpPr>
              <p:nvPr/>
            </p:nvSpPr>
            <p:spPr bwMode="auto">
              <a:xfrm>
                <a:off x="720" y="2304"/>
                <a:ext cx="672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44" name="Group 12958"/>
              <p:cNvGrpSpPr>
                <a:grpSpLocks/>
              </p:cNvGrpSpPr>
              <p:nvPr/>
            </p:nvGrpSpPr>
            <p:grpSpPr bwMode="auto">
              <a:xfrm>
                <a:off x="816" y="2304"/>
                <a:ext cx="480" cy="480"/>
                <a:chOff x="816" y="2352"/>
                <a:chExt cx="480" cy="432"/>
              </a:xfrm>
            </p:grpSpPr>
            <p:sp>
              <p:nvSpPr>
                <p:cNvPr id="1449" name="Line 12959"/>
                <p:cNvSpPr>
                  <a:spLocks noChangeShapeType="1"/>
                </p:cNvSpPr>
                <p:nvPr/>
              </p:nvSpPr>
              <p:spPr bwMode="auto">
                <a:xfrm flipV="1">
                  <a:off x="816" y="235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0" name="Line 12960"/>
                <p:cNvSpPr>
                  <a:spLocks noChangeShapeType="1"/>
                </p:cNvSpPr>
                <p:nvPr/>
              </p:nvSpPr>
              <p:spPr bwMode="auto">
                <a:xfrm flipV="1">
                  <a:off x="912" y="235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" name="Line 12961"/>
                <p:cNvSpPr>
                  <a:spLocks noChangeShapeType="1"/>
                </p:cNvSpPr>
                <p:nvPr/>
              </p:nvSpPr>
              <p:spPr bwMode="auto">
                <a:xfrm flipV="1">
                  <a:off x="1008" y="235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2" name="Line 12962"/>
                <p:cNvSpPr>
                  <a:spLocks noChangeShapeType="1"/>
                </p:cNvSpPr>
                <p:nvPr/>
              </p:nvSpPr>
              <p:spPr bwMode="auto">
                <a:xfrm flipV="1">
                  <a:off x="1104" y="235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" name="Line 12963"/>
                <p:cNvSpPr>
                  <a:spLocks noChangeShapeType="1"/>
                </p:cNvSpPr>
                <p:nvPr/>
              </p:nvSpPr>
              <p:spPr bwMode="auto">
                <a:xfrm flipV="1">
                  <a:off x="1200" y="235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4" name="Line 12964"/>
                <p:cNvSpPr>
                  <a:spLocks noChangeShapeType="1"/>
                </p:cNvSpPr>
                <p:nvPr/>
              </p:nvSpPr>
              <p:spPr bwMode="auto">
                <a:xfrm flipV="1">
                  <a:off x="1296" y="235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45" name="Line 12965"/>
              <p:cNvSpPr>
                <a:spLocks noChangeShapeType="1"/>
              </p:cNvSpPr>
              <p:nvPr/>
            </p:nvSpPr>
            <p:spPr bwMode="auto">
              <a:xfrm rot="5400000" flipV="1">
                <a:off x="1056" y="2064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" name="Line 12966"/>
              <p:cNvSpPr>
                <a:spLocks noChangeShapeType="1"/>
              </p:cNvSpPr>
              <p:nvPr/>
            </p:nvSpPr>
            <p:spPr bwMode="auto">
              <a:xfrm rot="5400000" flipV="1">
                <a:off x="1056" y="216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" name="Line 12967"/>
              <p:cNvSpPr>
                <a:spLocks noChangeShapeType="1"/>
              </p:cNvSpPr>
              <p:nvPr/>
            </p:nvSpPr>
            <p:spPr bwMode="auto">
              <a:xfrm rot="5400000" flipV="1">
                <a:off x="1056" y="225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" name="Line 12968"/>
              <p:cNvSpPr>
                <a:spLocks noChangeShapeType="1"/>
              </p:cNvSpPr>
              <p:nvPr/>
            </p:nvSpPr>
            <p:spPr bwMode="auto">
              <a:xfrm rot="5400000" flipV="1">
                <a:off x="1056" y="2352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437" name="AutoShape 12969"/>
          <p:cNvCxnSpPr>
            <a:cxnSpLocks noChangeShapeType="1"/>
            <a:stCxn id="1640" idx="2"/>
          </p:cNvCxnSpPr>
          <p:nvPr/>
        </p:nvCxnSpPr>
        <p:spPr bwMode="auto">
          <a:xfrm rot="10800000" flipV="1">
            <a:off x="19652151" y="17676058"/>
            <a:ext cx="3019462" cy="983393"/>
          </a:xfrm>
          <a:prstGeom prst="straightConnector1">
            <a:avLst/>
          </a:prstGeom>
          <a:noFill/>
          <a:ln w="15875">
            <a:solidFill>
              <a:srgbClr val="800000"/>
            </a:solidFill>
            <a:prstDash val="dash"/>
            <a:round/>
            <a:headEnd/>
            <a:tailEnd type="triangle" w="med" len="med"/>
          </a:ln>
        </p:spPr>
      </p:cxnSp>
      <p:pic>
        <p:nvPicPr>
          <p:cNvPr id="1438" name="Picture 12971" descr="mountain5"/>
          <p:cNvPicPr>
            <a:picLocks noChangeAspect="1" noChangeArrowheads="1"/>
          </p:cNvPicPr>
          <p:nvPr/>
        </p:nvPicPr>
        <p:blipFill>
          <a:blip r:embed="rId22">
            <a:grayscl/>
          </a:blip>
          <a:srcRect/>
          <a:stretch>
            <a:fillRect/>
          </a:stretch>
        </p:blipFill>
        <p:spPr bwMode="auto">
          <a:xfrm>
            <a:off x="13726857" y="16265665"/>
            <a:ext cx="1846915" cy="132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9" name="Freeform 12972"/>
          <p:cNvSpPr>
            <a:spLocks/>
          </p:cNvSpPr>
          <p:nvPr/>
        </p:nvSpPr>
        <p:spPr bwMode="auto">
          <a:xfrm>
            <a:off x="18101128" y="16392902"/>
            <a:ext cx="1555296" cy="414060"/>
          </a:xfrm>
          <a:custGeom>
            <a:avLst/>
            <a:gdLst>
              <a:gd name="T0" fmla="*/ 0 w 768"/>
              <a:gd name="T1" fmla="*/ 192 h 192"/>
              <a:gd name="T2" fmla="*/ 432 w 768"/>
              <a:gd name="T3" fmla="*/ 0 h 192"/>
              <a:gd name="T4" fmla="*/ 768 w 768"/>
              <a:gd name="T5" fmla="*/ 192 h 192"/>
              <a:gd name="T6" fmla="*/ 0 60000 65536"/>
              <a:gd name="T7" fmla="*/ 0 60000 65536"/>
              <a:gd name="T8" fmla="*/ 0 60000 65536"/>
              <a:gd name="T9" fmla="*/ 0 w 768"/>
              <a:gd name="T10" fmla="*/ 0 h 192"/>
              <a:gd name="T11" fmla="*/ 768 w 76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92">
                <a:moveTo>
                  <a:pt x="0" y="192"/>
                </a:moveTo>
                <a:cubicBezTo>
                  <a:pt x="152" y="96"/>
                  <a:pt x="304" y="0"/>
                  <a:pt x="432" y="0"/>
                </a:cubicBezTo>
                <a:cubicBezTo>
                  <a:pt x="560" y="0"/>
                  <a:pt x="704" y="160"/>
                  <a:pt x="768" y="192"/>
                </a:cubicBez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0" name="Freeform 12973"/>
          <p:cNvSpPr>
            <a:spLocks/>
          </p:cNvSpPr>
          <p:nvPr/>
        </p:nvSpPr>
        <p:spPr bwMode="auto">
          <a:xfrm flipV="1">
            <a:off x="17712304" y="17013993"/>
            <a:ext cx="1944121" cy="207030"/>
          </a:xfrm>
          <a:custGeom>
            <a:avLst/>
            <a:gdLst>
              <a:gd name="T0" fmla="*/ 0 w 768"/>
              <a:gd name="T1" fmla="*/ 192 h 192"/>
              <a:gd name="T2" fmla="*/ 432 w 768"/>
              <a:gd name="T3" fmla="*/ 0 h 192"/>
              <a:gd name="T4" fmla="*/ 768 w 768"/>
              <a:gd name="T5" fmla="*/ 192 h 192"/>
              <a:gd name="T6" fmla="*/ 0 60000 65536"/>
              <a:gd name="T7" fmla="*/ 0 60000 65536"/>
              <a:gd name="T8" fmla="*/ 0 60000 65536"/>
              <a:gd name="T9" fmla="*/ 0 w 768"/>
              <a:gd name="T10" fmla="*/ 0 h 192"/>
              <a:gd name="T11" fmla="*/ 768 w 76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92">
                <a:moveTo>
                  <a:pt x="0" y="192"/>
                </a:moveTo>
                <a:cubicBezTo>
                  <a:pt x="152" y="96"/>
                  <a:pt x="304" y="0"/>
                  <a:pt x="432" y="0"/>
                </a:cubicBezTo>
                <a:cubicBezTo>
                  <a:pt x="560" y="0"/>
                  <a:pt x="704" y="160"/>
                  <a:pt x="768" y="192"/>
                </a:cubicBez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24" name="Picture 12984" descr="smn_MITforest_0118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37109400" y="7924800"/>
            <a:ext cx="527069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" name="Group 12992"/>
          <p:cNvGrpSpPr>
            <a:grpSpLocks/>
          </p:cNvGrpSpPr>
          <p:nvPr/>
        </p:nvGrpSpPr>
        <p:grpSpPr bwMode="auto">
          <a:xfrm>
            <a:off x="36947475" y="13157200"/>
            <a:ext cx="5400675" cy="3302000"/>
            <a:chOff x="20880" y="13008"/>
            <a:chExt cx="5040" cy="2740"/>
          </a:xfrm>
        </p:grpSpPr>
        <p:pic>
          <p:nvPicPr>
            <p:cNvPr id="1375" name="Picture 12987" descr="smn_industrial_0265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20880" y="13008"/>
              <a:ext cx="3648" cy="2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6" name="Picture 12988" descr="industrial_0265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24000" y="13716"/>
              <a:ext cx="1920" cy="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7" name="Text Box 12989"/>
            <p:cNvSpPr txBox="1">
              <a:spLocks noChangeArrowheads="1"/>
            </p:cNvSpPr>
            <p:nvPr/>
          </p:nvSpPr>
          <p:spPr bwMode="auto">
            <a:xfrm>
              <a:off x="24145" y="15156"/>
              <a:ext cx="1487" cy="3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Industrial</a:t>
              </a:r>
            </a:p>
          </p:txBody>
        </p:sp>
        <p:sp>
          <p:nvSpPr>
            <p:cNvPr id="1378" name="Oval 12990"/>
            <p:cNvSpPr>
              <a:spLocks noChangeArrowheads="1"/>
            </p:cNvSpPr>
            <p:nvPr/>
          </p:nvSpPr>
          <p:spPr bwMode="auto">
            <a:xfrm>
              <a:off x="23424" y="13764"/>
              <a:ext cx="240" cy="240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9" name="Oval 12991"/>
            <p:cNvSpPr>
              <a:spLocks noChangeArrowheads="1"/>
            </p:cNvSpPr>
            <p:nvPr/>
          </p:nvSpPr>
          <p:spPr bwMode="auto">
            <a:xfrm>
              <a:off x="23664" y="13956"/>
              <a:ext cx="240" cy="240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" name="Group 13254"/>
          <p:cNvGrpSpPr>
            <a:grpSpLocks/>
          </p:cNvGrpSpPr>
          <p:nvPr/>
        </p:nvGrpSpPr>
        <p:grpSpPr bwMode="auto">
          <a:xfrm>
            <a:off x="42519600" y="13322300"/>
            <a:ext cx="5657850" cy="3117850"/>
            <a:chOff x="23712" y="10032"/>
            <a:chExt cx="3168" cy="1813"/>
          </a:xfrm>
        </p:grpSpPr>
        <p:pic>
          <p:nvPicPr>
            <p:cNvPr id="1371" name="Picture 12993" descr="smn_MITstreet_0132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23712" y="10032"/>
              <a:ext cx="2415" cy="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" name="Picture 12994" descr="MITstreet_0132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25895" y="10432"/>
              <a:ext cx="985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3" name="Text Box 12996"/>
            <p:cNvSpPr txBox="1">
              <a:spLocks noChangeArrowheads="1"/>
            </p:cNvSpPr>
            <p:nvPr/>
          </p:nvSpPr>
          <p:spPr bwMode="auto">
            <a:xfrm>
              <a:off x="25872" y="11520"/>
              <a:ext cx="955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Street</a:t>
              </a:r>
            </a:p>
          </p:txBody>
        </p:sp>
        <p:sp>
          <p:nvSpPr>
            <p:cNvPr id="1374" name="Oval 12997"/>
            <p:cNvSpPr>
              <a:spLocks noChangeArrowheads="1"/>
            </p:cNvSpPr>
            <p:nvPr/>
          </p:nvSpPr>
          <p:spPr bwMode="auto">
            <a:xfrm>
              <a:off x="23928" y="11295"/>
              <a:ext cx="431" cy="184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28" name="Picture 12999"/>
          <p:cNvPicPr>
            <a:picLocks noChangeAspect="1" noChangeArrowheads="1"/>
          </p:cNvPicPr>
          <p:nvPr/>
        </p:nvPicPr>
        <p:blipFill>
          <a:blip r:embed="rId36"/>
          <a:srcRect t="46549"/>
          <a:stretch>
            <a:fillRect/>
          </a:stretch>
        </p:blipFill>
        <p:spPr bwMode="auto">
          <a:xfrm>
            <a:off x="37566600" y="29932312"/>
            <a:ext cx="9826625" cy="1881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30" name="Picture 13001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6880800" y="22250400"/>
            <a:ext cx="5478463" cy="22145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31" name="Picture 13002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37204650" y="31805563"/>
            <a:ext cx="10587038" cy="1722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1132" name="Group 13190"/>
          <p:cNvGrpSpPr>
            <a:grpSpLocks/>
          </p:cNvGrpSpPr>
          <p:nvPr/>
        </p:nvGrpSpPr>
        <p:grpSpPr bwMode="auto">
          <a:xfrm>
            <a:off x="2962275" y="13876337"/>
            <a:ext cx="7629525" cy="2146300"/>
            <a:chOff x="1440" y="9024"/>
            <a:chExt cx="4272" cy="1248"/>
          </a:xfrm>
        </p:grpSpPr>
        <p:sp>
          <p:nvSpPr>
            <p:cNvPr id="1283" name="Line 13003"/>
            <p:cNvSpPr>
              <a:spLocks noChangeShapeType="1"/>
            </p:cNvSpPr>
            <p:nvPr/>
          </p:nvSpPr>
          <p:spPr bwMode="auto">
            <a:xfrm>
              <a:off x="2488" y="9523"/>
              <a:ext cx="31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84" name="Picture 13004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r="85715" b="80000"/>
            <a:stretch>
              <a:fillRect/>
            </a:stretch>
          </p:blipFill>
          <p:spPr bwMode="auto">
            <a:xfrm>
              <a:off x="3002" y="9226"/>
              <a:ext cx="126" cy="124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85" name="Picture 13005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t="20000" r="85715" b="60001"/>
            <a:stretch>
              <a:fillRect/>
            </a:stretch>
          </p:blipFill>
          <p:spPr bwMode="auto">
            <a:xfrm>
              <a:off x="3238" y="9319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86" name="Picture 13006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t="39999" r="85715" b="40001"/>
            <a:stretch>
              <a:fillRect/>
            </a:stretch>
          </p:blipFill>
          <p:spPr bwMode="auto">
            <a:xfrm>
              <a:off x="3485" y="9172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87" name="Picture 13007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t="60001" r="85715" b="20000"/>
            <a:stretch>
              <a:fillRect/>
            </a:stretch>
          </p:blipFill>
          <p:spPr bwMode="auto">
            <a:xfrm>
              <a:off x="3031" y="9086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88" name="Picture 13008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t="80000" r="85715"/>
            <a:stretch>
              <a:fillRect/>
            </a:stretch>
          </p:blipFill>
          <p:spPr bwMode="auto">
            <a:xfrm>
              <a:off x="2850" y="9916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89" name="Picture 13009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14287" r="71428" b="80000"/>
            <a:stretch>
              <a:fillRect/>
            </a:stretch>
          </p:blipFill>
          <p:spPr bwMode="auto">
            <a:xfrm>
              <a:off x="3190" y="9350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90" name="Picture 13010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14287" t="20000" r="71428" b="60001"/>
            <a:stretch>
              <a:fillRect/>
            </a:stretch>
          </p:blipFill>
          <p:spPr bwMode="auto">
            <a:xfrm>
              <a:off x="3084" y="9422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91" name="Picture 13011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14287" t="39999" r="71428" b="40001"/>
            <a:stretch>
              <a:fillRect/>
            </a:stretch>
          </p:blipFill>
          <p:spPr bwMode="auto">
            <a:xfrm>
              <a:off x="3012" y="9811"/>
              <a:ext cx="124" cy="124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92" name="Picture 13012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14287" t="60001" r="71428" b="20000"/>
            <a:stretch>
              <a:fillRect/>
            </a:stretch>
          </p:blipFill>
          <p:spPr bwMode="auto">
            <a:xfrm>
              <a:off x="3429" y="9461"/>
              <a:ext cx="125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93" name="Picture 13013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14287" t="80000" r="71428"/>
            <a:stretch>
              <a:fillRect/>
            </a:stretch>
          </p:blipFill>
          <p:spPr bwMode="auto">
            <a:xfrm>
              <a:off x="3710" y="9467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94" name="Picture 13014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28572" t="3" r="57143" b="79997"/>
            <a:stretch>
              <a:fillRect/>
            </a:stretch>
          </p:blipFill>
          <p:spPr bwMode="auto">
            <a:xfrm>
              <a:off x="3219" y="9058"/>
              <a:ext cx="124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95" name="Picture 13015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28572" t="20003" r="57143" b="59998"/>
            <a:stretch>
              <a:fillRect/>
            </a:stretch>
          </p:blipFill>
          <p:spPr bwMode="auto">
            <a:xfrm>
              <a:off x="3128" y="10099"/>
              <a:ext cx="125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96" name="Picture 13016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28572" t="60001" r="57143" b="20000"/>
            <a:stretch>
              <a:fillRect/>
            </a:stretch>
          </p:blipFill>
          <p:spPr bwMode="auto">
            <a:xfrm>
              <a:off x="3693" y="9211"/>
              <a:ext cx="125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97" name="Picture 13017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28572" t="80000" r="57143"/>
            <a:stretch>
              <a:fillRect/>
            </a:stretch>
          </p:blipFill>
          <p:spPr bwMode="auto">
            <a:xfrm>
              <a:off x="3228" y="9864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98" name="Picture 13018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42857" t="3" r="42857" b="79997"/>
            <a:stretch>
              <a:fillRect/>
            </a:stretch>
          </p:blipFill>
          <p:spPr bwMode="auto">
            <a:xfrm>
              <a:off x="3316" y="9461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99" name="Picture 13019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42857" t="20003" r="42857" b="59998"/>
            <a:stretch>
              <a:fillRect/>
            </a:stretch>
          </p:blipFill>
          <p:spPr bwMode="auto">
            <a:xfrm>
              <a:off x="3190" y="10147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00" name="Picture 13020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42857" t="50002" r="42857" b="29999"/>
            <a:stretch>
              <a:fillRect/>
            </a:stretch>
          </p:blipFill>
          <p:spPr bwMode="auto">
            <a:xfrm>
              <a:off x="3128" y="9974"/>
              <a:ext cx="125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01" name="Picture 13021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42857" t="60001" r="42857" b="20000"/>
            <a:stretch>
              <a:fillRect/>
            </a:stretch>
          </p:blipFill>
          <p:spPr bwMode="auto">
            <a:xfrm>
              <a:off x="2876" y="9413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02" name="Picture 13022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28572" t="3" r="57143" b="79997"/>
            <a:stretch>
              <a:fillRect/>
            </a:stretch>
          </p:blipFill>
          <p:spPr bwMode="auto">
            <a:xfrm>
              <a:off x="3002" y="9600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03" name="Picture 13023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28572" t="20003" r="57143" b="59998"/>
            <a:stretch>
              <a:fillRect/>
            </a:stretch>
          </p:blipFill>
          <p:spPr bwMode="auto">
            <a:xfrm>
              <a:off x="3567" y="10022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04" name="Picture 13024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28572" t="40002" r="57143" b="39998"/>
            <a:stretch>
              <a:fillRect/>
            </a:stretch>
          </p:blipFill>
          <p:spPr bwMode="auto">
            <a:xfrm>
              <a:off x="3316" y="10022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05" name="Picture 13025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28572" t="60001" r="57143" b="20000"/>
            <a:stretch>
              <a:fillRect/>
            </a:stretch>
          </p:blipFill>
          <p:spPr bwMode="auto">
            <a:xfrm>
              <a:off x="3567" y="9835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06" name="Picture 13026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28572" t="80000" r="57143"/>
            <a:stretch>
              <a:fillRect/>
            </a:stretch>
          </p:blipFill>
          <p:spPr bwMode="auto">
            <a:xfrm>
              <a:off x="2876" y="9725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07" name="Picture 13027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42857" t="3" r="42857" b="79997"/>
            <a:stretch>
              <a:fillRect/>
            </a:stretch>
          </p:blipFill>
          <p:spPr bwMode="auto">
            <a:xfrm>
              <a:off x="3379" y="9773"/>
              <a:ext cx="125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08" name="Picture 13028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42857" t="20003" r="42857" b="59998"/>
            <a:stretch>
              <a:fillRect/>
            </a:stretch>
          </p:blipFill>
          <p:spPr bwMode="auto">
            <a:xfrm>
              <a:off x="3190" y="9600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09" name="Picture 13029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42857" t="50002" r="42857" b="29999"/>
            <a:stretch>
              <a:fillRect/>
            </a:stretch>
          </p:blipFill>
          <p:spPr bwMode="auto">
            <a:xfrm>
              <a:off x="3379" y="10022"/>
              <a:ext cx="125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10" name="Picture 13030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42857" t="60001" r="42857" b="20000"/>
            <a:stretch>
              <a:fillRect/>
            </a:stretch>
          </p:blipFill>
          <p:spPr bwMode="auto">
            <a:xfrm>
              <a:off x="3693" y="10022"/>
              <a:ext cx="125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11" name="Picture 13031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42857" t="80000" r="42857"/>
            <a:stretch>
              <a:fillRect/>
            </a:stretch>
          </p:blipFill>
          <p:spPr bwMode="auto">
            <a:xfrm>
              <a:off x="3190" y="9163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12" name="Picture 13032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42857" t="3" r="42857" b="79997"/>
            <a:stretch>
              <a:fillRect/>
            </a:stretch>
          </p:blipFill>
          <p:spPr bwMode="auto">
            <a:xfrm>
              <a:off x="3379" y="9274"/>
              <a:ext cx="125" cy="124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13" name="Picture 13033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42857" t="20003" r="42857" b="59998"/>
            <a:stretch>
              <a:fillRect/>
            </a:stretch>
          </p:blipFill>
          <p:spPr bwMode="auto">
            <a:xfrm>
              <a:off x="3504" y="9586"/>
              <a:ext cx="126" cy="124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14" name="Picture 13034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42857" t="50002" r="42857" b="29999"/>
            <a:stretch>
              <a:fillRect/>
            </a:stretch>
          </p:blipFill>
          <p:spPr bwMode="auto">
            <a:xfrm>
              <a:off x="3379" y="9024"/>
              <a:ext cx="125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15" name="Picture 13035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42857" t="60001" r="42857" b="20000"/>
            <a:stretch>
              <a:fillRect/>
            </a:stretch>
          </p:blipFill>
          <p:spPr bwMode="auto">
            <a:xfrm>
              <a:off x="3567" y="9398"/>
              <a:ext cx="126" cy="125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16" name="Picture 13036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42857" t="80000" r="42857"/>
            <a:stretch>
              <a:fillRect/>
            </a:stretch>
          </p:blipFill>
          <p:spPr bwMode="auto">
            <a:xfrm>
              <a:off x="3756" y="9586"/>
              <a:ext cx="125" cy="124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grpSp>
          <p:nvGrpSpPr>
            <p:cNvPr id="1317" name="Group 13037"/>
            <p:cNvGrpSpPr>
              <a:grpSpLocks/>
            </p:cNvGrpSpPr>
            <p:nvPr/>
          </p:nvGrpSpPr>
          <p:grpSpPr bwMode="auto">
            <a:xfrm>
              <a:off x="1440" y="9211"/>
              <a:ext cx="1005" cy="740"/>
              <a:chOff x="1488" y="1296"/>
              <a:chExt cx="672" cy="480"/>
            </a:xfrm>
          </p:grpSpPr>
          <p:pic>
            <p:nvPicPr>
              <p:cNvPr id="1357" name="Picture 13038" descr="mountain5"/>
              <p:cNvPicPr>
                <a:picLocks noChangeAspect="1" noChangeArrowheads="1"/>
              </p:cNvPicPr>
              <p:nvPr/>
            </p:nvPicPr>
            <p:blipFill>
              <a:blip r:embed="rId22">
                <a:grayscl/>
              </a:blip>
              <a:srcRect/>
              <a:stretch>
                <a:fillRect/>
              </a:stretch>
            </p:blipFill>
            <p:spPr bwMode="auto">
              <a:xfrm>
                <a:off x="1488" y="1296"/>
                <a:ext cx="672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58" name="Group 13039"/>
              <p:cNvGrpSpPr>
                <a:grpSpLocks/>
              </p:cNvGrpSpPr>
              <p:nvPr/>
            </p:nvGrpSpPr>
            <p:grpSpPr bwMode="auto">
              <a:xfrm>
                <a:off x="1488" y="1296"/>
                <a:ext cx="672" cy="480"/>
                <a:chOff x="720" y="2304"/>
                <a:chExt cx="672" cy="480"/>
              </a:xfrm>
            </p:grpSpPr>
            <p:sp>
              <p:nvSpPr>
                <p:cNvPr id="1359" name="Rectangle 13040"/>
                <p:cNvSpPr>
                  <a:spLocks noChangeArrowheads="1"/>
                </p:cNvSpPr>
                <p:nvPr/>
              </p:nvSpPr>
              <p:spPr bwMode="auto">
                <a:xfrm>
                  <a:off x="720" y="2304"/>
                  <a:ext cx="672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0" name="Group 13041"/>
                <p:cNvGrpSpPr>
                  <a:grpSpLocks/>
                </p:cNvGrpSpPr>
                <p:nvPr/>
              </p:nvGrpSpPr>
              <p:grpSpPr bwMode="auto">
                <a:xfrm>
                  <a:off x="816" y="2304"/>
                  <a:ext cx="480" cy="480"/>
                  <a:chOff x="816" y="2352"/>
                  <a:chExt cx="480" cy="432"/>
                </a:xfrm>
              </p:grpSpPr>
              <p:sp>
                <p:nvSpPr>
                  <p:cNvPr id="1365" name="Line 130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352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6" name="Line 130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2" y="2352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7" name="Line 130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2352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8" name="Line 130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4" y="2352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9" name="Line 130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00" y="2352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0" name="Line 130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6" y="2352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1" name="Line 130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56" y="2064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" name="Line 1304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56" y="216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" name="Line 1305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56" y="225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" name="Line 1305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56" y="2352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18" name="Group 13052"/>
            <p:cNvGrpSpPr>
              <a:grpSpLocks/>
            </p:cNvGrpSpPr>
            <p:nvPr/>
          </p:nvGrpSpPr>
          <p:grpSpPr bwMode="auto">
            <a:xfrm>
              <a:off x="4181" y="9586"/>
              <a:ext cx="188" cy="124"/>
              <a:chOff x="4203" y="1728"/>
              <a:chExt cx="144" cy="96"/>
            </a:xfrm>
          </p:grpSpPr>
          <p:sp>
            <p:nvSpPr>
              <p:cNvPr id="1354" name="Line 13053"/>
              <p:cNvSpPr>
                <a:spLocks noChangeShapeType="1"/>
              </p:cNvSpPr>
              <p:nvPr/>
            </p:nvSpPr>
            <p:spPr bwMode="auto">
              <a:xfrm>
                <a:off x="4203" y="1728"/>
                <a:ext cx="14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" name="Line 13054"/>
              <p:cNvSpPr>
                <a:spLocks noChangeShapeType="1"/>
              </p:cNvSpPr>
              <p:nvPr/>
            </p:nvSpPr>
            <p:spPr bwMode="auto">
              <a:xfrm>
                <a:off x="4203" y="1776"/>
                <a:ext cx="14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" name="Line 13055"/>
              <p:cNvSpPr>
                <a:spLocks noChangeShapeType="1"/>
              </p:cNvSpPr>
              <p:nvPr/>
            </p:nvSpPr>
            <p:spPr bwMode="auto">
              <a:xfrm>
                <a:off x="4203" y="1824"/>
                <a:ext cx="14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319" name="Picture 13057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t="20000" r="85715" b="60001"/>
            <a:stretch>
              <a:fillRect/>
            </a:stretch>
          </p:blipFill>
          <p:spPr bwMode="auto">
            <a:xfrm rot="10800000">
              <a:off x="5550" y="9761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20" name="Picture 13058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</a:blip>
            <a:srcRect t="60001" r="85715" b="20000"/>
            <a:stretch>
              <a:fillRect/>
            </a:stretch>
          </p:blipFill>
          <p:spPr bwMode="auto">
            <a:xfrm rot="10800000">
              <a:off x="5550" y="9436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21" name="Picture 13059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14287" r="71428" b="80000"/>
            <a:stretch>
              <a:fillRect/>
            </a:stretch>
          </p:blipFill>
          <p:spPr bwMode="auto">
            <a:xfrm rot="10800000">
              <a:off x="5388" y="9923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22" name="Picture 13060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14287" t="39999" r="71428" b="40001"/>
            <a:stretch>
              <a:fillRect/>
            </a:stretch>
          </p:blipFill>
          <p:spPr bwMode="auto">
            <a:xfrm rot="10800000">
              <a:off x="5388" y="9598"/>
              <a:ext cx="162" cy="163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23" name="Picture 13061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14287" t="80000" r="71428"/>
            <a:stretch>
              <a:fillRect/>
            </a:stretch>
          </p:blipFill>
          <p:spPr bwMode="auto">
            <a:xfrm rot="10800000">
              <a:off x="5388" y="9274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24" name="Picture 13062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28572" t="20003" r="57143" b="59998"/>
            <a:stretch>
              <a:fillRect/>
            </a:stretch>
          </p:blipFill>
          <p:spPr bwMode="auto">
            <a:xfrm rot="10800000">
              <a:off x="5226" y="9761"/>
              <a:ext cx="160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25" name="Picture 13063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</a:blip>
            <a:srcRect l="28572" t="60001" r="57143" b="20000"/>
            <a:stretch>
              <a:fillRect/>
            </a:stretch>
          </p:blipFill>
          <p:spPr bwMode="auto">
            <a:xfrm rot="10800000">
              <a:off x="5226" y="9436"/>
              <a:ext cx="160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26" name="Picture 13064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42857" t="3" r="42857" b="79997"/>
            <a:stretch>
              <a:fillRect/>
            </a:stretch>
          </p:blipFill>
          <p:spPr bwMode="auto">
            <a:xfrm rot="10800000">
              <a:off x="5065" y="9923"/>
              <a:ext cx="163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27" name="Picture 13065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42857" t="50002" r="42857" b="29999"/>
            <a:stretch>
              <a:fillRect/>
            </a:stretch>
          </p:blipFill>
          <p:spPr bwMode="auto">
            <a:xfrm rot="10800000">
              <a:off x="5065" y="9598"/>
              <a:ext cx="163" cy="163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28" name="Picture 13066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42857" t="80000" r="42857"/>
            <a:stretch>
              <a:fillRect/>
            </a:stretch>
          </p:blipFill>
          <p:spPr bwMode="auto">
            <a:xfrm rot="10800000">
              <a:off x="5065" y="9274"/>
              <a:ext cx="163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29" name="Picture 13067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28572" t="20003" r="57143" b="59998"/>
            <a:stretch>
              <a:fillRect/>
            </a:stretch>
          </p:blipFill>
          <p:spPr bwMode="auto">
            <a:xfrm rot="10800000">
              <a:off x="4903" y="9761"/>
              <a:ext cx="161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30" name="Picture 13068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28572" t="60001" r="57143" b="20000"/>
            <a:stretch>
              <a:fillRect/>
            </a:stretch>
          </p:blipFill>
          <p:spPr bwMode="auto">
            <a:xfrm rot="10800000">
              <a:off x="4903" y="9436"/>
              <a:ext cx="161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31" name="Picture 13069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42857" t="3" r="42857" b="79997"/>
            <a:stretch>
              <a:fillRect/>
            </a:stretch>
          </p:blipFill>
          <p:spPr bwMode="auto">
            <a:xfrm rot="10800000">
              <a:off x="4743" y="9923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32" name="Picture 13070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42857" t="50002" r="42857" b="29999"/>
            <a:stretch>
              <a:fillRect/>
            </a:stretch>
          </p:blipFill>
          <p:spPr bwMode="auto">
            <a:xfrm rot="10800000">
              <a:off x="4743" y="9598"/>
              <a:ext cx="162" cy="163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33" name="Picture 13071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42857" t="80000" r="42857"/>
            <a:stretch>
              <a:fillRect/>
            </a:stretch>
          </p:blipFill>
          <p:spPr bwMode="auto">
            <a:xfrm rot="10800000">
              <a:off x="4743" y="9274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34" name="Picture 13072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42857" t="20003" r="42857" b="59998"/>
            <a:stretch>
              <a:fillRect/>
            </a:stretch>
          </p:blipFill>
          <p:spPr bwMode="auto">
            <a:xfrm rot="10800000">
              <a:off x="4581" y="9761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35" name="Picture 13073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42857" t="60001" r="42857" b="20000"/>
            <a:stretch>
              <a:fillRect/>
            </a:stretch>
          </p:blipFill>
          <p:spPr bwMode="auto">
            <a:xfrm rot="10800000">
              <a:off x="4581" y="9436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36" name="Picture 13074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r="85715" b="80000"/>
            <a:stretch>
              <a:fillRect/>
            </a:stretch>
          </p:blipFill>
          <p:spPr bwMode="auto">
            <a:xfrm>
              <a:off x="4581" y="9274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37" name="Picture 13075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t="39999" r="85715" b="40001"/>
            <a:stretch>
              <a:fillRect/>
            </a:stretch>
          </p:blipFill>
          <p:spPr bwMode="auto">
            <a:xfrm>
              <a:off x="4581" y="9598"/>
              <a:ext cx="162" cy="163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38" name="Picture 13076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t="80000" r="85715"/>
            <a:stretch>
              <a:fillRect/>
            </a:stretch>
          </p:blipFill>
          <p:spPr bwMode="auto">
            <a:xfrm>
              <a:off x="4581" y="9923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39" name="Picture 13077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14287" t="20000" r="71428" b="60001"/>
            <a:stretch>
              <a:fillRect/>
            </a:stretch>
          </p:blipFill>
          <p:spPr bwMode="auto">
            <a:xfrm>
              <a:off x="4743" y="9436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40" name="Picture 13078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14287" t="60001" r="71428" b="20000"/>
            <a:stretch>
              <a:fillRect/>
            </a:stretch>
          </p:blipFill>
          <p:spPr bwMode="auto">
            <a:xfrm>
              <a:off x="4743" y="9761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41" name="Picture 13079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28572" t="3" r="57143" b="79997"/>
            <a:stretch>
              <a:fillRect/>
            </a:stretch>
          </p:blipFill>
          <p:spPr bwMode="auto">
            <a:xfrm>
              <a:off x="4905" y="9274"/>
              <a:ext cx="160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42" name="Picture 13080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28572" t="40002" r="57143" b="39998"/>
            <a:stretch>
              <a:fillRect/>
            </a:stretch>
          </p:blipFill>
          <p:spPr bwMode="auto">
            <a:xfrm>
              <a:off x="4905" y="9598"/>
              <a:ext cx="160" cy="163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43" name="Picture 13081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28572" t="80000" r="57143"/>
            <a:stretch>
              <a:fillRect/>
            </a:stretch>
          </p:blipFill>
          <p:spPr bwMode="auto">
            <a:xfrm>
              <a:off x="4905" y="9923"/>
              <a:ext cx="160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44" name="Picture 13082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42857" t="20003" r="42857" b="59998"/>
            <a:stretch>
              <a:fillRect/>
            </a:stretch>
          </p:blipFill>
          <p:spPr bwMode="auto">
            <a:xfrm>
              <a:off x="5065" y="9436"/>
              <a:ext cx="163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45" name="Picture 13083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42857" t="60001" r="42857" b="20000"/>
            <a:stretch>
              <a:fillRect/>
            </a:stretch>
          </p:blipFill>
          <p:spPr bwMode="auto">
            <a:xfrm>
              <a:off x="5065" y="9761"/>
              <a:ext cx="163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46" name="Picture 13084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28572" t="3" r="57143" b="79997"/>
            <a:stretch>
              <a:fillRect/>
            </a:stretch>
          </p:blipFill>
          <p:spPr bwMode="auto">
            <a:xfrm>
              <a:off x="5228" y="9274"/>
              <a:ext cx="160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47" name="Picture 13085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28572" t="40002" r="57143" b="39998"/>
            <a:stretch>
              <a:fillRect/>
            </a:stretch>
          </p:blipFill>
          <p:spPr bwMode="auto">
            <a:xfrm>
              <a:off x="5228" y="9598"/>
              <a:ext cx="160" cy="163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48" name="Picture 13086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28572" t="80000" r="57143"/>
            <a:stretch>
              <a:fillRect/>
            </a:stretch>
          </p:blipFill>
          <p:spPr bwMode="auto">
            <a:xfrm>
              <a:off x="5228" y="9923"/>
              <a:ext cx="160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49" name="Picture 13087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42857" t="20003" r="42857" b="59998"/>
            <a:stretch>
              <a:fillRect/>
            </a:stretch>
          </p:blipFill>
          <p:spPr bwMode="auto">
            <a:xfrm>
              <a:off x="5388" y="9436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50" name="Picture 13088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42857" t="60001" r="42857" b="20000"/>
            <a:stretch>
              <a:fillRect/>
            </a:stretch>
          </p:blipFill>
          <p:spPr bwMode="auto">
            <a:xfrm>
              <a:off x="5388" y="9761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51" name="Picture 13089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42857" t="3" r="42857" b="79997"/>
            <a:stretch>
              <a:fillRect/>
            </a:stretch>
          </p:blipFill>
          <p:spPr bwMode="auto">
            <a:xfrm>
              <a:off x="5550" y="9274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52" name="Picture 13090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42857" t="50002" r="42857" b="29999"/>
            <a:stretch>
              <a:fillRect/>
            </a:stretch>
          </p:blipFill>
          <p:spPr bwMode="auto">
            <a:xfrm>
              <a:off x="5550" y="9598"/>
              <a:ext cx="162" cy="163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353" name="Picture 13091" descr="mountain5"/>
            <p:cNvPicPr>
              <a:picLocks noChangeAspect="1" noChangeArrowheads="1"/>
            </p:cNvPicPr>
            <p:nvPr/>
          </p:nvPicPr>
          <p:blipFill>
            <a:blip r:embed="rId22">
              <a:lum bright="6000" contrast="-18000"/>
              <a:grayscl/>
            </a:blip>
            <a:srcRect l="42857" t="80000" r="42857"/>
            <a:stretch>
              <a:fillRect/>
            </a:stretch>
          </p:blipFill>
          <p:spPr bwMode="auto">
            <a:xfrm>
              <a:off x="5550" y="9923"/>
              <a:ext cx="162" cy="16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</p:grpSp>
      <p:grpSp>
        <p:nvGrpSpPr>
          <p:cNvPr id="1133" name="Group 13173"/>
          <p:cNvGrpSpPr>
            <a:grpSpLocks/>
          </p:cNvGrpSpPr>
          <p:nvPr/>
        </p:nvGrpSpPr>
        <p:grpSpPr bwMode="auto">
          <a:xfrm>
            <a:off x="1590675" y="16898937"/>
            <a:ext cx="6086475" cy="1747838"/>
            <a:chOff x="912" y="10840"/>
            <a:chExt cx="3408" cy="1016"/>
          </a:xfrm>
        </p:grpSpPr>
        <p:sp>
          <p:nvSpPr>
            <p:cNvPr id="1268" name="Text Box 13094"/>
            <p:cNvSpPr txBox="1">
              <a:spLocks noChangeArrowheads="1"/>
            </p:cNvSpPr>
            <p:nvPr/>
          </p:nvSpPr>
          <p:spPr bwMode="auto">
            <a:xfrm>
              <a:off x="912" y="11080"/>
              <a:ext cx="1776" cy="4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200"/>
                <a:t>SIFT</a:t>
              </a:r>
              <a:r>
                <a:rPr lang="en-US" sz="4000"/>
                <a:t>(      )</a:t>
              </a:r>
            </a:p>
          </p:txBody>
        </p:sp>
        <p:pic>
          <p:nvPicPr>
            <p:cNvPr id="1269" name="Picture 13093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42857" t="80000" r="42857"/>
            <a:stretch>
              <a:fillRect/>
            </a:stretch>
          </p:blipFill>
          <p:spPr bwMode="auto">
            <a:xfrm>
              <a:off x="1458" y="11128"/>
              <a:ext cx="394" cy="357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grpSp>
          <p:nvGrpSpPr>
            <p:cNvPr id="1270" name="Group 13095"/>
            <p:cNvGrpSpPr>
              <a:grpSpLocks/>
            </p:cNvGrpSpPr>
            <p:nvPr/>
          </p:nvGrpSpPr>
          <p:grpSpPr bwMode="auto">
            <a:xfrm>
              <a:off x="2208" y="11272"/>
              <a:ext cx="158" cy="96"/>
              <a:chOff x="4203" y="1728"/>
              <a:chExt cx="144" cy="96"/>
            </a:xfrm>
          </p:grpSpPr>
          <p:sp>
            <p:nvSpPr>
              <p:cNvPr id="1280" name="Line 13096"/>
              <p:cNvSpPr>
                <a:spLocks noChangeShapeType="1"/>
              </p:cNvSpPr>
              <p:nvPr/>
            </p:nvSpPr>
            <p:spPr bwMode="auto">
              <a:xfrm>
                <a:off x="4203" y="1728"/>
                <a:ext cx="14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Line 13097"/>
              <p:cNvSpPr>
                <a:spLocks noChangeShapeType="1"/>
              </p:cNvSpPr>
              <p:nvPr/>
            </p:nvSpPr>
            <p:spPr bwMode="auto">
              <a:xfrm>
                <a:off x="4203" y="1776"/>
                <a:ext cx="14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Line 13098"/>
              <p:cNvSpPr>
                <a:spLocks noChangeShapeType="1"/>
              </p:cNvSpPr>
              <p:nvPr/>
            </p:nvSpPr>
            <p:spPr bwMode="auto">
              <a:xfrm>
                <a:off x="4203" y="1824"/>
                <a:ext cx="14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1" name="Group 13099"/>
            <p:cNvGrpSpPr>
              <a:grpSpLocks/>
            </p:cNvGrpSpPr>
            <p:nvPr/>
          </p:nvGrpSpPr>
          <p:grpSpPr bwMode="auto">
            <a:xfrm>
              <a:off x="2592" y="10888"/>
              <a:ext cx="1092" cy="968"/>
              <a:chOff x="720" y="3120"/>
              <a:chExt cx="864" cy="816"/>
            </a:xfrm>
          </p:grpSpPr>
          <p:sp>
            <p:nvSpPr>
              <p:cNvPr id="1277" name="Line 13100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Line 13101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192" cy="24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Line 13102"/>
              <p:cNvSpPr>
                <a:spLocks noChangeShapeType="1"/>
              </p:cNvSpPr>
              <p:nvPr/>
            </p:nvSpPr>
            <p:spPr bwMode="auto">
              <a:xfrm flipV="1">
                <a:off x="912" y="3120"/>
                <a:ext cx="0" cy="57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2" name="Group 13103"/>
            <p:cNvGrpSpPr>
              <a:grpSpLocks/>
            </p:cNvGrpSpPr>
            <p:nvPr/>
          </p:nvGrpSpPr>
          <p:grpSpPr bwMode="auto">
            <a:xfrm>
              <a:off x="3024" y="11032"/>
              <a:ext cx="250" cy="207"/>
              <a:chOff x="3578" y="3348"/>
              <a:chExt cx="250" cy="207"/>
            </a:xfrm>
          </p:grpSpPr>
          <p:pic>
            <p:nvPicPr>
              <p:cNvPr id="1275" name="Picture 13104" descr="mountain5"/>
              <p:cNvPicPr>
                <a:picLocks noChangeAspect="1" noChangeArrowheads="1"/>
              </p:cNvPicPr>
              <p:nvPr/>
            </p:nvPicPr>
            <p:blipFill>
              <a:blip r:embed="rId22">
                <a:lum contrast="-42000"/>
              </a:blip>
              <a:srcRect l="28572" t="40002" r="57143" b="39998"/>
              <a:stretch>
                <a:fillRect/>
              </a:stretch>
            </p:blipFill>
            <p:spPr bwMode="auto">
              <a:xfrm>
                <a:off x="3648" y="3408"/>
                <a:ext cx="106" cy="96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</p:pic>
          <p:sp>
            <p:nvSpPr>
              <p:cNvPr id="1276" name="Text Box 13105"/>
              <p:cNvSpPr txBox="1">
                <a:spLocks noChangeArrowheads="1"/>
              </p:cNvSpPr>
              <p:nvPr/>
            </p:nvSpPr>
            <p:spPr bwMode="auto">
              <a:xfrm rot="2901055">
                <a:off x="3599" y="3327"/>
                <a:ext cx="20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200" b="1">
                    <a:solidFill>
                      <a:schemeClr val="bg1"/>
                    </a:solidFill>
                    <a:latin typeface="Times New Roman" pitchFamily="18" charset="0"/>
                  </a:rPr>
                  <a:t>+</a:t>
                </a:r>
              </a:p>
            </p:txBody>
          </p:sp>
        </p:grpSp>
        <p:sp>
          <p:nvSpPr>
            <p:cNvPr id="1273" name="Freeform 13106"/>
            <p:cNvSpPr>
              <a:spLocks/>
            </p:cNvSpPr>
            <p:nvPr/>
          </p:nvSpPr>
          <p:spPr bwMode="auto">
            <a:xfrm>
              <a:off x="1728" y="10840"/>
              <a:ext cx="1344" cy="192"/>
            </a:xfrm>
            <a:custGeom>
              <a:avLst/>
              <a:gdLst>
                <a:gd name="T0" fmla="*/ 0 w 768"/>
                <a:gd name="T1" fmla="*/ 192 h 192"/>
                <a:gd name="T2" fmla="*/ 432 w 768"/>
                <a:gd name="T3" fmla="*/ 0 h 192"/>
                <a:gd name="T4" fmla="*/ 768 w 768"/>
                <a:gd name="T5" fmla="*/ 192 h 192"/>
                <a:gd name="T6" fmla="*/ 0 60000 65536"/>
                <a:gd name="T7" fmla="*/ 0 60000 65536"/>
                <a:gd name="T8" fmla="*/ 0 60000 65536"/>
                <a:gd name="T9" fmla="*/ 0 w 768"/>
                <a:gd name="T10" fmla="*/ 0 h 192"/>
                <a:gd name="T11" fmla="*/ 768 w 76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192">
                  <a:moveTo>
                    <a:pt x="0" y="192"/>
                  </a:moveTo>
                  <a:cubicBezTo>
                    <a:pt x="152" y="96"/>
                    <a:pt x="304" y="0"/>
                    <a:pt x="432" y="0"/>
                  </a:cubicBezTo>
                  <a:cubicBezTo>
                    <a:pt x="560" y="0"/>
                    <a:pt x="704" y="160"/>
                    <a:pt x="768" y="192"/>
                  </a:cubicBezTo>
                </a:path>
              </a:pathLst>
            </a:custGeom>
            <a:noFill/>
            <a:ln w="1587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Text Box 13107"/>
            <p:cNvSpPr txBox="1">
              <a:spLocks noChangeArrowheads="1"/>
            </p:cNvSpPr>
            <p:nvPr/>
          </p:nvSpPr>
          <p:spPr bwMode="auto">
            <a:xfrm>
              <a:off x="3264" y="11128"/>
              <a:ext cx="1056" cy="4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Space of SIFT features</a:t>
              </a:r>
              <a:endParaRPr lang="en-US" sz="3500" b="1"/>
            </a:p>
          </p:txBody>
        </p:sp>
      </p:grpSp>
      <p:grpSp>
        <p:nvGrpSpPr>
          <p:cNvPr id="1134" name="Group 13174"/>
          <p:cNvGrpSpPr>
            <a:grpSpLocks/>
          </p:cNvGrpSpPr>
          <p:nvPr/>
        </p:nvGrpSpPr>
        <p:grpSpPr bwMode="auto">
          <a:xfrm>
            <a:off x="9305925" y="16486187"/>
            <a:ext cx="1971675" cy="2063750"/>
            <a:chOff x="5232" y="10608"/>
            <a:chExt cx="1104" cy="1200"/>
          </a:xfrm>
        </p:grpSpPr>
        <p:sp>
          <p:nvSpPr>
            <p:cNvPr id="1241" name="Oval 13108"/>
            <p:cNvSpPr>
              <a:spLocks noChangeArrowheads="1"/>
            </p:cNvSpPr>
            <p:nvPr/>
          </p:nvSpPr>
          <p:spPr bwMode="auto">
            <a:xfrm rot="-625764">
              <a:off x="5422" y="10608"/>
              <a:ext cx="332" cy="462"/>
            </a:xfrm>
            <a:prstGeom prst="ellipse">
              <a:avLst/>
            </a:prstGeom>
            <a:solidFill>
              <a:srgbClr val="99CCFF">
                <a:alpha val="39999"/>
              </a:srgbClr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" name="Oval 13109"/>
            <p:cNvSpPr>
              <a:spLocks noChangeArrowheads="1"/>
            </p:cNvSpPr>
            <p:nvPr/>
          </p:nvSpPr>
          <p:spPr bwMode="auto">
            <a:xfrm rot="1942517">
              <a:off x="5790" y="11087"/>
              <a:ext cx="380" cy="461"/>
            </a:xfrm>
            <a:prstGeom prst="ellipse">
              <a:avLst/>
            </a:prstGeom>
            <a:solidFill>
              <a:schemeClr val="bg1">
                <a:alpha val="70195"/>
              </a:schemeClr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3" name="Oval 13110"/>
            <p:cNvSpPr>
              <a:spLocks noChangeArrowheads="1"/>
            </p:cNvSpPr>
            <p:nvPr/>
          </p:nvSpPr>
          <p:spPr bwMode="auto">
            <a:xfrm rot="-1523493">
              <a:off x="5232" y="11236"/>
              <a:ext cx="332" cy="461"/>
            </a:xfrm>
            <a:prstGeom prst="ellipse">
              <a:avLst/>
            </a:prstGeom>
            <a:solidFill>
              <a:srgbClr val="CCFFCC">
                <a:alpha val="39999"/>
              </a:srgbClr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44" name="Group 13111"/>
            <p:cNvGrpSpPr>
              <a:grpSpLocks/>
            </p:cNvGrpSpPr>
            <p:nvPr/>
          </p:nvGrpSpPr>
          <p:grpSpPr bwMode="auto">
            <a:xfrm>
              <a:off x="5256" y="10877"/>
              <a:ext cx="1080" cy="931"/>
              <a:chOff x="720" y="3120"/>
              <a:chExt cx="864" cy="816"/>
            </a:xfrm>
          </p:grpSpPr>
          <p:sp>
            <p:nvSpPr>
              <p:cNvPr id="1265" name="Line 13112"/>
              <p:cNvSpPr>
                <a:spLocks noChangeShapeType="1"/>
              </p:cNvSpPr>
              <p:nvPr/>
            </p:nvSpPr>
            <p:spPr bwMode="auto">
              <a:xfrm>
                <a:off x="912" y="3696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Line 13113"/>
              <p:cNvSpPr>
                <a:spLocks noChangeShapeType="1"/>
              </p:cNvSpPr>
              <p:nvPr/>
            </p:nvSpPr>
            <p:spPr bwMode="auto">
              <a:xfrm flipH="1">
                <a:off x="720" y="3696"/>
                <a:ext cx="192" cy="24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Line 13114"/>
              <p:cNvSpPr>
                <a:spLocks noChangeShapeType="1"/>
              </p:cNvSpPr>
              <p:nvPr/>
            </p:nvSpPr>
            <p:spPr bwMode="auto">
              <a:xfrm flipV="1">
                <a:off x="912" y="3120"/>
                <a:ext cx="0" cy="57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245" name="Picture 13115" descr="mountain5"/>
            <p:cNvPicPr>
              <a:picLocks noChangeAspect="1" noChangeArrowheads="1"/>
            </p:cNvPicPr>
            <p:nvPr/>
          </p:nvPicPr>
          <p:blipFill>
            <a:blip r:embed="rId22">
              <a:lum bright="-12000" contrast="-6000"/>
              <a:grayscl/>
            </a:blip>
            <a:srcRect l="28572" t="40002" r="57143" b="39998"/>
            <a:stretch>
              <a:fillRect/>
            </a:stretch>
          </p:blipFill>
          <p:spPr bwMode="auto">
            <a:xfrm>
              <a:off x="5949" y="11246"/>
              <a:ext cx="105" cy="93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1246" name="Text Box 13116"/>
            <p:cNvSpPr txBox="1">
              <a:spLocks noChangeArrowheads="1"/>
            </p:cNvSpPr>
            <p:nvPr/>
          </p:nvSpPr>
          <p:spPr bwMode="auto">
            <a:xfrm rot="2901055">
              <a:off x="5902" y="11166"/>
              <a:ext cx="2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200" b="1">
                  <a:solidFill>
                    <a:schemeClr val="bg1"/>
                  </a:solidFill>
                  <a:latin typeface="Times New Roman" pitchFamily="18" charset="0"/>
                </a:rPr>
                <a:t>+</a:t>
              </a:r>
            </a:p>
          </p:txBody>
        </p:sp>
        <p:pic>
          <p:nvPicPr>
            <p:cNvPr id="1247" name="Picture 13117" descr="mountain5"/>
            <p:cNvPicPr>
              <a:picLocks noChangeAspect="1" noChangeArrowheads="1"/>
            </p:cNvPicPr>
            <p:nvPr/>
          </p:nvPicPr>
          <p:blipFill>
            <a:blip r:embed="rId22">
              <a:lum bright="-12000" contrast="-6000"/>
              <a:grayscl/>
            </a:blip>
            <a:srcRect l="28572" t="40002" r="57143" b="39998"/>
            <a:stretch>
              <a:fillRect/>
            </a:stretch>
          </p:blipFill>
          <p:spPr bwMode="auto">
            <a:xfrm>
              <a:off x="6044" y="11339"/>
              <a:ext cx="105" cy="9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48" name="Picture 13118" descr="mountain5"/>
            <p:cNvPicPr>
              <a:picLocks noChangeAspect="1" noChangeArrowheads="1"/>
            </p:cNvPicPr>
            <p:nvPr/>
          </p:nvPicPr>
          <p:blipFill>
            <a:blip r:embed="rId22">
              <a:lum bright="-12000" contrast="-6000"/>
              <a:grayscl/>
            </a:blip>
            <a:srcRect l="28572" t="40002" r="57143" b="39998"/>
            <a:stretch>
              <a:fillRect/>
            </a:stretch>
          </p:blipFill>
          <p:spPr bwMode="auto">
            <a:xfrm>
              <a:off x="6085" y="11266"/>
              <a:ext cx="105" cy="9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49" name="Picture 13119" descr="mountain5"/>
            <p:cNvPicPr>
              <a:picLocks noChangeAspect="1" noChangeArrowheads="1"/>
            </p:cNvPicPr>
            <p:nvPr/>
          </p:nvPicPr>
          <p:blipFill>
            <a:blip r:embed="rId22">
              <a:lum bright="-12000" contrast="-6000"/>
              <a:grayscl/>
            </a:blip>
            <a:srcRect l="28572" t="40002" r="57143" b="39998"/>
            <a:stretch>
              <a:fillRect/>
            </a:stretch>
          </p:blipFill>
          <p:spPr bwMode="auto">
            <a:xfrm>
              <a:off x="5800" y="11404"/>
              <a:ext cx="105" cy="9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50" name="Picture 13120" descr="mountain5"/>
            <p:cNvPicPr>
              <a:picLocks noChangeAspect="1" noChangeArrowheads="1"/>
            </p:cNvPicPr>
            <p:nvPr/>
          </p:nvPicPr>
          <p:blipFill>
            <a:blip r:embed="rId22">
              <a:lum bright="-12000" contrast="-6000"/>
              <a:grayscl/>
            </a:blip>
            <a:srcRect l="28572" t="40002" r="57143" b="39998"/>
            <a:stretch>
              <a:fillRect/>
            </a:stretch>
          </p:blipFill>
          <p:spPr bwMode="auto">
            <a:xfrm>
              <a:off x="5990" y="11127"/>
              <a:ext cx="105" cy="93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51" name="Picture 13121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28799" t="39587" r="56960" b="39587"/>
            <a:stretch>
              <a:fillRect/>
            </a:stretch>
          </p:blipFill>
          <p:spPr bwMode="auto">
            <a:xfrm>
              <a:off x="5327" y="11310"/>
              <a:ext cx="104" cy="9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252" name="Picture 13122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28799" t="39587" r="56960" b="39587"/>
            <a:stretch>
              <a:fillRect/>
            </a:stretch>
          </p:blipFill>
          <p:spPr bwMode="auto">
            <a:xfrm>
              <a:off x="5422" y="11402"/>
              <a:ext cx="104" cy="9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253" name="Picture 13123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28799" t="39587" r="56960" b="39587"/>
            <a:stretch>
              <a:fillRect/>
            </a:stretch>
          </p:blipFill>
          <p:spPr bwMode="auto">
            <a:xfrm>
              <a:off x="5365" y="11434"/>
              <a:ext cx="103" cy="9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254" name="Text Box 13124"/>
            <p:cNvSpPr txBox="1">
              <a:spLocks noChangeArrowheads="1"/>
            </p:cNvSpPr>
            <p:nvPr/>
          </p:nvSpPr>
          <p:spPr bwMode="auto">
            <a:xfrm rot="2901055">
              <a:off x="5316" y="11356"/>
              <a:ext cx="2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200" b="1">
                  <a:solidFill>
                    <a:schemeClr val="folHlink"/>
                  </a:solidFill>
                  <a:latin typeface="Times New Roman" pitchFamily="18" charset="0"/>
                </a:rPr>
                <a:t>+</a:t>
              </a:r>
            </a:p>
          </p:txBody>
        </p:sp>
        <p:pic>
          <p:nvPicPr>
            <p:cNvPr id="1255" name="Picture 13125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28799" t="39587" r="56960" b="39587"/>
            <a:stretch>
              <a:fillRect/>
            </a:stretch>
          </p:blipFill>
          <p:spPr bwMode="auto">
            <a:xfrm>
              <a:off x="5422" y="11541"/>
              <a:ext cx="104" cy="9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256" name="Picture 13126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28799" t="39587" r="56960" b="39587"/>
            <a:stretch>
              <a:fillRect/>
            </a:stretch>
          </p:blipFill>
          <p:spPr bwMode="auto">
            <a:xfrm>
              <a:off x="5232" y="11388"/>
              <a:ext cx="104" cy="9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257" name="Picture 13127" descr="mountain5"/>
            <p:cNvPicPr>
              <a:picLocks noChangeAspect="1" noChangeArrowheads="1"/>
            </p:cNvPicPr>
            <p:nvPr/>
          </p:nvPicPr>
          <p:blipFill>
            <a:blip r:embed="rId22">
              <a:lum contrast="-42000"/>
              <a:grayscl/>
            </a:blip>
            <a:srcRect l="28572" t="40002" r="57143" b="39998"/>
            <a:stretch>
              <a:fillRect/>
            </a:stretch>
          </p:blipFill>
          <p:spPr bwMode="auto">
            <a:xfrm>
              <a:off x="5515" y="11127"/>
              <a:ext cx="105" cy="93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58" name="Picture 13128" descr="mountain5"/>
            <p:cNvPicPr>
              <a:picLocks noChangeAspect="1" noChangeArrowheads="1"/>
            </p:cNvPicPr>
            <p:nvPr/>
          </p:nvPicPr>
          <p:blipFill>
            <a:blip r:embed="rId22">
              <a:lum bright="-12000" contrast="-6000"/>
              <a:grayscl/>
            </a:blip>
            <a:srcRect l="28572" t="40002" r="57143" b="39998"/>
            <a:stretch>
              <a:fillRect/>
            </a:stretch>
          </p:blipFill>
          <p:spPr bwMode="auto">
            <a:xfrm>
              <a:off x="5826" y="11208"/>
              <a:ext cx="104" cy="9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1259" name="Picture 13129" descr="mountain5"/>
            <p:cNvPicPr>
              <a:picLocks noChangeAspect="1" noChangeArrowheads="1"/>
            </p:cNvPicPr>
            <p:nvPr/>
          </p:nvPicPr>
          <p:blipFill>
            <a:blip r:embed="rId22">
              <a:lum bright="18000" contrast="-78000"/>
              <a:grayscl/>
            </a:blip>
            <a:srcRect l="28799" t="39587" r="56960" b="39587"/>
            <a:stretch>
              <a:fillRect/>
            </a:stretch>
          </p:blipFill>
          <p:spPr bwMode="auto">
            <a:xfrm>
              <a:off x="5527" y="10678"/>
              <a:ext cx="104" cy="9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260" name="Picture 13130" descr="mountain5"/>
            <p:cNvPicPr>
              <a:picLocks noChangeAspect="1" noChangeArrowheads="1"/>
            </p:cNvPicPr>
            <p:nvPr/>
          </p:nvPicPr>
          <p:blipFill>
            <a:blip r:embed="rId22">
              <a:lum bright="18000" contrast="-78000"/>
              <a:grayscl/>
            </a:blip>
            <a:srcRect l="28799" t="39587" r="56960" b="39587"/>
            <a:stretch>
              <a:fillRect/>
            </a:stretch>
          </p:blipFill>
          <p:spPr bwMode="auto">
            <a:xfrm>
              <a:off x="5622" y="10771"/>
              <a:ext cx="104" cy="9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261" name="Picture 13131" descr="mountain5"/>
            <p:cNvPicPr>
              <a:picLocks noChangeAspect="1" noChangeArrowheads="1"/>
            </p:cNvPicPr>
            <p:nvPr/>
          </p:nvPicPr>
          <p:blipFill>
            <a:blip r:embed="rId22">
              <a:lum bright="18000" contrast="-78000"/>
              <a:grayscl/>
            </a:blip>
            <a:srcRect l="28799" t="39587" r="56960" b="39587"/>
            <a:stretch>
              <a:fillRect/>
            </a:stretch>
          </p:blipFill>
          <p:spPr bwMode="auto">
            <a:xfrm>
              <a:off x="5564" y="10802"/>
              <a:ext cx="104" cy="9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262" name="Text Box 13132"/>
            <p:cNvSpPr txBox="1">
              <a:spLocks noChangeArrowheads="1"/>
            </p:cNvSpPr>
            <p:nvPr/>
          </p:nvSpPr>
          <p:spPr bwMode="auto">
            <a:xfrm rot="2901055">
              <a:off x="5514" y="10725"/>
              <a:ext cx="2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200" b="1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pic>
          <p:nvPicPr>
            <p:cNvPr id="1263" name="Picture 13133" descr="mountain5"/>
            <p:cNvPicPr>
              <a:picLocks noChangeAspect="1" noChangeArrowheads="1"/>
            </p:cNvPicPr>
            <p:nvPr/>
          </p:nvPicPr>
          <p:blipFill>
            <a:blip r:embed="rId22">
              <a:lum bright="18000" contrast="-78000"/>
              <a:grayscl/>
            </a:blip>
            <a:srcRect l="28799" t="39587" r="56960" b="39587"/>
            <a:stretch>
              <a:fillRect/>
            </a:stretch>
          </p:blipFill>
          <p:spPr bwMode="auto">
            <a:xfrm>
              <a:off x="5622" y="10909"/>
              <a:ext cx="104" cy="9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264" name="Picture 13134" descr="mountain5"/>
            <p:cNvPicPr>
              <a:picLocks noChangeAspect="1" noChangeArrowheads="1"/>
            </p:cNvPicPr>
            <p:nvPr/>
          </p:nvPicPr>
          <p:blipFill>
            <a:blip r:embed="rId22">
              <a:lum bright="18000" contrast="-78000"/>
              <a:grayscl/>
            </a:blip>
            <a:srcRect l="28799" t="39587" r="56960" b="39587"/>
            <a:stretch>
              <a:fillRect/>
            </a:stretch>
          </p:blipFill>
          <p:spPr bwMode="auto">
            <a:xfrm>
              <a:off x="5432" y="10756"/>
              <a:ext cx="104" cy="9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</p:pic>
      </p:grpSp>
      <p:sp>
        <p:nvSpPr>
          <p:cNvPr id="1135" name="Line 13137"/>
          <p:cNvSpPr>
            <a:spLocks noChangeShapeType="1"/>
          </p:cNvSpPr>
          <p:nvPr/>
        </p:nvSpPr>
        <p:spPr bwMode="auto">
          <a:xfrm>
            <a:off x="8191500" y="16486187"/>
            <a:ext cx="0" cy="2063750"/>
          </a:xfrm>
          <a:prstGeom prst="line">
            <a:avLst/>
          </a:prstGeom>
          <a:noFill/>
          <a:ln w="38100" cap="sq">
            <a:solidFill>
              <a:srgbClr val="990000"/>
            </a:solidFill>
            <a:round/>
            <a:headEnd type="none" w="sm" len="sm"/>
            <a:tailEnd type="none" w="sm" len="sm"/>
          </a:ln>
        </p:spPr>
        <p:txBody>
          <a:bodyPr wrap="none" lIns="101233" tIns="50617" rIns="101233" bIns="50617" anchor="ctr"/>
          <a:lstStyle/>
          <a:p>
            <a:endParaRPr lang="en-US"/>
          </a:p>
        </p:txBody>
      </p:sp>
      <p:grpSp>
        <p:nvGrpSpPr>
          <p:cNvPr id="1136" name="Group 13258"/>
          <p:cNvGrpSpPr>
            <a:grpSpLocks/>
          </p:cNvGrpSpPr>
          <p:nvPr/>
        </p:nvGrpSpPr>
        <p:grpSpPr bwMode="auto">
          <a:xfrm>
            <a:off x="3476625" y="22350412"/>
            <a:ext cx="6343650" cy="1355725"/>
            <a:chOff x="1776" y="12720"/>
            <a:chExt cx="3552" cy="788"/>
          </a:xfrm>
        </p:grpSpPr>
        <p:grpSp>
          <p:nvGrpSpPr>
            <p:cNvPr id="1193" name="Group 13140"/>
            <p:cNvGrpSpPr>
              <a:grpSpLocks/>
            </p:cNvGrpSpPr>
            <p:nvPr/>
          </p:nvGrpSpPr>
          <p:grpSpPr bwMode="auto">
            <a:xfrm>
              <a:off x="3600" y="12720"/>
              <a:ext cx="1728" cy="576"/>
              <a:chOff x="3360" y="1872"/>
              <a:chExt cx="2112" cy="756"/>
            </a:xfrm>
          </p:grpSpPr>
          <p:grpSp>
            <p:nvGrpSpPr>
              <p:cNvPr id="1210" name="Group 13141"/>
              <p:cNvGrpSpPr>
                <a:grpSpLocks/>
              </p:cNvGrpSpPr>
              <p:nvPr/>
            </p:nvGrpSpPr>
            <p:grpSpPr bwMode="auto">
              <a:xfrm>
                <a:off x="3370" y="2537"/>
                <a:ext cx="2093" cy="91"/>
                <a:chOff x="3370" y="2537"/>
                <a:chExt cx="2093" cy="91"/>
              </a:xfrm>
            </p:grpSpPr>
            <p:pic>
              <p:nvPicPr>
                <p:cNvPr id="1226" name="Picture 13142"/>
                <p:cNvPicPr>
                  <a:picLocks noChangeAspect="1" noChangeArrowheads="1"/>
                </p:cNvPicPr>
                <p:nvPr/>
              </p:nvPicPr>
              <p:blipFill>
                <a:blip r:embed="rId39"/>
                <a:srcRect/>
                <a:stretch>
                  <a:fillRect/>
                </a:stretch>
              </p:blipFill>
              <p:spPr bwMode="auto">
                <a:xfrm>
                  <a:off x="3945" y="2542"/>
                  <a:ext cx="81" cy="81"/>
                </a:xfrm>
                <a:prstGeom prst="rect">
                  <a:avLst/>
                </a:prstGeom>
                <a:noFill/>
                <a:ln w="19050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227" name="Picture 13143"/>
                <p:cNvPicPr>
                  <a:picLocks noChangeAspect="1" noChangeArrowheads="1"/>
                </p:cNvPicPr>
                <p:nvPr/>
              </p:nvPicPr>
              <p:blipFill>
                <a:blip r:embed="rId40"/>
                <a:srcRect/>
                <a:stretch>
                  <a:fillRect/>
                </a:stretch>
              </p:blipFill>
              <p:spPr bwMode="auto">
                <a:xfrm>
                  <a:off x="4368" y="2544"/>
                  <a:ext cx="81" cy="77"/>
                </a:xfrm>
                <a:prstGeom prst="rect">
                  <a:avLst/>
                </a:prstGeom>
                <a:noFill/>
                <a:ln w="19050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228" name="Picture 13144"/>
                <p:cNvPicPr>
                  <a:picLocks noChangeAspect="1" noChangeArrowheads="1"/>
                </p:cNvPicPr>
                <p:nvPr/>
              </p:nvPicPr>
              <p:blipFill>
                <a:blip r:embed="rId41"/>
                <a:srcRect/>
                <a:stretch>
                  <a:fillRect/>
                </a:stretch>
              </p:blipFill>
              <p:spPr bwMode="auto">
                <a:xfrm>
                  <a:off x="4942" y="2540"/>
                  <a:ext cx="81" cy="86"/>
                </a:xfrm>
                <a:prstGeom prst="rect">
                  <a:avLst/>
                </a:prstGeom>
                <a:noFill/>
                <a:ln w="19050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229" name="Picture 13145"/>
                <p:cNvPicPr>
                  <a:picLocks noChangeAspect="1" noChangeArrowheads="1"/>
                </p:cNvPicPr>
                <p:nvPr/>
              </p:nvPicPr>
              <p:blipFill>
                <a:blip r:embed="rId42"/>
                <a:srcRect/>
                <a:stretch>
                  <a:fillRect/>
                </a:stretch>
              </p:blipFill>
              <p:spPr bwMode="auto">
                <a:xfrm>
                  <a:off x="3370" y="2541"/>
                  <a:ext cx="88" cy="85"/>
                </a:xfrm>
                <a:prstGeom prst="rect">
                  <a:avLst/>
                </a:prstGeom>
                <a:noFill/>
                <a:ln w="19050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230" name="Picture 13146"/>
                <p:cNvPicPr>
                  <a:picLocks noChangeAspect="1" noChangeArrowheads="1"/>
                </p:cNvPicPr>
                <p:nvPr/>
              </p:nvPicPr>
              <p:blipFill>
                <a:blip r:embed="rId43"/>
                <a:srcRect/>
                <a:stretch>
                  <a:fillRect/>
                </a:stretch>
              </p:blipFill>
              <p:spPr bwMode="auto">
                <a:xfrm>
                  <a:off x="4082" y="2544"/>
                  <a:ext cx="88" cy="77"/>
                </a:xfrm>
                <a:prstGeom prst="rect">
                  <a:avLst/>
                </a:prstGeom>
                <a:noFill/>
                <a:ln w="19050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231" name="Picture 13147"/>
                <p:cNvPicPr>
                  <a:picLocks noChangeAspect="1" noChangeArrowheads="1"/>
                </p:cNvPicPr>
                <p:nvPr/>
              </p:nvPicPr>
              <p:blipFill>
                <a:blip r:embed="rId44"/>
                <a:srcRect/>
                <a:stretch>
                  <a:fillRect/>
                </a:stretch>
              </p:blipFill>
              <p:spPr bwMode="auto">
                <a:xfrm>
                  <a:off x="4651" y="2542"/>
                  <a:ext cx="88" cy="81"/>
                </a:xfrm>
                <a:prstGeom prst="rect">
                  <a:avLst/>
                </a:prstGeom>
                <a:noFill/>
                <a:ln w="19050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232" name="Picture 13148"/>
                <p:cNvPicPr>
                  <a:picLocks noChangeAspect="1" noChangeArrowheads="1"/>
                </p:cNvPicPr>
                <p:nvPr/>
              </p:nvPicPr>
              <p:blipFill>
                <a:blip r:embed="rId45"/>
                <a:srcRect/>
                <a:stretch>
                  <a:fillRect/>
                </a:stretch>
              </p:blipFill>
              <p:spPr bwMode="auto">
                <a:xfrm>
                  <a:off x="4225" y="2542"/>
                  <a:ext cx="87" cy="81"/>
                </a:xfrm>
                <a:prstGeom prst="rect">
                  <a:avLst/>
                </a:prstGeom>
                <a:noFill/>
                <a:ln w="19050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233" name="Picture 13149"/>
                <p:cNvPicPr>
                  <a:picLocks noChangeAspect="1" noChangeArrowheads="1"/>
                </p:cNvPicPr>
                <p:nvPr/>
              </p:nvPicPr>
              <p:blipFill>
                <a:blip r:embed="rId46"/>
                <a:srcRect/>
                <a:stretch>
                  <a:fillRect/>
                </a:stretch>
              </p:blipFill>
              <p:spPr bwMode="auto">
                <a:xfrm>
                  <a:off x="3802" y="2542"/>
                  <a:ext cx="87" cy="81"/>
                </a:xfrm>
                <a:prstGeom prst="rect">
                  <a:avLst/>
                </a:prstGeom>
                <a:noFill/>
                <a:ln w="19050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234" name="Picture 13150"/>
                <p:cNvPicPr>
                  <a:picLocks noChangeAspect="1" noChangeArrowheads="1"/>
                </p:cNvPicPr>
                <p:nvPr/>
              </p:nvPicPr>
              <p:blipFill>
                <a:blip r:embed="rId47"/>
                <a:srcRect/>
                <a:stretch>
                  <a:fillRect/>
                </a:stretch>
              </p:blipFill>
              <p:spPr bwMode="auto">
                <a:xfrm>
                  <a:off x="3660" y="2539"/>
                  <a:ext cx="87" cy="87"/>
                </a:xfrm>
                <a:prstGeom prst="rect">
                  <a:avLst/>
                </a:prstGeom>
                <a:noFill/>
                <a:ln w="19050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235" name="Picture 13151"/>
                <p:cNvPicPr>
                  <a:picLocks noChangeAspect="1" noChangeArrowheads="1"/>
                </p:cNvPicPr>
                <p:nvPr/>
              </p:nvPicPr>
              <p:blipFill>
                <a:blip r:embed="rId48"/>
                <a:srcRect/>
                <a:stretch>
                  <a:fillRect/>
                </a:stretch>
              </p:blipFill>
              <p:spPr bwMode="auto">
                <a:xfrm>
                  <a:off x="3513" y="2539"/>
                  <a:ext cx="91" cy="87"/>
                </a:xfrm>
                <a:prstGeom prst="rect">
                  <a:avLst/>
                </a:prstGeom>
                <a:noFill/>
                <a:ln w="19050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236" name="Picture 13152"/>
                <p:cNvPicPr>
                  <a:picLocks noChangeAspect="1" noChangeArrowheads="1"/>
                </p:cNvPicPr>
                <p:nvPr/>
              </p:nvPicPr>
              <p:blipFill>
                <a:blip r:embed="rId49"/>
                <a:srcRect/>
                <a:stretch>
                  <a:fillRect/>
                </a:stretch>
              </p:blipFill>
              <p:spPr bwMode="auto">
                <a:xfrm>
                  <a:off x="5372" y="2540"/>
                  <a:ext cx="91" cy="85"/>
                </a:xfrm>
                <a:prstGeom prst="rect">
                  <a:avLst/>
                </a:prstGeom>
                <a:noFill/>
                <a:ln w="19050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237" name="Picture 13153"/>
                <p:cNvPicPr>
                  <a:picLocks noChangeAspect="1" noChangeArrowheads="1"/>
                </p:cNvPicPr>
                <p:nvPr/>
              </p:nvPicPr>
              <p:blipFill>
                <a:blip r:embed="rId50"/>
                <a:srcRect/>
                <a:stretch>
                  <a:fillRect/>
                </a:stretch>
              </p:blipFill>
              <p:spPr bwMode="auto">
                <a:xfrm>
                  <a:off x="5225" y="2542"/>
                  <a:ext cx="91" cy="82"/>
                </a:xfrm>
                <a:prstGeom prst="rect">
                  <a:avLst/>
                </a:prstGeom>
                <a:noFill/>
                <a:ln w="19050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238" name="Picture 13154"/>
                <p:cNvPicPr>
                  <a:picLocks noChangeAspect="1" noChangeArrowheads="1"/>
                </p:cNvPicPr>
                <p:nvPr/>
              </p:nvPicPr>
              <p:blipFill>
                <a:blip r:embed="rId51"/>
                <a:srcRect/>
                <a:stretch>
                  <a:fillRect/>
                </a:stretch>
              </p:blipFill>
              <p:spPr bwMode="auto">
                <a:xfrm>
                  <a:off x="4505" y="2537"/>
                  <a:ext cx="91" cy="91"/>
                </a:xfrm>
                <a:prstGeom prst="rect">
                  <a:avLst/>
                </a:prstGeom>
                <a:noFill/>
                <a:ln w="19050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239" name="Picture 13155"/>
                <p:cNvPicPr>
                  <a:picLocks noChangeAspect="1" noChangeArrowheads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4795" y="2541"/>
                  <a:ext cx="91" cy="83"/>
                </a:xfrm>
                <a:prstGeom prst="rect">
                  <a:avLst/>
                </a:prstGeom>
                <a:noFill/>
                <a:ln w="19050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1240" name="Picture 13156"/>
                <p:cNvPicPr>
                  <a:picLocks noChangeAspect="1" noChangeArrowheads="1"/>
                </p:cNvPicPr>
                <p:nvPr/>
              </p:nvPicPr>
              <p:blipFill>
                <a:blip r:embed="rId53"/>
                <a:srcRect/>
                <a:stretch>
                  <a:fillRect/>
                </a:stretch>
              </p:blipFill>
              <p:spPr bwMode="auto">
                <a:xfrm>
                  <a:off x="5078" y="2540"/>
                  <a:ext cx="91" cy="86"/>
                </a:xfrm>
                <a:prstGeom prst="rect">
                  <a:avLst/>
                </a:prstGeom>
                <a:noFill/>
                <a:ln w="19050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</p:grpSp>
          <p:sp>
            <p:nvSpPr>
              <p:cNvPr id="1211" name="Rectangle 13157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2" name="Rectangle 13158"/>
              <p:cNvSpPr>
                <a:spLocks noChangeArrowheads="1"/>
              </p:cNvSpPr>
              <p:nvPr/>
            </p:nvSpPr>
            <p:spPr bwMode="auto">
              <a:xfrm>
                <a:off x="3504" y="24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i="1"/>
              </a:p>
            </p:txBody>
          </p:sp>
          <p:sp>
            <p:nvSpPr>
              <p:cNvPr id="1213" name="Rectangle 13159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96" cy="48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4" name="Rectangle 13160"/>
              <p:cNvSpPr>
                <a:spLocks noChangeArrowheads="1"/>
              </p:cNvSpPr>
              <p:nvPr/>
            </p:nvSpPr>
            <p:spPr bwMode="auto">
              <a:xfrm>
                <a:off x="3792" y="24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i="1"/>
              </a:p>
            </p:txBody>
          </p:sp>
          <p:sp>
            <p:nvSpPr>
              <p:cNvPr id="1215" name="Rectangle 13161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96" cy="62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6" name="Rectangle 13162"/>
              <p:cNvSpPr>
                <a:spLocks noChangeArrowheads="1"/>
              </p:cNvSpPr>
              <p:nvPr/>
            </p:nvSpPr>
            <p:spPr bwMode="auto">
              <a:xfrm>
                <a:off x="4080" y="24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i="1"/>
              </a:p>
            </p:txBody>
          </p:sp>
          <p:sp>
            <p:nvSpPr>
              <p:cNvPr id="1217" name="Rectangle 13163"/>
              <p:cNvSpPr>
                <a:spLocks noChangeArrowheads="1"/>
              </p:cNvSpPr>
              <p:nvPr/>
            </p:nvSpPr>
            <p:spPr bwMode="auto">
              <a:xfrm>
                <a:off x="4224" y="2256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8" name="Rectangle 13164"/>
              <p:cNvSpPr>
                <a:spLocks noChangeArrowheads="1"/>
              </p:cNvSpPr>
              <p:nvPr/>
            </p:nvSpPr>
            <p:spPr bwMode="auto">
              <a:xfrm>
                <a:off x="4368" y="24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i="1"/>
              </a:p>
            </p:txBody>
          </p:sp>
          <p:sp>
            <p:nvSpPr>
              <p:cNvPr id="1219" name="Rectangle 13165"/>
              <p:cNvSpPr>
                <a:spLocks noChangeArrowheads="1"/>
              </p:cNvSpPr>
              <p:nvPr/>
            </p:nvSpPr>
            <p:spPr bwMode="auto">
              <a:xfrm>
                <a:off x="4512" y="2256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Rectangle 13166"/>
              <p:cNvSpPr>
                <a:spLocks noChangeArrowheads="1"/>
              </p:cNvSpPr>
              <p:nvPr/>
            </p:nvSpPr>
            <p:spPr bwMode="auto">
              <a:xfrm>
                <a:off x="4656" y="2016"/>
                <a:ext cx="96" cy="48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i="1"/>
              </a:p>
            </p:txBody>
          </p:sp>
          <p:sp>
            <p:nvSpPr>
              <p:cNvPr id="1221" name="Rectangle 13167"/>
              <p:cNvSpPr>
                <a:spLocks noChangeArrowheads="1"/>
              </p:cNvSpPr>
              <p:nvPr/>
            </p:nvSpPr>
            <p:spPr bwMode="auto">
              <a:xfrm>
                <a:off x="4800" y="2256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Rectangle 13168"/>
              <p:cNvSpPr>
                <a:spLocks noChangeArrowheads="1"/>
              </p:cNvSpPr>
              <p:nvPr/>
            </p:nvSpPr>
            <p:spPr bwMode="auto">
              <a:xfrm>
                <a:off x="4944" y="24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i="1"/>
              </a:p>
            </p:txBody>
          </p:sp>
          <p:sp>
            <p:nvSpPr>
              <p:cNvPr id="1223" name="Rectangle 13169"/>
              <p:cNvSpPr>
                <a:spLocks noChangeArrowheads="1"/>
              </p:cNvSpPr>
              <p:nvPr/>
            </p:nvSpPr>
            <p:spPr bwMode="auto">
              <a:xfrm>
                <a:off x="5088" y="2256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i="1"/>
              </a:p>
            </p:txBody>
          </p:sp>
          <p:sp>
            <p:nvSpPr>
              <p:cNvPr id="1224" name="Rectangle 13170"/>
              <p:cNvSpPr>
                <a:spLocks noChangeArrowheads="1"/>
              </p:cNvSpPr>
              <p:nvPr/>
            </p:nvSpPr>
            <p:spPr bwMode="auto">
              <a:xfrm>
                <a:off x="5232" y="24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Rectangle 13171"/>
              <p:cNvSpPr>
                <a:spLocks noChangeArrowheads="1"/>
              </p:cNvSpPr>
              <p:nvPr/>
            </p:nvSpPr>
            <p:spPr bwMode="auto">
              <a:xfrm>
                <a:off x="5376" y="2256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i="1"/>
              </a:p>
            </p:txBody>
          </p:sp>
        </p:grpSp>
        <p:grpSp>
          <p:nvGrpSpPr>
            <p:cNvPr id="1194" name="Group 13175"/>
            <p:cNvGrpSpPr>
              <a:grpSpLocks/>
            </p:cNvGrpSpPr>
            <p:nvPr/>
          </p:nvGrpSpPr>
          <p:grpSpPr bwMode="auto">
            <a:xfrm>
              <a:off x="1776" y="12768"/>
              <a:ext cx="1005" cy="740"/>
              <a:chOff x="1488" y="1296"/>
              <a:chExt cx="672" cy="480"/>
            </a:xfrm>
          </p:grpSpPr>
          <p:pic>
            <p:nvPicPr>
              <p:cNvPr id="1196" name="Picture 13176" descr="mountain5"/>
              <p:cNvPicPr>
                <a:picLocks noChangeAspect="1" noChangeArrowheads="1"/>
              </p:cNvPicPr>
              <p:nvPr/>
            </p:nvPicPr>
            <p:blipFill>
              <a:blip r:embed="rId22">
                <a:grayscl/>
              </a:blip>
              <a:srcRect/>
              <a:stretch>
                <a:fillRect/>
              </a:stretch>
            </p:blipFill>
            <p:spPr bwMode="auto">
              <a:xfrm>
                <a:off x="1488" y="1296"/>
                <a:ext cx="672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97" name="Group 13177"/>
              <p:cNvGrpSpPr>
                <a:grpSpLocks/>
              </p:cNvGrpSpPr>
              <p:nvPr/>
            </p:nvGrpSpPr>
            <p:grpSpPr bwMode="auto">
              <a:xfrm>
                <a:off x="1488" y="1296"/>
                <a:ext cx="672" cy="480"/>
                <a:chOff x="720" y="2304"/>
                <a:chExt cx="672" cy="480"/>
              </a:xfrm>
            </p:grpSpPr>
            <p:sp>
              <p:nvSpPr>
                <p:cNvPr id="1198" name="Rectangle 13178"/>
                <p:cNvSpPr>
                  <a:spLocks noChangeArrowheads="1"/>
                </p:cNvSpPr>
                <p:nvPr/>
              </p:nvSpPr>
              <p:spPr bwMode="auto">
                <a:xfrm>
                  <a:off x="720" y="2304"/>
                  <a:ext cx="672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99" name="Group 13179"/>
                <p:cNvGrpSpPr>
                  <a:grpSpLocks/>
                </p:cNvGrpSpPr>
                <p:nvPr/>
              </p:nvGrpSpPr>
              <p:grpSpPr bwMode="auto">
                <a:xfrm>
                  <a:off x="816" y="2304"/>
                  <a:ext cx="480" cy="480"/>
                  <a:chOff x="816" y="2352"/>
                  <a:chExt cx="480" cy="432"/>
                </a:xfrm>
              </p:grpSpPr>
              <p:sp>
                <p:nvSpPr>
                  <p:cNvPr id="1204" name="Line 131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352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5" name="Line 13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2" y="2352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6" name="Line 131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2352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7" name="Line 131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4" y="2352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8" name="Line 131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00" y="2352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9" name="Line 13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6" y="2352"/>
                    <a:ext cx="0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00" name="Line 1318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56" y="2064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" name="Line 1318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56" y="2160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Line 1318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56" y="225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" name="Line 1318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56" y="2352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95" name="Line 13191"/>
            <p:cNvSpPr>
              <a:spLocks noChangeShapeType="1"/>
            </p:cNvSpPr>
            <p:nvPr/>
          </p:nvSpPr>
          <p:spPr bwMode="auto">
            <a:xfrm flipV="1">
              <a:off x="2784" y="13152"/>
              <a:ext cx="672" cy="0"/>
            </a:xfrm>
            <a:prstGeom prst="line">
              <a:avLst/>
            </a:prstGeom>
            <a:noFill/>
            <a:ln w="38100" cap="sq">
              <a:solidFill>
                <a:srgbClr val="99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7" name="Rectangle 13194"/>
          <p:cNvSpPr>
            <a:spLocks noChangeArrowheads="1"/>
          </p:cNvSpPr>
          <p:nvPr/>
        </p:nvSpPr>
        <p:spPr bwMode="auto">
          <a:xfrm>
            <a:off x="371475" y="25982119"/>
            <a:ext cx="12125325" cy="76220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141727" tIns="70863" rIns="141727" bIns="70863">
            <a:spAutoFit/>
          </a:bodyPr>
          <a:lstStyle/>
          <a:p>
            <a:pPr marL="708025" lvl="1" indent="0" algn="l" defTabSz="1308100">
              <a:buFontTx/>
              <a:buChar char="•"/>
            </a:pPr>
            <a:r>
              <a:rPr lang="en-US" sz="3500" b="1" dirty="0">
                <a:cs typeface="Arial" charset="0"/>
              </a:rPr>
              <a:t> </a:t>
            </a:r>
            <a:r>
              <a:rPr lang="en-US" sz="3500" dirty="0">
                <a:solidFill>
                  <a:srgbClr val="990000"/>
                </a:solidFill>
                <a:cs typeface="Arial" charset="0"/>
              </a:rPr>
              <a:t>Robustness </a:t>
            </a:r>
            <a:r>
              <a:rPr lang="en-US" sz="3500" dirty="0">
                <a:cs typeface="Arial" charset="0"/>
              </a:rPr>
              <a:t>to polysemy and synonymy</a:t>
            </a:r>
          </a:p>
          <a:p>
            <a:pPr marL="708025" lvl="1" indent="0" algn="l" defTabSz="1308100">
              <a:buFontTx/>
              <a:buChar char="•"/>
            </a:pPr>
            <a:r>
              <a:rPr lang="en-US" sz="3500" dirty="0">
                <a:cs typeface="Arial" charset="0"/>
              </a:rPr>
              <a:t> Remove </a:t>
            </a:r>
            <a:r>
              <a:rPr lang="en-US" sz="3500" dirty="0">
                <a:solidFill>
                  <a:srgbClr val="990000"/>
                </a:solidFill>
                <a:cs typeface="Arial" charset="0"/>
              </a:rPr>
              <a:t>redundancy, compact representation, faster computation</a:t>
            </a:r>
            <a:r>
              <a:rPr lang="en-US" sz="3500" dirty="0">
                <a:cs typeface="Arial" charset="0"/>
              </a:rPr>
              <a:t>.</a:t>
            </a:r>
          </a:p>
          <a:p>
            <a:pPr marL="708025" lvl="1" indent="0" algn="l" defTabSz="1308100">
              <a:buFontTx/>
              <a:buChar char="•"/>
            </a:pPr>
            <a:r>
              <a:rPr lang="en-US" sz="3500" dirty="0">
                <a:cs typeface="Arial" charset="0"/>
              </a:rPr>
              <a:t> Modeling </a:t>
            </a:r>
            <a:r>
              <a:rPr lang="en-US" sz="3500" dirty="0">
                <a:solidFill>
                  <a:srgbClr val="990000"/>
                </a:solidFill>
                <a:cs typeface="Arial" charset="0"/>
              </a:rPr>
              <a:t>co-occurrence patterns</a:t>
            </a:r>
            <a:r>
              <a:rPr lang="en-US" sz="3500" dirty="0" smtClean="0">
                <a:cs typeface="Arial" charset="0"/>
              </a:rPr>
              <a:t>.</a:t>
            </a:r>
            <a:endParaRPr lang="en-US" sz="3500" dirty="0">
              <a:cs typeface="Arial" charset="0"/>
            </a:endParaRPr>
          </a:p>
          <a:p>
            <a:pPr marL="708025" lvl="1" indent="0" algn="l" defTabSz="1308100"/>
            <a:endParaRPr lang="en-US" sz="3500" dirty="0">
              <a:cs typeface="Arial" charset="0"/>
            </a:endParaRPr>
          </a:p>
          <a:p>
            <a:pPr marL="708025" lvl="1" indent="0" algn="l" defTabSz="1308100">
              <a:buFontTx/>
              <a:buChar char="•"/>
            </a:pPr>
            <a:endParaRPr lang="en-US" sz="3500" dirty="0">
              <a:cs typeface="Arial" charset="0"/>
            </a:endParaRPr>
          </a:p>
          <a:p>
            <a:pPr marL="708025" lvl="1" indent="0" algn="l" defTabSz="1308100">
              <a:buFontTx/>
              <a:buChar char="•"/>
            </a:pPr>
            <a:endParaRPr lang="en-US" sz="3500" dirty="0" smtClean="0">
              <a:cs typeface="Arial" charset="0"/>
            </a:endParaRPr>
          </a:p>
          <a:p>
            <a:pPr marL="708025" lvl="1" indent="0" algn="l" defTabSz="1308100">
              <a:buFontTx/>
              <a:buChar char="•"/>
            </a:pPr>
            <a:endParaRPr lang="en-US" sz="3500" dirty="0">
              <a:cs typeface="Arial" charset="0"/>
            </a:endParaRPr>
          </a:p>
          <a:p>
            <a:pPr marL="708025" lvl="1" indent="0" algn="l" defTabSz="1308100">
              <a:buFontTx/>
              <a:buChar char="•"/>
            </a:pPr>
            <a:endParaRPr lang="en-US" sz="3500" dirty="0" smtClean="0">
              <a:solidFill>
                <a:srgbClr val="990000"/>
              </a:solidFill>
              <a:cs typeface="Arial" charset="0"/>
            </a:endParaRPr>
          </a:p>
          <a:p>
            <a:pPr marL="708025" lvl="1" indent="0" algn="l" defTabSz="1308100">
              <a:buFontTx/>
              <a:buChar char="•"/>
            </a:pPr>
            <a:endParaRPr lang="en-US" sz="3500" dirty="0">
              <a:cs typeface="Arial" charset="0"/>
            </a:endParaRPr>
          </a:p>
          <a:p>
            <a:pPr marL="708025" lvl="1" indent="0" algn="l" defTabSz="1308100">
              <a:buFontTx/>
              <a:buChar char="•"/>
            </a:pPr>
            <a:r>
              <a:rPr lang="en-US" sz="3500" dirty="0">
                <a:cs typeface="Arial" charset="0"/>
              </a:rPr>
              <a:t> </a:t>
            </a:r>
            <a:r>
              <a:rPr lang="en-US" sz="3500" dirty="0">
                <a:solidFill>
                  <a:srgbClr val="990000"/>
                </a:solidFill>
                <a:cs typeface="Arial" charset="0"/>
              </a:rPr>
              <a:t>Scalability</a:t>
            </a:r>
            <a:r>
              <a:rPr lang="en-US" sz="3500" dirty="0">
                <a:cs typeface="Arial" charset="0"/>
              </a:rPr>
              <a:t>, both in terms of images and scene classes</a:t>
            </a:r>
          </a:p>
          <a:p>
            <a:pPr marL="762000" lvl="1" indent="-53975" algn="l" defTabSz="1308100">
              <a:buFontTx/>
              <a:buChar char="•"/>
            </a:pPr>
            <a:r>
              <a:rPr lang="en-US" sz="3500" dirty="0" smtClean="0">
                <a:cs typeface="Arial" charset="0"/>
              </a:rPr>
              <a:t> </a:t>
            </a:r>
            <a:r>
              <a:rPr lang="en-US" sz="3500" dirty="0" smtClean="0">
                <a:solidFill>
                  <a:srgbClr val="990000"/>
                </a:solidFill>
                <a:cs typeface="Arial" charset="0"/>
              </a:rPr>
              <a:t>Works </a:t>
            </a:r>
            <a:r>
              <a:rPr lang="en-US" sz="3500" dirty="0">
                <a:solidFill>
                  <a:srgbClr val="990000"/>
                </a:solidFill>
                <a:cs typeface="Arial" charset="0"/>
              </a:rPr>
              <a:t>in text retrieval</a:t>
            </a:r>
            <a:r>
              <a:rPr lang="en-US" sz="3500" dirty="0">
                <a:cs typeface="Arial" charset="0"/>
              </a:rPr>
              <a:t>. After-all, everything is inspired </a:t>
            </a:r>
            <a:r>
              <a:rPr lang="en-US" sz="3500" dirty="0" smtClean="0">
                <a:cs typeface="Arial" charset="0"/>
              </a:rPr>
              <a:t> from </a:t>
            </a:r>
            <a:r>
              <a:rPr lang="en-US" sz="3500" dirty="0">
                <a:cs typeface="Arial" charset="0"/>
              </a:rPr>
              <a:t>text retrieval community</a:t>
            </a:r>
            <a:endParaRPr lang="en-US" sz="4000" dirty="0">
              <a:cs typeface="Arial" charset="0"/>
            </a:endParaRPr>
          </a:p>
          <a:p>
            <a:pPr marL="1416050" lvl="2" indent="0" algn="l" defTabSz="1308100">
              <a:buFontTx/>
              <a:buChar char="•"/>
            </a:pPr>
            <a:endParaRPr lang="en-US" sz="3100" dirty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1138" name="Text Box 13196"/>
          <p:cNvSpPr txBox="1">
            <a:spLocks noChangeArrowheads="1"/>
          </p:cNvSpPr>
          <p:nvPr/>
        </p:nvSpPr>
        <p:spPr bwMode="auto">
          <a:xfrm>
            <a:off x="13801725" y="5859463"/>
            <a:ext cx="7124700" cy="989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41727" tIns="70863" rIns="141727" bIns="70863">
            <a:spAutoFit/>
          </a:bodyPr>
          <a:lstStyle/>
          <a:p>
            <a:pPr algn="l" defTabSz="1308100"/>
            <a:r>
              <a:rPr lang="en-US" sz="5500" b="1" u="sng">
                <a:solidFill>
                  <a:srgbClr val="990000"/>
                </a:solidFill>
                <a:cs typeface="Arial" charset="0"/>
              </a:rPr>
              <a:t>System Architecture</a:t>
            </a:r>
          </a:p>
        </p:txBody>
      </p:sp>
      <p:sp>
        <p:nvSpPr>
          <p:cNvPr id="1139" name="AutoShape 13197"/>
          <p:cNvSpPr>
            <a:spLocks noChangeArrowheads="1"/>
          </p:cNvSpPr>
          <p:nvPr/>
        </p:nvSpPr>
        <p:spPr bwMode="auto">
          <a:xfrm>
            <a:off x="24731663" y="14097000"/>
            <a:ext cx="11615737" cy="19665950"/>
          </a:xfrm>
          <a:prstGeom prst="roundRect">
            <a:avLst>
              <a:gd name="adj" fmla="val 5891"/>
            </a:avLst>
          </a:prstGeom>
          <a:noFill/>
          <a:ln w="76200" cap="sq">
            <a:solidFill>
              <a:srgbClr val="990000"/>
            </a:solidFill>
            <a:round/>
            <a:headEnd type="none" w="sm" len="sm"/>
            <a:tailEnd type="none" w="sm" len="sm"/>
          </a:ln>
        </p:spPr>
        <p:txBody>
          <a:bodyPr wrap="none" lIns="101233" tIns="50617" rIns="101233" bIns="50617" anchor="ctr"/>
          <a:lstStyle/>
          <a:p>
            <a:endParaRPr lang="en-US"/>
          </a:p>
        </p:txBody>
      </p:sp>
      <p:sp>
        <p:nvSpPr>
          <p:cNvPr id="1142" name="Text Box 13201"/>
          <p:cNvSpPr txBox="1">
            <a:spLocks noChangeArrowheads="1"/>
          </p:cNvSpPr>
          <p:nvPr/>
        </p:nvSpPr>
        <p:spPr bwMode="auto">
          <a:xfrm>
            <a:off x="13792200" y="14478000"/>
            <a:ext cx="8364538" cy="99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41727" tIns="70863" rIns="141727" bIns="70863">
            <a:spAutoFit/>
          </a:bodyPr>
          <a:lstStyle/>
          <a:p>
            <a:pPr algn="l" defTabSz="1308100"/>
            <a:r>
              <a:rPr lang="en-US" sz="5500" b="1" u="sng" dirty="0">
                <a:solidFill>
                  <a:srgbClr val="990000"/>
                </a:solidFill>
                <a:cs typeface="Arial" charset="0"/>
              </a:rPr>
              <a:t>Learning Theme Models</a:t>
            </a:r>
          </a:p>
        </p:txBody>
      </p:sp>
      <p:grpSp>
        <p:nvGrpSpPr>
          <p:cNvPr id="1143" name="Group 13242"/>
          <p:cNvGrpSpPr>
            <a:grpSpLocks/>
          </p:cNvGrpSpPr>
          <p:nvPr/>
        </p:nvGrpSpPr>
        <p:grpSpPr bwMode="auto">
          <a:xfrm>
            <a:off x="1752600" y="28346400"/>
            <a:ext cx="9493250" cy="2746868"/>
            <a:chOff x="1152" y="15456"/>
            <a:chExt cx="4886" cy="1312"/>
          </a:xfrm>
        </p:grpSpPr>
        <p:sp>
          <p:nvSpPr>
            <p:cNvPr id="1154" name="Text Box 13202"/>
            <p:cNvSpPr txBox="1">
              <a:spLocks noChangeArrowheads="1"/>
            </p:cNvSpPr>
            <p:nvPr/>
          </p:nvSpPr>
          <p:spPr bwMode="auto">
            <a:xfrm>
              <a:off x="1152" y="15996"/>
              <a:ext cx="606" cy="2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/>
                <a:t>“beach”</a:t>
              </a:r>
            </a:p>
          </p:txBody>
        </p:sp>
        <p:grpSp>
          <p:nvGrpSpPr>
            <p:cNvPr id="1155" name="Group 13203"/>
            <p:cNvGrpSpPr>
              <a:grpSpLocks/>
            </p:cNvGrpSpPr>
            <p:nvPr/>
          </p:nvGrpSpPr>
          <p:grpSpPr bwMode="auto">
            <a:xfrm>
              <a:off x="1872" y="15666"/>
              <a:ext cx="1266" cy="823"/>
              <a:chOff x="534" y="1167"/>
              <a:chExt cx="3690" cy="2652"/>
            </a:xfrm>
          </p:grpSpPr>
          <p:pic>
            <p:nvPicPr>
              <p:cNvPr id="1188" name="Picture 13204" descr="rocky-beach"/>
              <p:cNvPicPr>
                <a:picLocks noChangeAspect="1" noChangeArrowheads="1"/>
              </p:cNvPicPr>
              <p:nvPr/>
            </p:nvPicPr>
            <p:blipFill>
              <a:blip r:embed="rId54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708" y="1295"/>
                <a:ext cx="3324" cy="249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1189" name="Freeform 13205"/>
              <p:cNvSpPr>
                <a:spLocks/>
              </p:cNvSpPr>
              <p:nvPr/>
            </p:nvSpPr>
            <p:spPr bwMode="auto">
              <a:xfrm>
                <a:off x="534" y="1909"/>
                <a:ext cx="2631" cy="1895"/>
              </a:xfrm>
              <a:custGeom>
                <a:avLst/>
                <a:gdLst>
                  <a:gd name="T0" fmla="*/ 210 w 3533"/>
                  <a:gd name="T1" fmla="*/ 2279 h 2545"/>
                  <a:gd name="T2" fmla="*/ 1619 w 3533"/>
                  <a:gd name="T3" fmla="*/ 2536 h 2545"/>
                  <a:gd name="T4" fmla="*/ 1726 w 3533"/>
                  <a:gd name="T5" fmla="*/ 2465 h 2545"/>
                  <a:gd name="T6" fmla="*/ 1788 w 3533"/>
                  <a:gd name="T7" fmla="*/ 2367 h 2545"/>
                  <a:gd name="T8" fmla="*/ 2142 w 3533"/>
                  <a:gd name="T9" fmla="*/ 2288 h 2545"/>
                  <a:gd name="T10" fmla="*/ 2249 w 3533"/>
                  <a:gd name="T11" fmla="*/ 2217 h 2545"/>
                  <a:gd name="T12" fmla="*/ 2337 w 3533"/>
                  <a:gd name="T13" fmla="*/ 2128 h 2545"/>
                  <a:gd name="T14" fmla="*/ 2736 w 3533"/>
                  <a:gd name="T15" fmla="*/ 2004 h 2545"/>
                  <a:gd name="T16" fmla="*/ 3259 w 3533"/>
                  <a:gd name="T17" fmla="*/ 1995 h 2545"/>
                  <a:gd name="T18" fmla="*/ 3427 w 3533"/>
                  <a:gd name="T19" fmla="*/ 1969 h 2545"/>
                  <a:gd name="T20" fmla="*/ 3533 w 3533"/>
                  <a:gd name="T21" fmla="*/ 1880 h 2545"/>
                  <a:gd name="T22" fmla="*/ 3454 w 3533"/>
                  <a:gd name="T23" fmla="*/ 1774 h 2545"/>
                  <a:gd name="T24" fmla="*/ 3463 w 3533"/>
                  <a:gd name="T25" fmla="*/ 1552 h 2545"/>
                  <a:gd name="T26" fmla="*/ 3471 w 3533"/>
                  <a:gd name="T27" fmla="*/ 1419 h 2545"/>
                  <a:gd name="T28" fmla="*/ 3144 w 3533"/>
                  <a:gd name="T29" fmla="*/ 1286 h 2545"/>
                  <a:gd name="T30" fmla="*/ 2807 w 3533"/>
                  <a:gd name="T31" fmla="*/ 1171 h 2545"/>
                  <a:gd name="T32" fmla="*/ 2408 w 3533"/>
                  <a:gd name="T33" fmla="*/ 1047 h 2545"/>
                  <a:gd name="T34" fmla="*/ 1584 w 3533"/>
                  <a:gd name="T35" fmla="*/ 941 h 2545"/>
                  <a:gd name="T36" fmla="*/ 1513 w 3533"/>
                  <a:gd name="T37" fmla="*/ 843 h 2545"/>
                  <a:gd name="T38" fmla="*/ 1371 w 3533"/>
                  <a:gd name="T39" fmla="*/ 799 h 2545"/>
                  <a:gd name="T40" fmla="*/ 1274 w 3533"/>
                  <a:gd name="T41" fmla="*/ 887 h 2545"/>
                  <a:gd name="T42" fmla="*/ 1238 w 3533"/>
                  <a:gd name="T43" fmla="*/ 887 h 2545"/>
                  <a:gd name="T44" fmla="*/ 1114 w 3533"/>
                  <a:gd name="T45" fmla="*/ 755 h 2545"/>
                  <a:gd name="T46" fmla="*/ 1362 w 3533"/>
                  <a:gd name="T47" fmla="*/ 755 h 2545"/>
                  <a:gd name="T48" fmla="*/ 1362 w 3533"/>
                  <a:gd name="T49" fmla="*/ 666 h 2545"/>
                  <a:gd name="T50" fmla="*/ 1238 w 3533"/>
                  <a:gd name="T51" fmla="*/ 542 h 2545"/>
                  <a:gd name="T52" fmla="*/ 1079 w 3533"/>
                  <a:gd name="T53" fmla="*/ 489 h 2545"/>
                  <a:gd name="T54" fmla="*/ 822 w 3533"/>
                  <a:gd name="T55" fmla="*/ 409 h 2545"/>
                  <a:gd name="T56" fmla="*/ 715 w 3533"/>
                  <a:gd name="T57" fmla="*/ 320 h 2545"/>
                  <a:gd name="T58" fmla="*/ 848 w 3533"/>
                  <a:gd name="T59" fmla="*/ 249 h 2545"/>
                  <a:gd name="T60" fmla="*/ 689 w 3533"/>
                  <a:gd name="T61" fmla="*/ 205 h 2545"/>
                  <a:gd name="T62" fmla="*/ 379 w 3533"/>
                  <a:gd name="T63" fmla="*/ 28 h 2545"/>
                  <a:gd name="T64" fmla="*/ 237 w 3533"/>
                  <a:gd name="T65" fmla="*/ 28 h 25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33"/>
                  <a:gd name="T100" fmla="*/ 0 h 2545"/>
                  <a:gd name="T101" fmla="*/ 3533 w 3533"/>
                  <a:gd name="T102" fmla="*/ 2545 h 25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33" h="2545">
                    <a:moveTo>
                      <a:pt x="237" y="28"/>
                    </a:moveTo>
                    <a:cubicBezTo>
                      <a:pt x="0" y="739"/>
                      <a:pt x="273" y="1531"/>
                      <a:pt x="210" y="2279"/>
                    </a:cubicBezTo>
                    <a:cubicBezTo>
                      <a:pt x="215" y="2403"/>
                      <a:pt x="181" y="2471"/>
                      <a:pt x="255" y="2545"/>
                    </a:cubicBezTo>
                    <a:cubicBezTo>
                      <a:pt x="710" y="2542"/>
                      <a:pt x="1164" y="2544"/>
                      <a:pt x="1619" y="2536"/>
                    </a:cubicBezTo>
                    <a:cubicBezTo>
                      <a:pt x="1649" y="2535"/>
                      <a:pt x="1683" y="2535"/>
                      <a:pt x="1708" y="2518"/>
                    </a:cubicBezTo>
                    <a:cubicBezTo>
                      <a:pt x="1724" y="2508"/>
                      <a:pt x="1726" y="2465"/>
                      <a:pt x="1726" y="2465"/>
                    </a:cubicBezTo>
                    <a:cubicBezTo>
                      <a:pt x="1729" y="2447"/>
                      <a:pt x="1729" y="2429"/>
                      <a:pt x="1735" y="2412"/>
                    </a:cubicBezTo>
                    <a:cubicBezTo>
                      <a:pt x="1746" y="2378"/>
                      <a:pt x="1759" y="2384"/>
                      <a:pt x="1788" y="2367"/>
                    </a:cubicBezTo>
                    <a:cubicBezTo>
                      <a:pt x="1806" y="2356"/>
                      <a:pt x="1820" y="2335"/>
                      <a:pt x="1841" y="2332"/>
                    </a:cubicBezTo>
                    <a:cubicBezTo>
                      <a:pt x="1942" y="2319"/>
                      <a:pt x="2044" y="2318"/>
                      <a:pt x="2142" y="2288"/>
                    </a:cubicBezTo>
                    <a:cubicBezTo>
                      <a:pt x="2151" y="2282"/>
                      <a:pt x="2204" y="2246"/>
                      <a:pt x="2222" y="2234"/>
                    </a:cubicBezTo>
                    <a:cubicBezTo>
                      <a:pt x="2231" y="2228"/>
                      <a:pt x="2240" y="2223"/>
                      <a:pt x="2249" y="2217"/>
                    </a:cubicBezTo>
                    <a:cubicBezTo>
                      <a:pt x="2258" y="2211"/>
                      <a:pt x="2275" y="2199"/>
                      <a:pt x="2275" y="2199"/>
                    </a:cubicBezTo>
                    <a:cubicBezTo>
                      <a:pt x="2287" y="2163"/>
                      <a:pt x="2306" y="2149"/>
                      <a:pt x="2337" y="2128"/>
                    </a:cubicBezTo>
                    <a:cubicBezTo>
                      <a:pt x="2375" y="2073"/>
                      <a:pt x="2427" y="2069"/>
                      <a:pt x="2488" y="2057"/>
                    </a:cubicBezTo>
                    <a:cubicBezTo>
                      <a:pt x="2570" y="2040"/>
                      <a:pt x="2654" y="2024"/>
                      <a:pt x="2736" y="2004"/>
                    </a:cubicBezTo>
                    <a:cubicBezTo>
                      <a:pt x="2832" y="2018"/>
                      <a:pt x="2917" y="1998"/>
                      <a:pt x="3011" y="1986"/>
                    </a:cubicBezTo>
                    <a:cubicBezTo>
                      <a:pt x="3094" y="1989"/>
                      <a:pt x="3176" y="1995"/>
                      <a:pt x="3259" y="1995"/>
                    </a:cubicBezTo>
                    <a:cubicBezTo>
                      <a:pt x="3297" y="1995"/>
                      <a:pt x="3336" y="1992"/>
                      <a:pt x="3374" y="1986"/>
                    </a:cubicBezTo>
                    <a:cubicBezTo>
                      <a:pt x="3392" y="1983"/>
                      <a:pt x="3427" y="1969"/>
                      <a:pt x="3427" y="1969"/>
                    </a:cubicBezTo>
                    <a:cubicBezTo>
                      <a:pt x="3445" y="1957"/>
                      <a:pt x="3462" y="1945"/>
                      <a:pt x="3480" y="1933"/>
                    </a:cubicBezTo>
                    <a:cubicBezTo>
                      <a:pt x="3501" y="1919"/>
                      <a:pt x="3533" y="1880"/>
                      <a:pt x="3533" y="1880"/>
                    </a:cubicBezTo>
                    <a:cubicBezTo>
                      <a:pt x="3528" y="1852"/>
                      <a:pt x="3530" y="1829"/>
                      <a:pt x="3507" y="1809"/>
                    </a:cubicBezTo>
                    <a:cubicBezTo>
                      <a:pt x="3491" y="1795"/>
                      <a:pt x="3454" y="1774"/>
                      <a:pt x="3454" y="1774"/>
                    </a:cubicBezTo>
                    <a:cubicBezTo>
                      <a:pt x="3430" y="1701"/>
                      <a:pt x="3440" y="1744"/>
                      <a:pt x="3454" y="1596"/>
                    </a:cubicBezTo>
                    <a:cubicBezTo>
                      <a:pt x="3455" y="1581"/>
                      <a:pt x="3459" y="1566"/>
                      <a:pt x="3463" y="1552"/>
                    </a:cubicBezTo>
                    <a:cubicBezTo>
                      <a:pt x="3468" y="1534"/>
                      <a:pt x="3480" y="1499"/>
                      <a:pt x="3480" y="1499"/>
                    </a:cubicBezTo>
                    <a:cubicBezTo>
                      <a:pt x="3477" y="1472"/>
                      <a:pt x="3484" y="1443"/>
                      <a:pt x="3471" y="1419"/>
                    </a:cubicBezTo>
                    <a:cubicBezTo>
                      <a:pt x="3433" y="1348"/>
                      <a:pt x="3268" y="1351"/>
                      <a:pt x="3223" y="1348"/>
                    </a:cubicBezTo>
                    <a:cubicBezTo>
                      <a:pt x="3182" y="1307"/>
                      <a:pt x="3207" y="1329"/>
                      <a:pt x="3144" y="1286"/>
                    </a:cubicBezTo>
                    <a:cubicBezTo>
                      <a:pt x="3103" y="1258"/>
                      <a:pt x="3102" y="1234"/>
                      <a:pt x="3064" y="1215"/>
                    </a:cubicBezTo>
                    <a:cubicBezTo>
                      <a:pt x="2986" y="1177"/>
                      <a:pt x="2890" y="1178"/>
                      <a:pt x="2807" y="1171"/>
                    </a:cubicBezTo>
                    <a:cubicBezTo>
                      <a:pt x="2741" y="1149"/>
                      <a:pt x="2771" y="1161"/>
                      <a:pt x="2718" y="1136"/>
                    </a:cubicBezTo>
                    <a:cubicBezTo>
                      <a:pt x="2639" y="1053"/>
                      <a:pt x="2515" y="1054"/>
                      <a:pt x="2408" y="1047"/>
                    </a:cubicBezTo>
                    <a:cubicBezTo>
                      <a:pt x="2365" y="1033"/>
                      <a:pt x="2319" y="1031"/>
                      <a:pt x="2275" y="1020"/>
                    </a:cubicBezTo>
                    <a:cubicBezTo>
                      <a:pt x="2088" y="897"/>
                      <a:pt x="1761" y="944"/>
                      <a:pt x="1584" y="941"/>
                    </a:cubicBezTo>
                    <a:cubicBezTo>
                      <a:pt x="1556" y="922"/>
                      <a:pt x="1555" y="927"/>
                      <a:pt x="1540" y="896"/>
                    </a:cubicBezTo>
                    <a:cubicBezTo>
                      <a:pt x="1532" y="881"/>
                      <a:pt x="1530" y="853"/>
                      <a:pt x="1513" y="843"/>
                    </a:cubicBezTo>
                    <a:cubicBezTo>
                      <a:pt x="1500" y="835"/>
                      <a:pt x="1484" y="837"/>
                      <a:pt x="1469" y="834"/>
                    </a:cubicBezTo>
                    <a:cubicBezTo>
                      <a:pt x="1436" y="819"/>
                      <a:pt x="1405" y="810"/>
                      <a:pt x="1371" y="799"/>
                    </a:cubicBezTo>
                    <a:cubicBezTo>
                      <a:pt x="1307" y="812"/>
                      <a:pt x="1335" y="796"/>
                      <a:pt x="1291" y="861"/>
                    </a:cubicBezTo>
                    <a:cubicBezTo>
                      <a:pt x="1285" y="870"/>
                      <a:pt x="1274" y="887"/>
                      <a:pt x="1274" y="887"/>
                    </a:cubicBezTo>
                    <a:cubicBezTo>
                      <a:pt x="1271" y="899"/>
                      <a:pt x="1277" y="923"/>
                      <a:pt x="1265" y="923"/>
                    </a:cubicBezTo>
                    <a:cubicBezTo>
                      <a:pt x="1250" y="923"/>
                      <a:pt x="1248" y="898"/>
                      <a:pt x="1238" y="887"/>
                    </a:cubicBezTo>
                    <a:cubicBezTo>
                      <a:pt x="1214" y="861"/>
                      <a:pt x="1191" y="834"/>
                      <a:pt x="1167" y="808"/>
                    </a:cubicBezTo>
                    <a:cubicBezTo>
                      <a:pt x="1150" y="789"/>
                      <a:pt x="1114" y="755"/>
                      <a:pt x="1114" y="755"/>
                    </a:cubicBezTo>
                    <a:cubicBezTo>
                      <a:pt x="1166" y="738"/>
                      <a:pt x="1214" y="759"/>
                      <a:pt x="1265" y="772"/>
                    </a:cubicBezTo>
                    <a:cubicBezTo>
                      <a:pt x="1296" y="761"/>
                      <a:pt x="1333" y="771"/>
                      <a:pt x="1362" y="755"/>
                    </a:cubicBezTo>
                    <a:cubicBezTo>
                      <a:pt x="1373" y="749"/>
                      <a:pt x="1368" y="731"/>
                      <a:pt x="1371" y="719"/>
                    </a:cubicBezTo>
                    <a:cubicBezTo>
                      <a:pt x="1368" y="701"/>
                      <a:pt x="1372" y="681"/>
                      <a:pt x="1362" y="666"/>
                    </a:cubicBezTo>
                    <a:cubicBezTo>
                      <a:pt x="1350" y="649"/>
                      <a:pt x="1309" y="631"/>
                      <a:pt x="1309" y="631"/>
                    </a:cubicBezTo>
                    <a:cubicBezTo>
                      <a:pt x="1285" y="596"/>
                      <a:pt x="1270" y="567"/>
                      <a:pt x="1238" y="542"/>
                    </a:cubicBezTo>
                    <a:cubicBezTo>
                      <a:pt x="1221" y="529"/>
                      <a:pt x="1185" y="506"/>
                      <a:pt x="1185" y="506"/>
                    </a:cubicBezTo>
                    <a:cubicBezTo>
                      <a:pt x="1143" y="521"/>
                      <a:pt x="1120" y="495"/>
                      <a:pt x="1079" y="489"/>
                    </a:cubicBezTo>
                    <a:cubicBezTo>
                      <a:pt x="1018" y="480"/>
                      <a:pt x="961" y="477"/>
                      <a:pt x="902" y="462"/>
                    </a:cubicBezTo>
                    <a:cubicBezTo>
                      <a:pt x="802" y="397"/>
                      <a:pt x="884" y="451"/>
                      <a:pt x="822" y="409"/>
                    </a:cubicBezTo>
                    <a:cubicBezTo>
                      <a:pt x="813" y="403"/>
                      <a:pt x="795" y="391"/>
                      <a:pt x="795" y="391"/>
                    </a:cubicBezTo>
                    <a:cubicBezTo>
                      <a:pt x="773" y="358"/>
                      <a:pt x="743" y="348"/>
                      <a:pt x="715" y="320"/>
                    </a:cubicBezTo>
                    <a:cubicBezTo>
                      <a:pt x="774" y="300"/>
                      <a:pt x="820" y="335"/>
                      <a:pt x="857" y="276"/>
                    </a:cubicBezTo>
                    <a:cubicBezTo>
                      <a:pt x="854" y="267"/>
                      <a:pt x="856" y="253"/>
                      <a:pt x="848" y="249"/>
                    </a:cubicBezTo>
                    <a:cubicBezTo>
                      <a:pt x="838" y="244"/>
                      <a:pt x="799" y="274"/>
                      <a:pt x="795" y="276"/>
                    </a:cubicBezTo>
                    <a:cubicBezTo>
                      <a:pt x="751" y="261"/>
                      <a:pt x="720" y="237"/>
                      <a:pt x="689" y="205"/>
                    </a:cubicBezTo>
                    <a:cubicBezTo>
                      <a:pt x="658" y="115"/>
                      <a:pt x="718" y="61"/>
                      <a:pt x="618" y="28"/>
                    </a:cubicBezTo>
                    <a:cubicBezTo>
                      <a:pt x="528" y="58"/>
                      <a:pt x="570" y="47"/>
                      <a:pt x="379" y="28"/>
                    </a:cubicBezTo>
                    <a:cubicBezTo>
                      <a:pt x="360" y="26"/>
                      <a:pt x="326" y="10"/>
                      <a:pt x="326" y="10"/>
                    </a:cubicBezTo>
                    <a:cubicBezTo>
                      <a:pt x="242" y="19"/>
                      <a:pt x="265" y="0"/>
                      <a:pt x="237" y="28"/>
                    </a:cubicBezTo>
                    <a:close/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Freeform 13206"/>
              <p:cNvSpPr>
                <a:spLocks/>
              </p:cNvSpPr>
              <p:nvPr/>
            </p:nvSpPr>
            <p:spPr bwMode="auto">
              <a:xfrm>
                <a:off x="693" y="1167"/>
                <a:ext cx="3531" cy="1164"/>
              </a:xfrm>
              <a:custGeom>
                <a:avLst/>
                <a:gdLst>
                  <a:gd name="T0" fmla="*/ 16 w 3632"/>
                  <a:gd name="T1" fmla="*/ 738 h 1164"/>
                  <a:gd name="T2" fmla="*/ 25 w 3632"/>
                  <a:gd name="T3" fmla="*/ 127 h 1164"/>
                  <a:gd name="T4" fmla="*/ 2435 w 3632"/>
                  <a:gd name="T5" fmla="*/ 162 h 1164"/>
                  <a:gd name="T6" fmla="*/ 2798 w 3632"/>
                  <a:gd name="T7" fmla="*/ 136 h 1164"/>
                  <a:gd name="T8" fmla="*/ 2940 w 3632"/>
                  <a:gd name="T9" fmla="*/ 145 h 1164"/>
                  <a:gd name="T10" fmla="*/ 3339 w 3632"/>
                  <a:gd name="T11" fmla="*/ 1031 h 1164"/>
                  <a:gd name="T12" fmla="*/ 3321 w 3632"/>
                  <a:gd name="T13" fmla="*/ 1137 h 1164"/>
                  <a:gd name="T14" fmla="*/ 2400 w 3632"/>
                  <a:gd name="T15" fmla="*/ 1155 h 1164"/>
                  <a:gd name="T16" fmla="*/ 1469 w 3632"/>
                  <a:gd name="T17" fmla="*/ 1164 h 1164"/>
                  <a:gd name="T18" fmla="*/ 858 w 3632"/>
                  <a:gd name="T19" fmla="*/ 1155 h 1164"/>
                  <a:gd name="T20" fmla="*/ 689 w 3632"/>
                  <a:gd name="T21" fmla="*/ 1066 h 1164"/>
                  <a:gd name="T22" fmla="*/ 565 w 3632"/>
                  <a:gd name="T23" fmla="*/ 1057 h 1164"/>
                  <a:gd name="T24" fmla="*/ 530 w 3632"/>
                  <a:gd name="T25" fmla="*/ 1040 h 1164"/>
                  <a:gd name="T26" fmla="*/ 477 w 3632"/>
                  <a:gd name="T27" fmla="*/ 1004 h 1164"/>
                  <a:gd name="T28" fmla="*/ 450 w 3632"/>
                  <a:gd name="T29" fmla="*/ 889 h 1164"/>
                  <a:gd name="T30" fmla="*/ 397 w 3632"/>
                  <a:gd name="T31" fmla="*/ 907 h 1164"/>
                  <a:gd name="T32" fmla="*/ 388 w 3632"/>
                  <a:gd name="T33" fmla="*/ 871 h 1164"/>
                  <a:gd name="T34" fmla="*/ 353 w 3632"/>
                  <a:gd name="T35" fmla="*/ 783 h 1164"/>
                  <a:gd name="T36" fmla="*/ 344 w 3632"/>
                  <a:gd name="T37" fmla="*/ 747 h 1164"/>
                  <a:gd name="T38" fmla="*/ 220 w 3632"/>
                  <a:gd name="T39" fmla="*/ 729 h 1164"/>
                  <a:gd name="T40" fmla="*/ 16 w 3632"/>
                  <a:gd name="T41" fmla="*/ 738 h 11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32"/>
                  <a:gd name="T64" fmla="*/ 0 h 1164"/>
                  <a:gd name="T65" fmla="*/ 3632 w 3632"/>
                  <a:gd name="T66" fmla="*/ 1164 h 11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32" h="1164">
                    <a:moveTo>
                      <a:pt x="16" y="738"/>
                    </a:moveTo>
                    <a:cubicBezTo>
                      <a:pt x="0" y="536"/>
                      <a:pt x="19" y="330"/>
                      <a:pt x="25" y="127"/>
                    </a:cubicBezTo>
                    <a:cubicBezTo>
                      <a:pt x="818" y="175"/>
                      <a:pt x="1640" y="150"/>
                      <a:pt x="2435" y="162"/>
                    </a:cubicBezTo>
                    <a:cubicBezTo>
                      <a:pt x="2601" y="156"/>
                      <a:pt x="2660" y="150"/>
                      <a:pt x="2798" y="136"/>
                    </a:cubicBezTo>
                    <a:cubicBezTo>
                      <a:pt x="2845" y="139"/>
                      <a:pt x="2893" y="144"/>
                      <a:pt x="2940" y="145"/>
                    </a:cubicBezTo>
                    <a:cubicBezTo>
                      <a:pt x="3632" y="166"/>
                      <a:pt x="3367" y="0"/>
                      <a:pt x="3339" y="1031"/>
                    </a:cubicBezTo>
                    <a:cubicBezTo>
                      <a:pt x="3338" y="1067"/>
                      <a:pt x="3327" y="1102"/>
                      <a:pt x="3321" y="1137"/>
                    </a:cubicBezTo>
                    <a:cubicBezTo>
                      <a:pt x="3081" y="1075"/>
                      <a:pt x="2674" y="1151"/>
                      <a:pt x="2400" y="1155"/>
                    </a:cubicBezTo>
                    <a:cubicBezTo>
                      <a:pt x="2090" y="1160"/>
                      <a:pt x="1779" y="1161"/>
                      <a:pt x="1469" y="1164"/>
                    </a:cubicBezTo>
                    <a:cubicBezTo>
                      <a:pt x="1265" y="1161"/>
                      <a:pt x="1062" y="1161"/>
                      <a:pt x="858" y="1155"/>
                    </a:cubicBezTo>
                    <a:cubicBezTo>
                      <a:pt x="785" y="1153"/>
                      <a:pt x="753" y="1077"/>
                      <a:pt x="689" y="1066"/>
                    </a:cubicBezTo>
                    <a:cubicBezTo>
                      <a:pt x="648" y="1059"/>
                      <a:pt x="606" y="1060"/>
                      <a:pt x="565" y="1057"/>
                    </a:cubicBezTo>
                    <a:cubicBezTo>
                      <a:pt x="553" y="1051"/>
                      <a:pt x="541" y="1047"/>
                      <a:pt x="530" y="1040"/>
                    </a:cubicBezTo>
                    <a:cubicBezTo>
                      <a:pt x="512" y="1029"/>
                      <a:pt x="477" y="1004"/>
                      <a:pt x="477" y="1004"/>
                    </a:cubicBezTo>
                    <a:cubicBezTo>
                      <a:pt x="496" y="946"/>
                      <a:pt x="511" y="930"/>
                      <a:pt x="450" y="889"/>
                    </a:cubicBezTo>
                    <a:cubicBezTo>
                      <a:pt x="432" y="895"/>
                      <a:pt x="415" y="901"/>
                      <a:pt x="397" y="907"/>
                    </a:cubicBezTo>
                    <a:cubicBezTo>
                      <a:pt x="385" y="911"/>
                      <a:pt x="392" y="883"/>
                      <a:pt x="388" y="871"/>
                    </a:cubicBezTo>
                    <a:cubicBezTo>
                      <a:pt x="377" y="841"/>
                      <a:pt x="362" y="814"/>
                      <a:pt x="353" y="783"/>
                    </a:cubicBezTo>
                    <a:cubicBezTo>
                      <a:pt x="350" y="771"/>
                      <a:pt x="354" y="755"/>
                      <a:pt x="344" y="747"/>
                    </a:cubicBezTo>
                    <a:cubicBezTo>
                      <a:pt x="336" y="740"/>
                      <a:pt x="222" y="729"/>
                      <a:pt x="220" y="729"/>
                    </a:cubicBezTo>
                    <a:cubicBezTo>
                      <a:pt x="156" y="710"/>
                      <a:pt x="67" y="687"/>
                      <a:pt x="16" y="738"/>
                    </a:cubicBezTo>
                    <a:close/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Freeform 13207"/>
              <p:cNvSpPr>
                <a:spLocks/>
              </p:cNvSpPr>
              <p:nvPr/>
            </p:nvSpPr>
            <p:spPr bwMode="auto">
              <a:xfrm>
                <a:off x="1584" y="2304"/>
                <a:ext cx="2450" cy="1515"/>
              </a:xfrm>
              <a:custGeom>
                <a:avLst/>
                <a:gdLst>
                  <a:gd name="T0" fmla="*/ 2517 w 2519"/>
                  <a:gd name="T1" fmla="*/ 88 h 1555"/>
                  <a:gd name="T2" fmla="*/ 2003 w 2519"/>
                  <a:gd name="T3" fmla="*/ 75 h 1555"/>
                  <a:gd name="T4" fmla="*/ 1188 w 2519"/>
                  <a:gd name="T5" fmla="*/ 93 h 1555"/>
                  <a:gd name="T6" fmla="*/ 0 w 2519"/>
                  <a:gd name="T7" fmla="*/ 84 h 1555"/>
                  <a:gd name="T8" fmla="*/ 27 w 2519"/>
                  <a:gd name="T9" fmla="*/ 111 h 1555"/>
                  <a:gd name="T10" fmla="*/ 62 w 2519"/>
                  <a:gd name="T11" fmla="*/ 200 h 1555"/>
                  <a:gd name="T12" fmla="*/ 142 w 2519"/>
                  <a:gd name="T13" fmla="*/ 235 h 1555"/>
                  <a:gd name="T14" fmla="*/ 178 w 2519"/>
                  <a:gd name="T15" fmla="*/ 262 h 1555"/>
                  <a:gd name="T16" fmla="*/ 222 w 2519"/>
                  <a:gd name="T17" fmla="*/ 315 h 1555"/>
                  <a:gd name="T18" fmla="*/ 364 w 2519"/>
                  <a:gd name="T19" fmla="*/ 324 h 1555"/>
                  <a:gd name="T20" fmla="*/ 745 w 2519"/>
                  <a:gd name="T21" fmla="*/ 350 h 1555"/>
                  <a:gd name="T22" fmla="*/ 842 w 2519"/>
                  <a:gd name="T23" fmla="*/ 386 h 1555"/>
                  <a:gd name="T24" fmla="*/ 1073 w 2519"/>
                  <a:gd name="T25" fmla="*/ 421 h 1555"/>
                  <a:gd name="T26" fmla="*/ 1259 w 2519"/>
                  <a:gd name="T27" fmla="*/ 492 h 1555"/>
                  <a:gd name="T28" fmla="*/ 1338 w 2519"/>
                  <a:gd name="T29" fmla="*/ 536 h 1555"/>
                  <a:gd name="T30" fmla="*/ 1427 w 2519"/>
                  <a:gd name="T31" fmla="*/ 581 h 1555"/>
                  <a:gd name="T32" fmla="*/ 1480 w 2519"/>
                  <a:gd name="T33" fmla="*/ 616 h 1555"/>
                  <a:gd name="T34" fmla="*/ 1507 w 2519"/>
                  <a:gd name="T35" fmla="*/ 634 h 1555"/>
                  <a:gd name="T36" fmla="*/ 1613 w 2519"/>
                  <a:gd name="T37" fmla="*/ 643 h 1555"/>
                  <a:gd name="T38" fmla="*/ 1640 w 2519"/>
                  <a:gd name="T39" fmla="*/ 669 h 1555"/>
                  <a:gd name="T40" fmla="*/ 1666 w 2519"/>
                  <a:gd name="T41" fmla="*/ 678 h 1555"/>
                  <a:gd name="T42" fmla="*/ 1684 w 2519"/>
                  <a:gd name="T43" fmla="*/ 740 h 1555"/>
                  <a:gd name="T44" fmla="*/ 1649 w 2519"/>
                  <a:gd name="T45" fmla="*/ 864 h 1555"/>
                  <a:gd name="T46" fmla="*/ 1640 w 2519"/>
                  <a:gd name="T47" fmla="*/ 891 h 1555"/>
                  <a:gd name="T48" fmla="*/ 1649 w 2519"/>
                  <a:gd name="T49" fmla="*/ 1015 h 1555"/>
                  <a:gd name="T50" fmla="*/ 1666 w 2519"/>
                  <a:gd name="T51" fmla="*/ 1068 h 1555"/>
                  <a:gd name="T52" fmla="*/ 1675 w 2519"/>
                  <a:gd name="T53" fmla="*/ 1095 h 1555"/>
                  <a:gd name="T54" fmla="*/ 1631 w 2519"/>
                  <a:gd name="T55" fmla="*/ 1165 h 1555"/>
                  <a:gd name="T56" fmla="*/ 1241 w 2519"/>
                  <a:gd name="T57" fmla="*/ 1192 h 1555"/>
                  <a:gd name="T58" fmla="*/ 1223 w 2519"/>
                  <a:gd name="T59" fmla="*/ 1219 h 1555"/>
                  <a:gd name="T60" fmla="*/ 1330 w 2519"/>
                  <a:gd name="T61" fmla="*/ 1281 h 1555"/>
                  <a:gd name="T62" fmla="*/ 1365 w 2519"/>
                  <a:gd name="T63" fmla="*/ 1343 h 1555"/>
                  <a:gd name="T64" fmla="*/ 1418 w 2519"/>
                  <a:gd name="T65" fmla="*/ 1360 h 1555"/>
                  <a:gd name="T66" fmla="*/ 1551 w 2519"/>
                  <a:gd name="T67" fmla="*/ 1422 h 1555"/>
                  <a:gd name="T68" fmla="*/ 1622 w 2519"/>
                  <a:gd name="T69" fmla="*/ 1493 h 1555"/>
                  <a:gd name="T70" fmla="*/ 1631 w 2519"/>
                  <a:gd name="T71" fmla="*/ 1520 h 1555"/>
                  <a:gd name="T72" fmla="*/ 1719 w 2519"/>
                  <a:gd name="T73" fmla="*/ 1555 h 1555"/>
                  <a:gd name="T74" fmla="*/ 1985 w 2519"/>
                  <a:gd name="T75" fmla="*/ 1529 h 1555"/>
                  <a:gd name="T76" fmla="*/ 2127 w 2519"/>
                  <a:gd name="T77" fmla="*/ 1502 h 1555"/>
                  <a:gd name="T78" fmla="*/ 2517 w 2519"/>
                  <a:gd name="T79" fmla="*/ 1502 h 1555"/>
                  <a:gd name="T80" fmla="*/ 2499 w 2519"/>
                  <a:gd name="T81" fmla="*/ 687 h 1555"/>
                  <a:gd name="T82" fmla="*/ 2508 w 2519"/>
                  <a:gd name="T83" fmla="*/ 341 h 1555"/>
                  <a:gd name="T84" fmla="*/ 2499 w 2519"/>
                  <a:gd name="T85" fmla="*/ 129 h 1555"/>
                  <a:gd name="T86" fmla="*/ 2517 w 2519"/>
                  <a:gd name="T87" fmla="*/ 88 h 155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19"/>
                  <a:gd name="T133" fmla="*/ 0 h 1555"/>
                  <a:gd name="T134" fmla="*/ 2519 w 2519"/>
                  <a:gd name="T135" fmla="*/ 1555 h 155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19" h="1555">
                    <a:moveTo>
                      <a:pt x="2517" y="88"/>
                    </a:moveTo>
                    <a:cubicBezTo>
                      <a:pt x="2332" y="0"/>
                      <a:pt x="2488" y="66"/>
                      <a:pt x="2003" y="75"/>
                    </a:cubicBezTo>
                    <a:cubicBezTo>
                      <a:pt x="1563" y="83"/>
                      <a:pt x="1595" y="83"/>
                      <a:pt x="1188" y="93"/>
                    </a:cubicBezTo>
                    <a:cubicBezTo>
                      <a:pt x="780" y="83"/>
                      <a:pt x="418" y="79"/>
                      <a:pt x="0" y="84"/>
                    </a:cubicBezTo>
                    <a:cubicBezTo>
                      <a:pt x="9" y="93"/>
                      <a:pt x="21" y="100"/>
                      <a:pt x="27" y="111"/>
                    </a:cubicBezTo>
                    <a:cubicBezTo>
                      <a:pt x="39" y="132"/>
                      <a:pt x="45" y="179"/>
                      <a:pt x="62" y="200"/>
                    </a:cubicBezTo>
                    <a:cubicBezTo>
                      <a:pt x="81" y="222"/>
                      <a:pt x="142" y="235"/>
                      <a:pt x="142" y="235"/>
                    </a:cubicBezTo>
                    <a:cubicBezTo>
                      <a:pt x="154" y="244"/>
                      <a:pt x="168" y="251"/>
                      <a:pt x="178" y="262"/>
                    </a:cubicBezTo>
                    <a:cubicBezTo>
                      <a:pt x="196" y="283"/>
                      <a:pt x="187" y="309"/>
                      <a:pt x="222" y="315"/>
                    </a:cubicBezTo>
                    <a:cubicBezTo>
                      <a:pt x="269" y="322"/>
                      <a:pt x="317" y="321"/>
                      <a:pt x="364" y="324"/>
                    </a:cubicBezTo>
                    <a:cubicBezTo>
                      <a:pt x="487" y="362"/>
                      <a:pt x="622" y="309"/>
                      <a:pt x="745" y="350"/>
                    </a:cubicBezTo>
                    <a:cubicBezTo>
                      <a:pt x="777" y="401"/>
                      <a:pt x="749" y="372"/>
                      <a:pt x="842" y="386"/>
                    </a:cubicBezTo>
                    <a:cubicBezTo>
                      <a:pt x="919" y="397"/>
                      <a:pt x="996" y="408"/>
                      <a:pt x="1073" y="421"/>
                    </a:cubicBezTo>
                    <a:cubicBezTo>
                      <a:pt x="1136" y="464"/>
                      <a:pt x="1183" y="482"/>
                      <a:pt x="1259" y="492"/>
                    </a:cubicBezTo>
                    <a:cubicBezTo>
                      <a:pt x="1387" y="535"/>
                      <a:pt x="1257" y="483"/>
                      <a:pt x="1338" y="536"/>
                    </a:cubicBezTo>
                    <a:cubicBezTo>
                      <a:pt x="1364" y="553"/>
                      <a:pt x="1400" y="565"/>
                      <a:pt x="1427" y="581"/>
                    </a:cubicBezTo>
                    <a:cubicBezTo>
                      <a:pt x="1445" y="592"/>
                      <a:pt x="1462" y="604"/>
                      <a:pt x="1480" y="616"/>
                    </a:cubicBezTo>
                    <a:cubicBezTo>
                      <a:pt x="1489" y="622"/>
                      <a:pt x="1496" y="633"/>
                      <a:pt x="1507" y="634"/>
                    </a:cubicBezTo>
                    <a:cubicBezTo>
                      <a:pt x="1542" y="637"/>
                      <a:pt x="1578" y="640"/>
                      <a:pt x="1613" y="643"/>
                    </a:cubicBezTo>
                    <a:cubicBezTo>
                      <a:pt x="1622" y="652"/>
                      <a:pt x="1630" y="662"/>
                      <a:pt x="1640" y="669"/>
                    </a:cubicBezTo>
                    <a:cubicBezTo>
                      <a:pt x="1648" y="674"/>
                      <a:pt x="1660" y="671"/>
                      <a:pt x="1666" y="678"/>
                    </a:cubicBezTo>
                    <a:cubicBezTo>
                      <a:pt x="1679" y="695"/>
                      <a:pt x="1677" y="720"/>
                      <a:pt x="1684" y="740"/>
                    </a:cubicBezTo>
                    <a:cubicBezTo>
                      <a:pt x="1663" y="823"/>
                      <a:pt x="1672" y="792"/>
                      <a:pt x="1649" y="864"/>
                    </a:cubicBezTo>
                    <a:cubicBezTo>
                      <a:pt x="1646" y="873"/>
                      <a:pt x="1640" y="891"/>
                      <a:pt x="1640" y="891"/>
                    </a:cubicBezTo>
                    <a:cubicBezTo>
                      <a:pt x="1643" y="932"/>
                      <a:pt x="1643" y="974"/>
                      <a:pt x="1649" y="1015"/>
                    </a:cubicBezTo>
                    <a:cubicBezTo>
                      <a:pt x="1652" y="1033"/>
                      <a:pt x="1660" y="1050"/>
                      <a:pt x="1666" y="1068"/>
                    </a:cubicBezTo>
                    <a:cubicBezTo>
                      <a:pt x="1669" y="1077"/>
                      <a:pt x="1675" y="1095"/>
                      <a:pt x="1675" y="1095"/>
                    </a:cubicBezTo>
                    <a:cubicBezTo>
                      <a:pt x="1485" y="1285"/>
                      <a:pt x="1852" y="912"/>
                      <a:pt x="1631" y="1165"/>
                    </a:cubicBezTo>
                    <a:cubicBezTo>
                      <a:pt x="1545" y="1263"/>
                      <a:pt x="1371" y="1189"/>
                      <a:pt x="1241" y="1192"/>
                    </a:cubicBezTo>
                    <a:cubicBezTo>
                      <a:pt x="1235" y="1201"/>
                      <a:pt x="1227" y="1209"/>
                      <a:pt x="1223" y="1219"/>
                    </a:cubicBezTo>
                    <a:cubicBezTo>
                      <a:pt x="1192" y="1290"/>
                      <a:pt x="1286" y="1277"/>
                      <a:pt x="1330" y="1281"/>
                    </a:cubicBezTo>
                    <a:cubicBezTo>
                      <a:pt x="1337" y="1311"/>
                      <a:pt x="1334" y="1326"/>
                      <a:pt x="1365" y="1343"/>
                    </a:cubicBezTo>
                    <a:cubicBezTo>
                      <a:pt x="1381" y="1352"/>
                      <a:pt x="1418" y="1360"/>
                      <a:pt x="1418" y="1360"/>
                    </a:cubicBezTo>
                    <a:cubicBezTo>
                      <a:pt x="1448" y="1405"/>
                      <a:pt x="1501" y="1411"/>
                      <a:pt x="1551" y="1422"/>
                    </a:cubicBezTo>
                    <a:cubicBezTo>
                      <a:pt x="1576" y="1447"/>
                      <a:pt x="1602" y="1464"/>
                      <a:pt x="1622" y="1493"/>
                    </a:cubicBezTo>
                    <a:cubicBezTo>
                      <a:pt x="1625" y="1502"/>
                      <a:pt x="1624" y="1513"/>
                      <a:pt x="1631" y="1520"/>
                    </a:cubicBezTo>
                    <a:cubicBezTo>
                      <a:pt x="1641" y="1530"/>
                      <a:pt x="1702" y="1549"/>
                      <a:pt x="1719" y="1555"/>
                    </a:cubicBezTo>
                    <a:cubicBezTo>
                      <a:pt x="1810" y="1543"/>
                      <a:pt x="1891" y="1535"/>
                      <a:pt x="1985" y="1529"/>
                    </a:cubicBezTo>
                    <a:cubicBezTo>
                      <a:pt x="2033" y="1522"/>
                      <a:pt x="2079" y="1512"/>
                      <a:pt x="2127" y="1502"/>
                    </a:cubicBezTo>
                    <a:cubicBezTo>
                      <a:pt x="2168" y="1504"/>
                      <a:pt x="2505" y="1528"/>
                      <a:pt x="2517" y="1502"/>
                    </a:cubicBezTo>
                    <a:cubicBezTo>
                      <a:pt x="2519" y="1498"/>
                      <a:pt x="2500" y="734"/>
                      <a:pt x="2499" y="687"/>
                    </a:cubicBezTo>
                    <a:cubicBezTo>
                      <a:pt x="2506" y="532"/>
                      <a:pt x="2516" y="479"/>
                      <a:pt x="2508" y="341"/>
                    </a:cubicBezTo>
                    <a:cubicBezTo>
                      <a:pt x="2504" y="270"/>
                      <a:pt x="2504" y="200"/>
                      <a:pt x="2499" y="129"/>
                    </a:cubicBezTo>
                    <a:cubicBezTo>
                      <a:pt x="2496" y="83"/>
                      <a:pt x="2472" y="96"/>
                      <a:pt x="2517" y="88"/>
                    </a:cubicBezTo>
                    <a:close/>
                  </a:path>
                </a:pathLst>
              </a:cu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Freeform 13208"/>
              <p:cNvSpPr>
                <a:spLocks/>
              </p:cNvSpPr>
              <p:nvPr/>
            </p:nvSpPr>
            <p:spPr bwMode="auto">
              <a:xfrm>
                <a:off x="1825" y="3427"/>
                <a:ext cx="1278" cy="364"/>
              </a:xfrm>
              <a:custGeom>
                <a:avLst/>
                <a:gdLst>
                  <a:gd name="T0" fmla="*/ 1170 w 1716"/>
                  <a:gd name="T1" fmla="*/ 0 h 488"/>
                  <a:gd name="T2" fmla="*/ 1188 w 1716"/>
                  <a:gd name="T3" fmla="*/ 125 h 488"/>
                  <a:gd name="T4" fmla="*/ 1259 w 1716"/>
                  <a:gd name="T5" fmla="*/ 187 h 488"/>
                  <a:gd name="T6" fmla="*/ 1339 w 1716"/>
                  <a:gd name="T7" fmla="*/ 240 h 488"/>
                  <a:gd name="T8" fmla="*/ 1454 w 1716"/>
                  <a:gd name="T9" fmla="*/ 284 h 488"/>
                  <a:gd name="T10" fmla="*/ 1472 w 1716"/>
                  <a:gd name="T11" fmla="*/ 311 h 488"/>
                  <a:gd name="T12" fmla="*/ 1498 w 1716"/>
                  <a:gd name="T13" fmla="*/ 328 h 488"/>
                  <a:gd name="T14" fmla="*/ 1534 w 1716"/>
                  <a:gd name="T15" fmla="*/ 373 h 488"/>
                  <a:gd name="T16" fmla="*/ 1631 w 1716"/>
                  <a:gd name="T17" fmla="*/ 461 h 488"/>
                  <a:gd name="T18" fmla="*/ 1693 w 1716"/>
                  <a:gd name="T19" fmla="*/ 488 h 488"/>
                  <a:gd name="T20" fmla="*/ 488 w 1716"/>
                  <a:gd name="T21" fmla="*/ 479 h 488"/>
                  <a:gd name="T22" fmla="*/ 435 w 1716"/>
                  <a:gd name="T23" fmla="*/ 470 h 488"/>
                  <a:gd name="T24" fmla="*/ 9 w 1716"/>
                  <a:gd name="T25" fmla="*/ 461 h 488"/>
                  <a:gd name="T26" fmla="*/ 18 w 1716"/>
                  <a:gd name="T27" fmla="*/ 435 h 488"/>
                  <a:gd name="T28" fmla="*/ 89 w 1716"/>
                  <a:gd name="T29" fmla="*/ 373 h 488"/>
                  <a:gd name="T30" fmla="*/ 249 w 1716"/>
                  <a:gd name="T31" fmla="*/ 346 h 488"/>
                  <a:gd name="T32" fmla="*/ 293 w 1716"/>
                  <a:gd name="T33" fmla="*/ 337 h 488"/>
                  <a:gd name="T34" fmla="*/ 346 w 1716"/>
                  <a:gd name="T35" fmla="*/ 320 h 488"/>
                  <a:gd name="T36" fmla="*/ 399 w 1716"/>
                  <a:gd name="T37" fmla="*/ 293 h 488"/>
                  <a:gd name="T38" fmla="*/ 426 w 1716"/>
                  <a:gd name="T39" fmla="*/ 266 h 488"/>
                  <a:gd name="T40" fmla="*/ 506 w 1716"/>
                  <a:gd name="T41" fmla="*/ 231 h 488"/>
                  <a:gd name="T42" fmla="*/ 559 w 1716"/>
                  <a:gd name="T43" fmla="*/ 195 h 488"/>
                  <a:gd name="T44" fmla="*/ 585 w 1716"/>
                  <a:gd name="T45" fmla="*/ 178 h 488"/>
                  <a:gd name="T46" fmla="*/ 975 w 1716"/>
                  <a:gd name="T47" fmla="*/ 18 h 488"/>
                  <a:gd name="T48" fmla="*/ 1170 w 1716"/>
                  <a:gd name="T49" fmla="*/ 0 h 4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16"/>
                  <a:gd name="T76" fmla="*/ 0 h 488"/>
                  <a:gd name="T77" fmla="*/ 1716 w 1716"/>
                  <a:gd name="T78" fmla="*/ 488 h 4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16" h="488">
                    <a:moveTo>
                      <a:pt x="1170" y="0"/>
                    </a:moveTo>
                    <a:cubicBezTo>
                      <a:pt x="1172" y="23"/>
                      <a:pt x="1171" y="91"/>
                      <a:pt x="1188" y="125"/>
                    </a:cubicBezTo>
                    <a:cubicBezTo>
                      <a:pt x="1206" y="160"/>
                      <a:pt x="1222" y="162"/>
                      <a:pt x="1259" y="187"/>
                    </a:cubicBezTo>
                    <a:cubicBezTo>
                      <a:pt x="1280" y="201"/>
                      <a:pt x="1315" y="234"/>
                      <a:pt x="1339" y="240"/>
                    </a:cubicBezTo>
                    <a:cubicBezTo>
                      <a:pt x="1381" y="251"/>
                      <a:pt x="1418" y="260"/>
                      <a:pt x="1454" y="284"/>
                    </a:cubicBezTo>
                    <a:cubicBezTo>
                      <a:pt x="1460" y="293"/>
                      <a:pt x="1464" y="303"/>
                      <a:pt x="1472" y="311"/>
                    </a:cubicBezTo>
                    <a:cubicBezTo>
                      <a:pt x="1479" y="318"/>
                      <a:pt x="1492" y="320"/>
                      <a:pt x="1498" y="328"/>
                    </a:cubicBezTo>
                    <a:cubicBezTo>
                      <a:pt x="1547" y="390"/>
                      <a:pt x="1457" y="322"/>
                      <a:pt x="1534" y="373"/>
                    </a:cubicBezTo>
                    <a:cubicBezTo>
                      <a:pt x="1562" y="415"/>
                      <a:pt x="1588" y="432"/>
                      <a:pt x="1631" y="461"/>
                    </a:cubicBezTo>
                    <a:cubicBezTo>
                      <a:pt x="1650" y="473"/>
                      <a:pt x="1716" y="488"/>
                      <a:pt x="1693" y="488"/>
                    </a:cubicBezTo>
                    <a:cubicBezTo>
                      <a:pt x="1291" y="488"/>
                      <a:pt x="890" y="482"/>
                      <a:pt x="488" y="479"/>
                    </a:cubicBezTo>
                    <a:cubicBezTo>
                      <a:pt x="470" y="476"/>
                      <a:pt x="453" y="471"/>
                      <a:pt x="435" y="470"/>
                    </a:cubicBezTo>
                    <a:cubicBezTo>
                      <a:pt x="293" y="465"/>
                      <a:pt x="151" y="473"/>
                      <a:pt x="9" y="461"/>
                    </a:cubicBezTo>
                    <a:cubicBezTo>
                      <a:pt x="0" y="460"/>
                      <a:pt x="14" y="443"/>
                      <a:pt x="18" y="435"/>
                    </a:cubicBezTo>
                    <a:cubicBezTo>
                      <a:pt x="33" y="406"/>
                      <a:pt x="56" y="384"/>
                      <a:pt x="89" y="373"/>
                    </a:cubicBezTo>
                    <a:cubicBezTo>
                      <a:pt x="145" y="354"/>
                      <a:pt x="186" y="352"/>
                      <a:pt x="249" y="346"/>
                    </a:cubicBezTo>
                    <a:cubicBezTo>
                      <a:pt x="264" y="343"/>
                      <a:pt x="279" y="341"/>
                      <a:pt x="293" y="337"/>
                    </a:cubicBezTo>
                    <a:cubicBezTo>
                      <a:pt x="311" y="332"/>
                      <a:pt x="346" y="320"/>
                      <a:pt x="346" y="320"/>
                    </a:cubicBezTo>
                    <a:cubicBezTo>
                      <a:pt x="362" y="309"/>
                      <a:pt x="383" y="304"/>
                      <a:pt x="399" y="293"/>
                    </a:cubicBezTo>
                    <a:cubicBezTo>
                      <a:pt x="410" y="286"/>
                      <a:pt x="415" y="273"/>
                      <a:pt x="426" y="266"/>
                    </a:cubicBezTo>
                    <a:cubicBezTo>
                      <a:pt x="447" y="252"/>
                      <a:pt x="481" y="239"/>
                      <a:pt x="506" y="231"/>
                    </a:cubicBezTo>
                    <a:cubicBezTo>
                      <a:pt x="524" y="219"/>
                      <a:pt x="541" y="207"/>
                      <a:pt x="559" y="195"/>
                    </a:cubicBezTo>
                    <a:cubicBezTo>
                      <a:pt x="568" y="189"/>
                      <a:pt x="585" y="178"/>
                      <a:pt x="585" y="178"/>
                    </a:cubicBezTo>
                    <a:cubicBezTo>
                      <a:pt x="659" y="66"/>
                      <a:pt x="849" y="31"/>
                      <a:pt x="975" y="18"/>
                    </a:cubicBezTo>
                    <a:cubicBezTo>
                      <a:pt x="1040" y="11"/>
                      <a:pt x="1105" y="6"/>
                      <a:pt x="1170" y="0"/>
                    </a:cubicBezTo>
                    <a:close/>
                  </a:path>
                </a:pathLst>
              </a:cu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56" name="Group 13209"/>
            <p:cNvGrpSpPr>
              <a:grpSpLocks/>
            </p:cNvGrpSpPr>
            <p:nvPr/>
          </p:nvGrpSpPr>
          <p:grpSpPr bwMode="auto">
            <a:xfrm>
              <a:off x="3363" y="15556"/>
              <a:ext cx="1104" cy="1202"/>
              <a:chOff x="1440" y="672"/>
              <a:chExt cx="1847" cy="2016"/>
            </a:xfrm>
          </p:grpSpPr>
          <p:sp>
            <p:nvSpPr>
              <p:cNvPr id="1174" name="Rectangle 13210"/>
              <p:cNvSpPr>
                <a:spLocks noChangeArrowheads="1"/>
              </p:cNvSpPr>
              <p:nvPr/>
            </p:nvSpPr>
            <p:spPr bwMode="auto">
              <a:xfrm>
                <a:off x="1440" y="1176"/>
                <a:ext cx="1847" cy="504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Rectangle 13211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1847" cy="504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Rectangle 13212"/>
              <p:cNvSpPr>
                <a:spLocks noChangeArrowheads="1"/>
              </p:cNvSpPr>
              <p:nvPr/>
            </p:nvSpPr>
            <p:spPr bwMode="auto">
              <a:xfrm>
                <a:off x="1440" y="2184"/>
                <a:ext cx="1847" cy="504"/>
              </a:xfrm>
              <a:prstGeom prst="rect">
                <a:avLst/>
              </a:prstGeom>
              <a:solidFill>
                <a:srgbClr val="00FF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" name="Rectangle 13213"/>
              <p:cNvSpPr>
                <a:spLocks noChangeArrowheads="1"/>
              </p:cNvSpPr>
              <p:nvPr/>
            </p:nvSpPr>
            <p:spPr bwMode="auto">
              <a:xfrm>
                <a:off x="1440" y="672"/>
                <a:ext cx="1847" cy="504"/>
              </a:xfrm>
              <a:prstGeom prst="rect">
                <a:avLst/>
              </a:prstGeom>
              <a:solidFill>
                <a:srgbClr val="FF66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178" name="Picture 13214" descr="rocky-beach"/>
              <p:cNvPicPr>
                <a:picLocks noChangeAspect="1" noChangeArrowheads="1"/>
              </p:cNvPicPr>
              <p:nvPr/>
            </p:nvPicPr>
            <p:blipFill>
              <a:blip r:embed="rId55" cstate="print"/>
              <a:srcRect l="66278" r="18605" b="84496"/>
              <a:stretch>
                <a:fillRect/>
              </a:stretch>
            </p:blipFill>
            <p:spPr bwMode="auto">
              <a:xfrm>
                <a:off x="2495" y="756"/>
                <a:ext cx="480" cy="3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79" name="Picture 13215" descr="rocky-beach"/>
              <p:cNvPicPr>
                <a:picLocks noChangeAspect="1" noChangeArrowheads="1"/>
              </p:cNvPicPr>
              <p:nvPr/>
            </p:nvPicPr>
            <p:blipFill>
              <a:blip r:embed="rId56" cstate="print">
                <a:lum bright="12000" contrast="6000"/>
              </a:blip>
              <a:srcRect l="61627" t="62015" r="22093" b="24031"/>
              <a:stretch>
                <a:fillRect/>
              </a:stretch>
            </p:blipFill>
            <p:spPr bwMode="auto">
              <a:xfrm>
                <a:off x="1700" y="2256"/>
                <a:ext cx="604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80" name="Picture 13216" descr="rocky-beach"/>
              <p:cNvPicPr>
                <a:picLocks noChangeAspect="1" noChangeArrowheads="1"/>
              </p:cNvPicPr>
              <p:nvPr/>
            </p:nvPicPr>
            <p:blipFill>
              <a:blip r:embed="rId55" cstate="print">
                <a:lum bright="18000" contrast="6000"/>
              </a:blip>
              <a:srcRect l="13953" t="43410" r="70930" b="41086"/>
              <a:stretch>
                <a:fillRect/>
              </a:stretch>
            </p:blipFill>
            <p:spPr bwMode="auto">
              <a:xfrm>
                <a:off x="1616" y="1260"/>
                <a:ext cx="480" cy="3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81" name="Picture 13217" descr="rocky-beach"/>
              <p:cNvPicPr>
                <a:picLocks noChangeAspect="1" noChangeArrowheads="1"/>
              </p:cNvPicPr>
              <p:nvPr/>
            </p:nvPicPr>
            <p:blipFill>
              <a:blip r:embed="rId57" cstate="print">
                <a:lum bright="18000" contrast="6000"/>
              </a:blip>
              <a:srcRect t="18605" r="86046" b="59689"/>
              <a:stretch>
                <a:fillRect/>
              </a:stretch>
            </p:blipFill>
            <p:spPr bwMode="auto">
              <a:xfrm>
                <a:off x="2736" y="1210"/>
                <a:ext cx="378" cy="4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82" name="Picture 13218" descr="rocky-beach"/>
              <p:cNvPicPr>
                <a:picLocks noChangeAspect="1" noChangeArrowheads="1"/>
              </p:cNvPicPr>
              <p:nvPr/>
            </p:nvPicPr>
            <p:blipFill>
              <a:blip r:embed="rId58">
                <a:lum bright="12000" contrast="6000"/>
              </a:blip>
              <a:srcRect l="80232" t="55814" r="2325" b="28682"/>
              <a:stretch>
                <a:fillRect/>
              </a:stretch>
            </p:blipFill>
            <p:spPr bwMode="auto">
              <a:xfrm>
                <a:off x="2090" y="1797"/>
                <a:ext cx="502" cy="3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83" name="Picture 13219" descr="rocky-beach"/>
              <p:cNvPicPr>
                <a:picLocks noChangeAspect="1" noChangeArrowheads="1"/>
              </p:cNvPicPr>
              <p:nvPr/>
            </p:nvPicPr>
            <p:blipFill>
              <a:blip r:embed="rId59">
                <a:lum bright="12000" contrast="6000"/>
              </a:blip>
              <a:srcRect l="56981" t="83701" r="24413"/>
              <a:stretch>
                <a:fillRect/>
              </a:stretch>
            </p:blipFill>
            <p:spPr bwMode="auto">
              <a:xfrm>
                <a:off x="1536" y="1813"/>
                <a:ext cx="476" cy="2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84" name="Picture 13220" descr="rocky-beach"/>
              <p:cNvPicPr>
                <a:picLocks noChangeAspect="1" noChangeArrowheads="1"/>
              </p:cNvPicPr>
              <p:nvPr/>
            </p:nvPicPr>
            <p:blipFill>
              <a:blip r:embed="rId60">
                <a:lum bright="12000" contrast="6000"/>
              </a:blip>
              <a:srcRect l="40697" t="83720" r="38373"/>
              <a:stretch>
                <a:fillRect/>
              </a:stretch>
            </p:blipFill>
            <p:spPr bwMode="auto">
              <a:xfrm>
                <a:off x="2415" y="2268"/>
                <a:ext cx="609" cy="3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85" name="Picture 13221" descr="rocky-beach"/>
              <p:cNvPicPr>
                <a:picLocks noChangeAspect="1" noChangeArrowheads="1"/>
              </p:cNvPicPr>
              <p:nvPr/>
            </p:nvPicPr>
            <p:blipFill>
              <a:blip r:embed="rId61">
                <a:lum bright="18000" contrast="6000"/>
              </a:blip>
              <a:srcRect l="2325" t="79070" r="82558"/>
              <a:stretch>
                <a:fillRect/>
              </a:stretch>
            </p:blipFill>
            <p:spPr bwMode="auto">
              <a:xfrm>
                <a:off x="2231" y="1260"/>
                <a:ext cx="372" cy="36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86" name="Picture 13222" descr="rocky-beach"/>
              <p:cNvPicPr>
                <a:picLocks noChangeAspect="1" noChangeArrowheads="1"/>
              </p:cNvPicPr>
              <p:nvPr/>
            </p:nvPicPr>
            <p:blipFill>
              <a:blip r:embed="rId62">
                <a:lum bright="12000" contrast="6000"/>
              </a:blip>
              <a:srcRect l="52325" t="31007" r="24419" b="47287"/>
              <a:stretch>
                <a:fillRect/>
              </a:stretch>
            </p:blipFill>
            <p:spPr bwMode="auto">
              <a:xfrm>
                <a:off x="2703" y="1796"/>
                <a:ext cx="465" cy="3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87" name="Picture 13223" descr="rocky-beach"/>
              <p:cNvPicPr>
                <a:picLocks noChangeAspect="1" noChangeArrowheads="1"/>
              </p:cNvPicPr>
              <p:nvPr/>
            </p:nvPicPr>
            <p:blipFill>
              <a:blip r:embed="rId63"/>
              <a:srcRect l="44186" t="17055" r="37209" b="65891"/>
              <a:stretch>
                <a:fillRect/>
              </a:stretch>
            </p:blipFill>
            <p:spPr bwMode="auto">
              <a:xfrm>
                <a:off x="1816" y="768"/>
                <a:ext cx="440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57" name="Group 13224"/>
            <p:cNvGrpSpPr>
              <a:grpSpLocks/>
            </p:cNvGrpSpPr>
            <p:nvPr/>
          </p:nvGrpSpPr>
          <p:grpSpPr bwMode="auto">
            <a:xfrm>
              <a:off x="4701" y="15501"/>
              <a:ext cx="1112" cy="1267"/>
              <a:chOff x="4512" y="1008"/>
              <a:chExt cx="1104" cy="1344"/>
            </a:xfrm>
          </p:grpSpPr>
          <p:sp>
            <p:nvSpPr>
              <p:cNvPr id="1161" name="Rectangle 13225"/>
              <p:cNvSpPr>
                <a:spLocks noChangeArrowheads="1"/>
              </p:cNvSpPr>
              <p:nvPr/>
            </p:nvSpPr>
            <p:spPr bwMode="auto">
              <a:xfrm>
                <a:off x="4512" y="1008"/>
                <a:ext cx="1104" cy="1344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162" name="Picture 13226" descr="rocky-beach"/>
              <p:cNvPicPr>
                <a:picLocks noChangeAspect="1" noChangeArrowheads="1"/>
              </p:cNvPicPr>
              <p:nvPr/>
            </p:nvPicPr>
            <p:blipFill>
              <a:blip r:embed="rId64"/>
              <a:srcRect l="66278" r="18605" b="84496"/>
              <a:stretch>
                <a:fillRect/>
              </a:stretch>
            </p:blipFill>
            <p:spPr bwMode="auto">
              <a:xfrm>
                <a:off x="4922" y="1776"/>
                <a:ext cx="261" cy="2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63" name="Picture 13227" descr="rocky-beach"/>
              <p:cNvPicPr>
                <a:picLocks noChangeAspect="1" noChangeArrowheads="1"/>
              </p:cNvPicPr>
              <p:nvPr/>
            </p:nvPicPr>
            <p:blipFill>
              <a:blip r:embed="rId64"/>
              <a:srcRect l="61627" t="62015" r="22093" b="24031"/>
              <a:stretch>
                <a:fillRect/>
              </a:stretch>
            </p:blipFill>
            <p:spPr bwMode="auto">
              <a:xfrm>
                <a:off x="5287" y="1944"/>
                <a:ext cx="281" cy="1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64" name="Picture 13228" descr="rocky-beach"/>
              <p:cNvPicPr>
                <a:picLocks noChangeAspect="1" noChangeArrowheads="1"/>
              </p:cNvPicPr>
              <p:nvPr/>
            </p:nvPicPr>
            <p:blipFill>
              <a:blip r:embed="rId64"/>
              <a:srcRect l="13953" t="43410" r="70930" b="41086"/>
              <a:stretch>
                <a:fillRect/>
              </a:stretch>
            </p:blipFill>
            <p:spPr bwMode="auto">
              <a:xfrm>
                <a:off x="4582" y="2075"/>
                <a:ext cx="261" cy="2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65" name="Picture 13229" descr="rocky-beach"/>
              <p:cNvPicPr>
                <a:picLocks noChangeAspect="1" noChangeArrowheads="1"/>
              </p:cNvPicPr>
              <p:nvPr/>
            </p:nvPicPr>
            <p:blipFill>
              <a:blip r:embed="rId65"/>
              <a:srcRect t="18605" r="86046" b="59689"/>
              <a:stretch>
                <a:fillRect/>
              </a:stretch>
            </p:blipFill>
            <p:spPr bwMode="auto">
              <a:xfrm>
                <a:off x="4948" y="1056"/>
                <a:ext cx="241" cy="2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66" name="Picture 13230" descr="rocky-beach"/>
              <p:cNvPicPr>
                <a:picLocks noChangeAspect="1" noChangeArrowheads="1"/>
              </p:cNvPicPr>
              <p:nvPr/>
            </p:nvPicPr>
            <p:blipFill>
              <a:blip r:embed="rId66" cstate="print"/>
              <a:srcRect l="80232" t="55814" r="2325" b="28682"/>
              <a:stretch>
                <a:fillRect/>
              </a:stretch>
            </p:blipFill>
            <p:spPr bwMode="auto">
              <a:xfrm>
                <a:off x="4556" y="1735"/>
                <a:ext cx="301" cy="2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67" name="Picture 13231" descr="rocky-beach"/>
              <p:cNvPicPr>
                <a:picLocks noChangeAspect="1" noChangeArrowheads="1"/>
              </p:cNvPicPr>
              <p:nvPr/>
            </p:nvPicPr>
            <p:blipFill>
              <a:blip r:embed="rId67"/>
              <a:srcRect l="56976" t="83720" r="24419"/>
              <a:stretch>
                <a:fillRect/>
              </a:stretch>
            </p:blipFill>
            <p:spPr bwMode="auto">
              <a:xfrm>
                <a:off x="5287" y="1265"/>
                <a:ext cx="261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68" name="Picture 13232" descr="rocky-beach"/>
              <p:cNvPicPr>
                <a:picLocks noChangeAspect="1" noChangeArrowheads="1"/>
              </p:cNvPicPr>
              <p:nvPr/>
            </p:nvPicPr>
            <p:blipFill>
              <a:blip r:embed="rId68"/>
              <a:srcRect l="40697" t="83720" r="38373"/>
              <a:stretch>
                <a:fillRect/>
              </a:stretch>
            </p:blipFill>
            <p:spPr bwMode="auto">
              <a:xfrm>
                <a:off x="4944" y="2064"/>
                <a:ext cx="281" cy="1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69" name="Picture 13233" descr="rocky-beach"/>
              <p:cNvPicPr>
                <a:picLocks noChangeAspect="1" noChangeArrowheads="1"/>
              </p:cNvPicPr>
              <p:nvPr/>
            </p:nvPicPr>
            <p:blipFill>
              <a:blip r:embed="rId69"/>
              <a:srcRect l="2325" t="79070" r="82558"/>
              <a:stretch>
                <a:fillRect/>
              </a:stretch>
            </p:blipFill>
            <p:spPr bwMode="auto">
              <a:xfrm>
                <a:off x="4634" y="1187"/>
                <a:ext cx="20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70" name="Picture 13234" descr="rocky-beach"/>
              <p:cNvPicPr>
                <a:picLocks noChangeAspect="1" noChangeArrowheads="1"/>
              </p:cNvPicPr>
              <p:nvPr/>
            </p:nvPicPr>
            <p:blipFill>
              <a:blip r:embed="rId70"/>
              <a:srcRect l="25583" t="35658" r="63953" b="41086"/>
              <a:stretch>
                <a:fillRect/>
              </a:stretch>
            </p:blipFill>
            <p:spPr bwMode="auto">
              <a:xfrm>
                <a:off x="4896" y="1408"/>
                <a:ext cx="180" cy="3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71" name="Picture 13235" descr="rocky-beach"/>
              <p:cNvPicPr>
                <a:picLocks noChangeAspect="1" noChangeArrowheads="1"/>
              </p:cNvPicPr>
              <p:nvPr/>
            </p:nvPicPr>
            <p:blipFill>
              <a:blip r:embed="rId71"/>
              <a:srcRect l="52325" t="31007" r="24419" b="47287"/>
              <a:stretch>
                <a:fillRect/>
              </a:stretch>
            </p:blipFill>
            <p:spPr bwMode="auto">
              <a:xfrm>
                <a:off x="5209" y="1474"/>
                <a:ext cx="281" cy="1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72" name="Picture 13236" descr="rocky-beach"/>
              <p:cNvPicPr>
                <a:picLocks noChangeAspect="1" noChangeArrowheads="1"/>
              </p:cNvPicPr>
              <p:nvPr/>
            </p:nvPicPr>
            <p:blipFill>
              <a:blip r:embed="rId72"/>
              <a:srcRect l="44186" t="17055" r="37209" b="65891"/>
              <a:stretch>
                <a:fillRect/>
              </a:stretch>
            </p:blipFill>
            <p:spPr bwMode="auto">
              <a:xfrm>
                <a:off x="4582" y="1474"/>
                <a:ext cx="241" cy="1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173" name="Picture 13237" descr="rocky-beach"/>
              <p:cNvPicPr>
                <a:picLocks noChangeAspect="1" noChangeArrowheads="1"/>
              </p:cNvPicPr>
              <p:nvPr/>
            </p:nvPicPr>
            <p:blipFill>
              <a:blip r:embed="rId64"/>
              <a:srcRect l="33720" t="46512" r="51163" b="39534"/>
              <a:stretch>
                <a:fillRect/>
              </a:stretch>
            </p:blipFill>
            <p:spPr bwMode="auto">
              <a:xfrm>
                <a:off x="5235" y="1711"/>
                <a:ext cx="261" cy="1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158" name="Text Box 13238"/>
            <p:cNvSpPr txBox="1">
              <a:spLocks noChangeArrowheads="1"/>
            </p:cNvSpPr>
            <p:nvPr/>
          </p:nvSpPr>
          <p:spPr bwMode="auto">
            <a:xfrm>
              <a:off x="3466" y="15456"/>
              <a:ext cx="92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/>
                <a:t>4 Themes</a:t>
              </a:r>
            </a:p>
          </p:txBody>
        </p:sp>
        <p:sp>
          <p:nvSpPr>
            <p:cNvPr id="1159" name="Text Box 13239"/>
            <p:cNvSpPr txBox="1">
              <a:spLocks noChangeArrowheads="1"/>
            </p:cNvSpPr>
            <p:nvPr/>
          </p:nvSpPr>
          <p:spPr bwMode="auto">
            <a:xfrm rot="5400000">
              <a:off x="5399" y="16075"/>
              <a:ext cx="1047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i="1"/>
                <a:t>Codebook</a:t>
              </a:r>
            </a:p>
          </p:txBody>
        </p:sp>
        <p:sp>
          <p:nvSpPr>
            <p:cNvPr id="1160" name="Text Box 13240"/>
            <p:cNvSpPr txBox="1">
              <a:spLocks noChangeArrowheads="1"/>
            </p:cNvSpPr>
            <p:nvPr/>
          </p:nvSpPr>
          <p:spPr bwMode="auto">
            <a:xfrm>
              <a:off x="1152" y="16560"/>
              <a:ext cx="1594" cy="16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 i="1" dirty="0"/>
                <a:t>*Image Courtesy Li. </a:t>
              </a:r>
              <a:r>
                <a:rPr lang="en-US" sz="1600" b="1" i="1" dirty="0" err="1"/>
                <a:t>Fei</a:t>
              </a:r>
              <a:r>
                <a:rPr lang="en-US" sz="1600" b="1" i="1" dirty="0"/>
                <a:t> </a:t>
              </a:r>
              <a:r>
                <a:rPr lang="en-US" sz="1600" b="1" i="1" dirty="0" err="1"/>
                <a:t>Fei</a:t>
              </a:r>
              <a:r>
                <a:rPr lang="en-US" sz="1600" b="1" i="1" dirty="0"/>
                <a:t>.</a:t>
              </a:r>
            </a:p>
          </p:txBody>
        </p:sp>
      </p:grpSp>
      <p:sp>
        <p:nvSpPr>
          <p:cNvPr id="1145" name="Rectangle 13249"/>
          <p:cNvSpPr>
            <a:spLocks noChangeArrowheads="1"/>
          </p:cNvSpPr>
          <p:nvPr/>
        </p:nvSpPr>
        <p:spPr bwMode="auto">
          <a:xfrm>
            <a:off x="36861750" y="11734800"/>
            <a:ext cx="10858500" cy="12511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141727" tIns="70863" rIns="141727" bIns="70863">
            <a:spAutoFit/>
          </a:bodyPr>
          <a:lstStyle/>
          <a:p>
            <a:pPr algn="l" defTabSz="1308100">
              <a:buFontTx/>
              <a:buChar char="•"/>
            </a:pPr>
            <a:r>
              <a:rPr lang="en-US" sz="3600" b="1" dirty="0">
                <a:solidFill>
                  <a:srgbClr val="990000"/>
                </a:solidFill>
              </a:rPr>
              <a:t> Captures co-occurrence patterns </a:t>
            </a:r>
            <a:r>
              <a:rPr lang="en-US" sz="3600" b="1" dirty="0" smtClean="0">
                <a:solidFill>
                  <a:srgbClr val="990000"/>
                </a:solidFill>
              </a:rPr>
              <a:t>without</a:t>
            </a:r>
          </a:p>
          <a:p>
            <a:pPr algn="l" defTabSz="1308100"/>
            <a:r>
              <a:rPr lang="en-US" sz="3600" b="1" dirty="0" smtClean="0">
                <a:solidFill>
                  <a:srgbClr val="990000"/>
                </a:solidFill>
              </a:rPr>
              <a:t>  explicit </a:t>
            </a:r>
            <a:r>
              <a:rPr lang="en-US" sz="3600" b="1" dirty="0">
                <a:solidFill>
                  <a:srgbClr val="990000"/>
                </a:solidFill>
              </a:rPr>
              <a:t>training</a:t>
            </a:r>
          </a:p>
        </p:txBody>
      </p:sp>
      <p:sp>
        <p:nvSpPr>
          <p:cNvPr id="1146" name="Rectangle 13250"/>
          <p:cNvSpPr>
            <a:spLocks noChangeArrowheads="1"/>
          </p:cNvSpPr>
          <p:nvPr/>
        </p:nvSpPr>
        <p:spPr bwMode="auto">
          <a:xfrm>
            <a:off x="36804600" y="21488400"/>
            <a:ext cx="10858500" cy="6971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141727" tIns="70863" rIns="141727" bIns="70863">
            <a:spAutoFit/>
          </a:bodyPr>
          <a:lstStyle/>
          <a:p>
            <a:pPr algn="l" defTabSz="1308100">
              <a:buFontTx/>
              <a:buChar char="•"/>
            </a:pPr>
            <a:r>
              <a:rPr lang="en-US" sz="2900" b="1" dirty="0">
                <a:solidFill>
                  <a:srgbClr val="990000"/>
                </a:solidFill>
              </a:rPr>
              <a:t> </a:t>
            </a:r>
            <a:r>
              <a:rPr lang="en-US" sz="3600" b="1" dirty="0">
                <a:solidFill>
                  <a:srgbClr val="990000"/>
                </a:solidFill>
              </a:rPr>
              <a:t>Out-performs other latent-space approaches</a:t>
            </a:r>
          </a:p>
        </p:txBody>
      </p:sp>
      <p:sp>
        <p:nvSpPr>
          <p:cNvPr id="1147" name="Rectangle 13255"/>
          <p:cNvSpPr>
            <a:spLocks noChangeArrowheads="1"/>
          </p:cNvSpPr>
          <p:nvPr/>
        </p:nvSpPr>
        <p:spPr bwMode="auto">
          <a:xfrm>
            <a:off x="36957000" y="29337000"/>
            <a:ext cx="10858500" cy="588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141727" tIns="70863" rIns="141727" bIns="70863">
            <a:spAutoFit/>
          </a:bodyPr>
          <a:lstStyle/>
          <a:p>
            <a:pPr algn="l" defTabSz="1308100">
              <a:buFontTx/>
              <a:buChar char="•"/>
            </a:pPr>
            <a:r>
              <a:rPr lang="en-US" sz="2900" b="1" dirty="0">
                <a:solidFill>
                  <a:srgbClr val="990000"/>
                </a:solidFill>
              </a:rPr>
              <a:t> Some examples of erroneous classification</a:t>
            </a:r>
          </a:p>
        </p:txBody>
      </p:sp>
      <p:pic>
        <p:nvPicPr>
          <p:cNvPr id="1148" name="Picture 13256"/>
          <p:cNvPicPr>
            <a:picLocks noChangeAspect="1" noChangeArrowheads="1"/>
          </p:cNvPicPr>
          <p:nvPr/>
        </p:nvPicPr>
        <p:blipFill>
          <a:blip r:embed="rId73">
            <a:lum bright="-30000" contrast="18000"/>
          </a:blip>
          <a:srcRect/>
          <a:stretch>
            <a:fillRect/>
          </a:stretch>
        </p:blipFill>
        <p:spPr bwMode="auto">
          <a:xfrm>
            <a:off x="39166800" y="16459200"/>
            <a:ext cx="5208587" cy="4921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150" name="Text Box 13260"/>
          <p:cNvSpPr txBox="1">
            <a:spLocks noChangeArrowheads="1"/>
          </p:cNvSpPr>
          <p:nvPr/>
        </p:nvSpPr>
        <p:spPr bwMode="auto">
          <a:xfrm>
            <a:off x="793750" y="24918987"/>
            <a:ext cx="11541125" cy="989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41727" tIns="70863" rIns="141727" bIns="70863">
            <a:spAutoFit/>
          </a:bodyPr>
          <a:lstStyle/>
          <a:p>
            <a:pPr algn="l" defTabSz="1308100"/>
            <a:r>
              <a:rPr lang="en-US" sz="5500" b="1" u="sng" dirty="0">
                <a:solidFill>
                  <a:srgbClr val="990000"/>
                </a:solidFill>
                <a:cs typeface="Arial" charset="0"/>
              </a:rPr>
              <a:t>Low-dimensional representations</a:t>
            </a:r>
          </a:p>
        </p:txBody>
      </p:sp>
      <p:sp>
        <p:nvSpPr>
          <p:cNvPr id="1151" name="Rectangle 13261"/>
          <p:cNvSpPr>
            <a:spLocks noChangeArrowheads="1"/>
          </p:cNvSpPr>
          <p:nvPr/>
        </p:nvSpPr>
        <p:spPr bwMode="auto">
          <a:xfrm>
            <a:off x="685800" y="1155700"/>
            <a:ext cx="92583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233" tIns="50617" rIns="101233" bIns="50617"/>
          <a:lstStyle/>
          <a:p>
            <a:pPr marL="4735513" lvl="1" indent="-1819275" algn="l" defTabSz="5832475">
              <a:spcBef>
                <a:spcPct val="20000"/>
              </a:spcBef>
              <a:buFontTx/>
              <a:buChar char="–"/>
            </a:pPr>
            <a:endParaRPr lang="en-US"/>
          </a:p>
        </p:txBody>
      </p:sp>
      <p:sp>
        <p:nvSpPr>
          <p:cNvPr id="1152" name="Rectangle 13262"/>
          <p:cNvSpPr>
            <a:spLocks noChangeArrowheads="1"/>
          </p:cNvSpPr>
          <p:nvPr/>
        </p:nvSpPr>
        <p:spPr bwMode="auto">
          <a:xfrm>
            <a:off x="13115925" y="24204613"/>
            <a:ext cx="11229975" cy="27952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101233" tIns="50617" rIns="101233" bIns="50617">
            <a:spAutoFit/>
          </a:bodyPr>
          <a:lstStyle/>
          <a:p>
            <a:pPr algn="l" defTabSz="1308100">
              <a:buFontTx/>
              <a:buChar char="•"/>
              <a:tabLst>
                <a:tab pos="947738" algn="l"/>
              </a:tabLst>
            </a:pPr>
            <a:r>
              <a:rPr lang="en-US" sz="35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500" dirty="0">
                <a:solidFill>
                  <a:srgbClr val="800000"/>
                </a:solidFill>
              </a:rPr>
              <a:t>Bag of features </a:t>
            </a:r>
            <a:r>
              <a:rPr lang="en-US" sz="3500" dirty="0"/>
              <a:t>representation of images</a:t>
            </a:r>
            <a:r>
              <a:rPr lang="en-US" sz="3500" dirty="0" smtClean="0"/>
              <a:t>.</a:t>
            </a:r>
          </a:p>
          <a:p>
            <a:pPr algn="l" defTabSz="1308100">
              <a:buFontTx/>
              <a:buChar char="•"/>
              <a:tabLst>
                <a:tab pos="947738" algn="l"/>
              </a:tabLst>
            </a:pPr>
            <a:r>
              <a:rPr lang="en-US" sz="3500" dirty="0" smtClean="0"/>
              <a:t> Introduction </a:t>
            </a:r>
            <a:r>
              <a:rPr lang="en-US" sz="3500" dirty="0"/>
              <a:t>of </a:t>
            </a:r>
            <a:r>
              <a:rPr lang="en-US" sz="3500" dirty="0">
                <a:solidFill>
                  <a:srgbClr val="800000"/>
                </a:solidFill>
              </a:rPr>
              <a:t>intermediate ‘theme’ space</a:t>
            </a:r>
            <a:r>
              <a:rPr lang="en-US" sz="3500" dirty="0"/>
              <a:t>.</a:t>
            </a:r>
          </a:p>
          <a:p>
            <a:pPr algn="l" defTabSz="1308100">
              <a:buFontTx/>
              <a:buChar char="•"/>
              <a:tabLst>
                <a:tab pos="947738" algn="l"/>
              </a:tabLst>
            </a:pPr>
            <a:r>
              <a:rPr lang="en-US" sz="3500" dirty="0" smtClean="0"/>
              <a:t> Themes </a:t>
            </a:r>
            <a:r>
              <a:rPr lang="en-US" sz="3500" dirty="0"/>
              <a:t>are </a:t>
            </a:r>
            <a:r>
              <a:rPr lang="en-US" sz="3500" dirty="0">
                <a:solidFill>
                  <a:srgbClr val="800000"/>
                </a:solidFill>
              </a:rPr>
              <a:t>explicitly </a:t>
            </a:r>
            <a:r>
              <a:rPr lang="en-US" sz="3500" dirty="0" smtClean="0">
                <a:solidFill>
                  <a:srgbClr val="800000"/>
                </a:solidFill>
              </a:rPr>
              <a:t>defined</a:t>
            </a:r>
          </a:p>
          <a:p>
            <a:pPr algn="l" defTabSz="1308100">
              <a:buFontTx/>
              <a:buChar char="•"/>
              <a:tabLst>
                <a:tab pos="947738" algn="l"/>
              </a:tabLst>
            </a:pPr>
            <a:r>
              <a:rPr lang="en-US" sz="3500" dirty="0" smtClean="0"/>
              <a:t> Learned </a:t>
            </a:r>
            <a:r>
              <a:rPr lang="en-US" sz="3500" dirty="0"/>
              <a:t>in a semi-supervised fashion. </a:t>
            </a:r>
            <a:endParaRPr lang="en-US" sz="3500" dirty="0" smtClean="0"/>
          </a:p>
          <a:p>
            <a:pPr algn="l" defTabSz="1308100">
              <a:buFontTx/>
              <a:buChar char="•"/>
              <a:tabLst>
                <a:tab pos="947738" algn="l"/>
              </a:tabLst>
            </a:pPr>
            <a:r>
              <a:rPr lang="en-US" sz="3500" dirty="0" smtClean="0"/>
              <a:t> </a:t>
            </a:r>
            <a:r>
              <a:rPr lang="en-US" sz="3500" dirty="0"/>
              <a:t>If images are not labeled, use the scene </a:t>
            </a:r>
            <a:r>
              <a:rPr lang="en-US" sz="3500" dirty="0" smtClean="0"/>
              <a:t>labels</a:t>
            </a:r>
            <a:endParaRPr lang="en-US" sz="3500" dirty="0"/>
          </a:p>
        </p:txBody>
      </p:sp>
      <p:sp>
        <p:nvSpPr>
          <p:cNvPr id="1153" name="Text Box 13263"/>
          <p:cNvSpPr txBox="1">
            <a:spLocks noChangeArrowheads="1"/>
          </p:cNvSpPr>
          <p:nvPr/>
        </p:nvSpPr>
        <p:spPr bwMode="auto">
          <a:xfrm>
            <a:off x="12858750" y="23012400"/>
            <a:ext cx="6691309" cy="9894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41727" tIns="70863" rIns="141727" bIns="70863">
            <a:spAutoFit/>
          </a:bodyPr>
          <a:lstStyle/>
          <a:p>
            <a:pPr algn="l" defTabSz="1308100"/>
            <a:r>
              <a:rPr lang="en-US" sz="5500" b="1" u="sng" dirty="0" smtClean="0">
                <a:solidFill>
                  <a:srgbClr val="990000"/>
                </a:solidFill>
                <a:cs typeface="Arial" charset="0"/>
              </a:rPr>
              <a:t>Detailed  </a:t>
            </a:r>
            <a:r>
              <a:rPr lang="en-US" sz="5500" b="1" u="sng" dirty="0">
                <a:solidFill>
                  <a:srgbClr val="990000"/>
                </a:solidFill>
                <a:cs typeface="Arial" charset="0"/>
              </a:rPr>
              <a:t>Approach</a:t>
            </a:r>
          </a:p>
        </p:txBody>
      </p:sp>
      <p:sp>
        <p:nvSpPr>
          <p:cNvPr id="907" name="Rectangle 13244"/>
          <p:cNvSpPr>
            <a:spLocks noChangeArrowheads="1"/>
          </p:cNvSpPr>
          <p:nvPr/>
        </p:nvSpPr>
        <p:spPr bwMode="auto">
          <a:xfrm>
            <a:off x="1295400" y="12352337"/>
            <a:ext cx="10858500" cy="573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141727" tIns="70863" rIns="141727" bIns="70863">
            <a:spAutoFit/>
          </a:bodyPr>
          <a:lstStyle/>
          <a:p>
            <a:pPr algn="l" defTabSz="1308100"/>
            <a:r>
              <a:rPr lang="en-US" sz="2800" b="1" dirty="0" smtClean="0">
                <a:solidFill>
                  <a:srgbClr val="990000"/>
                </a:solidFill>
                <a:cs typeface="Arial" charset="0"/>
              </a:rPr>
              <a:t>[Fei-Fei’05, Quelhas’05, Lazebnik’05, Bosch’06, Liu’ 2007]</a:t>
            </a:r>
            <a:endParaRPr lang="en-US" sz="2900" b="1" dirty="0">
              <a:solidFill>
                <a:srgbClr val="990000"/>
              </a:solidFill>
            </a:endParaRPr>
          </a:p>
        </p:txBody>
      </p:sp>
      <p:sp>
        <p:nvSpPr>
          <p:cNvPr id="908" name="AutoShape 12363"/>
          <p:cNvSpPr>
            <a:spLocks noChangeArrowheads="1"/>
          </p:cNvSpPr>
          <p:nvPr/>
        </p:nvSpPr>
        <p:spPr bwMode="auto">
          <a:xfrm>
            <a:off x="762000" y="5410200"/>
            <a:ext cx="11744325" cy="28352750"/>
          </a:xfrm>
          <a:prstGeom prst="roundRect">
            <a:avLst>
              <a:gd name="adj" fmla="val 5803"/>
            </a:avLst>
          </a:prstGeom>
          <a:noFill/>
          <a:ln w="76200" cap="sq">
            <a:solidFill>
              <a:srgbClr val="990000"/>
            </a:solidFill>
            <a:round/>
            <a:headEnd type="none" w="sm" len="sm"/>
            <a:tailEnd type="none" w="sm" len="sm"/>
          </a:ln>
        </p:spPr>
        <p:txBody>
          <a:bodyPr wrap="none" lIns="101233" tIns="50617" rIns="101233" bIns="50617" anchor="ctr"/>
          <a:lstStyle/>
          <a:p>
            <a:endParaRPr lang="en-US"/>
          </a:p>
        </p:txBody>
      </p:sp>
      <p:sp>
        <p:nvSpPr>
          <p:cNvPr id="909" name="AutoShape 12363"/>
          <p:cNvSpPr>
            <a:spLocks noChangeArrowheads="1"/>
          </p:cNvSpPr>
          <p:nvPr/>
        </p:nvSpPr>
        <p:spPr bwMode="auto">
          <a:xfrm>
            <a:off x="36652200" y="5486400"/>
            <a:ext cx="11744325" cy="28352750"/>
          </a:xfrm>
          <a:prstGeom prst="roundRect">
            <a:avLst>
              <a:gd name="adj" fmla="val 5479"/>
            </a:avLst>
          </a:prstGeom>
          <a:noFill/>
          <a:ln w="76200" cap="sq">
            <a:solidFill>
              <a:srgbClr val="990000"/>
            </a:solidFill>
            <a:round/>
            <a:headEnd type="none" w="sm" len="sm"/>
            <a:tailEnd type="none" w="sm" len="sm"/>
          </a:ln>
        </p:spPr>
        <p:txBody>
          <a:bodyPr wrap="none" lIns="101233" tIns="50617" rIns="101233" bIns="50617" anchor="ctr"/>
          <a:lstStyle/>
          <a:p>
            <a:endParaRPr lang="en-US"/>
          </a:p>
        </p:txBody>
      </p:sp>
      <p:sp>
        <p:nvSpPr>
          <p:cNvPr id="927" name="Text Box 12425"/>
          <p:cNvSpPr txBox="1">
            <a:spLocks noChangeArrowheads="1"/>
          </p:cNvSpPr>
          <p:nvPr/>
        </p:nvSpPr>
        <p:spPr bwMode="auto">
          <a:xfrm>
            <a:off x="31318200" y="10668000"/>
            <a:ext cx="3016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928" name="Text Box 12425"/>
          <p:cNvSpPr txBox="1">
            <a:spLocks noChangeArrowheads="1"/>
          </p:cNvSpPr>
          <p:nvPr/>
        </p:nvSpPr>
        <p:spPr bwMode="auto">
          <a:xfrm>
            <a:off x="31242000" y="10439400"/>
            <a:ext cx="3016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929" name="Text Box 12425"/>
          <p:cNvSpPr txBox="1">
            <a:spLocks noChangeArrowheads="1"/>
          </p:cNvSpPr>
          <p:nvPr/>
        </p:nvSpPr>
        <p:spPr bwMode="auto">
          <a:xfrm>
            <a:off x="31623000" y="10515600"/>
            <a:ext cx="3016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930" name="Text Box 12425"/>
          <p:cNvSpPr txBox="1">
            <a:spLocks noChangeArrowheads="1"/>
          </p:cNvSpPr>
          <p:nvPr/>
        </p:nvSpPr>
        <p:spPr bwMode="auto">
          <a:xfrm>
            <a:off x="31470600" y="10363200"/>
            <a:ext cx="3016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931" name="Text Box 12425"/>
          <p:cNvSpPr txBox="1">
            <a:spLocks noChangeArrowheads="1"/>
          </p:cNvSpPr>
          <p:nvPr/>
        </p:nvSpPr>
        <p:spPr bwMode="auto">
          <a:xfrm>
            <a:off x="31546800" y="10134600"/>
            <a:ext cx="3016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932" name="Text Box 12425"/>
          <p:cNvSpPr txBox="1">
            <a:spLocks noChangeArrowheads="1"/>
          </p:cNvSpPr>
          <p:nvPr/>
        </p:nvSpPr>
        <p:spPr bwMode="auto">
          <a:xfrm>
            <a:off x="31851600" y="10210800"/>
            <a:ext cx="3016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933" name="Text Box 12425"/>
          <p:cNvSpPr txBox="1">
            <a:spLocks noChangeArrowheads="1"/>
          </p:cNvSpPr>
          <p:nvPr/>
        </p:nvSpPr>
        <p:spPr bwMode="auto">
          <a:xfrm>
            <a:off x="31851600" y="10515600"/>
            <a:ext cx="3016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934" name="Text Box 12425"/>
          <p:cNvSpPr txBox="1">
            <a:spLocks noChangeArrowheads="1"/>
          </p:cNvSpPr>
          <p:nvPr/>
        </p:nvSpPr>
        <p:spPr bwMode="auto">
          <a:xfrm>
            <a:off x="31089600" y="10744200"/>
            <a:ext cx="3016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x</a:t>
            </a:r>
          </a:p>
        </p:txBody>
      </p:sp>
      <p:sp>
        <p:nvSpPr>
          <p:cNvPr id="935" name="Text Box 12425"/>
          <p:cNvSpPr txBox="1">
            <a:spLocks noChangeArrowheads="1"/>
          </p:cNvSpPr>
          <p:nvPr/>
        </p:nvSpPr>
        <p:spPr bwMode="auto">
          <a:xfrm flipH="1" flipV="1">
            <a:off x="31391225" y="9859962"/>
            <a:ext cx="307975" cy="4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o</a:t>
            </a:r>
            <a:endParaRPr lang="en-US" sz="20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36" name="Text Box 12425"/>
          <p:cNvSpPr txBox="1">
            <a:spLocks noChangeArrowheads="1"/>
          </p:cNvSpPr>
          <p:nvPr/>
        </p:nvSpPr>
        <p:spPr bwMode="auto">
          <a:xfrm flipH="1" flipV="1">
            <a:off x="31315025" y="9631362"/>
            <a:ext cx="307975" cy="4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o</a:t>
            </a:r>
            <a:endParaRPr lang="en-US" sz="20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37" name="Text Box 12425"/>
          <p:cNvSpPr txBox="1">
            <a:spLocks noChangeArrowheads="1"/>
          </p:cNvSpPr>
          <p:nvPr/>
        </p:nvSpPr>
        <p:spPr bwMode="auto">
          <a:xfrm flipH="1" flipV="1">
            <a:off x="31696025" y="9707562"/>
            <a:ext cx="307975" cy="4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o</a:t>
            </a:r>
            <a:endParaRPr lang="en-US" sz="20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38" name="Text Box 12425"/>
          <p:cNvSpPr txBox="1">
            <a:spLocks noChangeArrowheads="1"/>
          </p:cNvSpPr>
          <p:nvPr/>
        </p:nvSpPr>
        <p:spPr bwMode="auto">
          <a:xfrm flipH="1" flipV="1">
            <a:off x="31543625" y="9555162"/>
            <a:ext cx="307975" cy="4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o</a:t>
            </a:r>
            <a:endParaRPr lang="en-US" sz="20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39" name="Text Box 12425"/>
          <p:cNvSpPr txBox="1">
            <a:spLocks noChangeArrowheads="1"/>
          </p:cNvSpPr>
          <p:nvPr/>
        </p:nvSpPr>
        <p:spPr bwMode="auto">
          <a:xfrm flipH="1" flipV="1">
            <a:off x="32156400" y="9829800"/>
            <a:ext cx="307975" cy="4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o</a:t>
            </a:r>
            <a:endParaRPr lang="en-US" sz="20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40" name="Text Box 12425"/>
          <p:cNvSpPr txBox="1">
            <a:spLocks noChangeArrowheads="1"/>
          </p:cNvSpPr>
          <p:nvPr/>
        </p:nvSpPr>
        <p:spPr bwMode="auto">
          <a:xfrm flipV="1">
            <a:off x="32232599" y="9402761"/>
            <a:ext cx="457200" cy="4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o</a:t>
            </a:r>
            <a:endParaRPr lang="en-US" sz="20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41" name="Text Box 12425"/>
          <p:cNvSpPr txBox="1">
            <a:spLocks noChangeArrowheads="1"/>
          </p:cNvSpPr>
          <p:nvPr/>
        </p:nvSpPr>
        <p:spPr bwMode="auto">
          <a:xfrm flipH="1" flipV="1">
            <a:off x="32004000" y="9677400"/>
            <a:ext cx="307975" cy="4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o</a:t>
            </a:r>
            <a:endParaRPr lang="en-US" sz="20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42" name="Text Box 12425"/>
          <p:cNvSpPr txBox="1">
            <a:spLocks noChangeArrowheads="1"/>
          </p:cNvSpPr>
          <p:nvPr/>
        </p:nvSpPr>
        <p:spPr bwMode="auto">
          <a:xfrm flipH="1" flipV="1">
            <a:off x="31162625" y="9936162"/>
            <a:ext cx="307975" cy="4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o</a:t>
            </a:r>
            <a:endParaRPr lang="en-US" sz="20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43" name="Text Box 12425"/>
          <p:cNvSpPr txBox="1">
            <a:spLocks noChangeArrowheads="1"/>
          </p:cNvSpPr>
          <p:nvPr/>
        </p:nvSpPr>
        <p:spPr bwMode="auto">
          <a:xfrm>
            <a:off x="32842200" y="10972800"/>
            <a:ext cx="2895600" cy="4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x</a:t>
            </a: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: images from </a:t>
            </a: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Scene1</a:t>
            </a:r>
            <a:endParaRPr lang="en-US" sz="20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44" name="Text Box 12425"/>
          <p:cNvSpPr txBox="1">
            <a:spLocks noChangeArrowheads="1"/>
          </p:cNvSpPr>
          <p:nvPr/>
        </p:nvSpPr>
        <p:spPr bwMode="auto">
          <a:xfrm rot="10800000" flipH="1" flipV="1">
            <a:off x="32839024" y="11313157"/>
            <a:ext cx="2936876" cy="4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o : images from </a:t>
            </a: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Scene2</a:t>
            </a:r>
            <a:endParaRPr lang="en-US" sz="20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46" name="Curved Connector 945"/>
          <p:cNvCxnSpPr>
            <a:stCxn id="1094" idx="2"/>
            <a:endCxn id="1090" idx="3"/>
          </p:cNvCxnSpPr>
          <p:nvPr/>
        </p:nvCxnSpPr>
        <p:spPr bwMode="auto">
          <a:xfrm rot="5400000">
            <a:off x="32267129" y="9130109"/>
            <a:ext cx="1172369" cy="1552575"/>
          </a:xfrm>
          <a:prstGeom prst="curvedConnector2">
            <a:avLst/>
          </a:prstGeom>
          <a:solidFill>
            <a:schemeClr val="accent1"/>
          </a:solidFill>
          <a:ln w="25400" cap="sq" cmpd="sng" algn="ctr">
            <a:solidFill>
              <a:srgbClr val="99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49" name="Freeform 948"/>
          <p:cNvSpPr/>
          <p:nvPr/>
        </p:nvSpPr>
        <p:spPr bwMode="auto">
          <a:xfrm>
            <a:off x="30741257" y="9869714"/>
            <a:ext cx="2143277" cy="1524000"/>
          </a:xfrm>
          <a:custGeom>
            <a:avLst/>
            <a:gdLst>
              <a:gd name="connsiteX0" fmla="*/ 0 w 2143277"/>
              <a:gd name="connsiteY0" fmla="*/ 1524000 h 1524000"/>
              <a:gd name="connsiteX1" fmla="*/ 682172 w 2143277"/>
              <a:gd name="connsiteY1" fmla="*/ 377372 h 1524000"/>
              <a:gd name="connsiteX2" fmla="*/ 1436914 w 2143277"/>
              <a:gd name="connsiteY2" fmla="*/ 348343 h 1524000"/>
              <a:gd name="connsiteX3" fmla="*/ 1901372 w 2143277"/>
              <a:gd name="connsiteY3" fmla="*/ 232229 h 1524000"/>
              <a:gd name="connsiteX4" fmla="*/ 2104572 w 2143277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277" h="1524000">
                <a:moveTo>
                  <a:pt x="0" y="1524000"/>
                </a:moveTo>
                <a:cubicBezTo>
                  <a:pt x="221343" y="1048657"/>
                  <a:pt x="442686" y="573315"/>
                  <a:pt x="682172" y="377372"/>
                </a:cubicBezTo>
                <a:cubicBezTo>
                  <a:pt x="921658" y="181429"/>
                  <a:pt x="1233714" y="372533"/>
                  <a:pt x="1436914" y="348343"/>
                </a:cubicBezTo>
                <a:cubicBezTo>
                  <a:pt x="1640114" y="324153"/>
                  <a:pt x="1790096" y="290286"/>
                  <a:pt x="1901372" y="232229"/>
                </a:cubicBezTo>
                <a:cubicBezTo>
                  <a:pt x="2012648" y="174172"/>
                  <a:pt x="2143277" y="106438"/>
                  <a:pt x="2104572" y="0"/>
                </a:cubicBezTo>
              </a:path>
            </a:pathLst>
          </a:custGeom>
          <a:noFill/>
          <a:ln w="25400" cap="sq" cmpd="sng" algn="ctr">
            <a:solidFill>
              <a:srgbClr val="99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1182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53" name="Text Box 12425"/>
          <p:cNvSpPr txBox="1">
            <a:spLocks noChangeArrowheads="1"/>
          </p:cNvSpPr>
          <p:nvPr/>
        </p:nvSpPr>
        <p:spPr bwMode="auto">
          <a:xfrm rot="10800000" flipH="1" flipV="1">
            <a:off x="32842200" y="11611399"/>
            <a:ext cx="2936876" cy="4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-- : SVM </a:t>
            </a:r>
            <a:r>
              <a:rPr lang="en-US" sz="20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hyperplane</a:t>
            </a:r>
            <a:endParaRPr lang="en-US" sz="20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65" name="Group 964"/>
          <p:cNvGrpSpPr/>
          <p:nvPr/>
        </p:nvGrpSpPr>
        <p:grpSpPr>
          <a:xfrm>
            <a:off x="24536400" y="23317200"/>
            <a:ext cx="11744325" cy="10128336"/>
            <a:chOff x="24612600" y="14325600"/>
            <a:chExt cx="11744325" cy="10128336"/>
          </a:xfrm>
        </p:grpSpPr>
        <p:sp>
          <p:nvSpPr>
            <p:cNvPr id="954" name="Rectangle 13199"/>
            <p:cNvSpPr>
              <a:spLocks noChangeArrowheads="1"/>
            </p:cNvSpPr>
            <p:nvPr/>
          </p:nvSpPr>
          <p:spPr bwMode="auto">
            <a:xfrm>
              <a:off x="24612600" y="15462250"/>
              <a:ext cx="11744325" cy="899168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141727" tIns="70863" rIns="141727" bIns="70863">
              <a:spAutoFit/>
            </a:bodyPr>
            <a:lstStyle/>
            <a:p>
              <a:pPr marL="708025" lvl="1" indent="0" algn="l" defTabSz="1308100">
                <a:buFontTx/>
                <a:buChar char="•"/>
              </a:pPr>
              <a:r>
                <a:rPr lang="en-US" b="1" dirty="0">
                  <a:cs typeface="Arial" charset="0"/>
                </a:rPr>
                <a:t> </a:t>
              </a:r>
              <a:r>
                <a:rPr lang="en-US" sz="3100" dirty="0">
                  <a:solidFill>
                    <a:srgbClr val="990000"/>
                  </a:solidFill>
                  <a:cs typeface="Arial" charset="0"/>
                </a:rPr>
                <a:t>13 Scene Categories</a:t>
              </a:r>
            </a:p>
            <a:p>
              <a:pPr marL="1416050" lvl="2" indent="0" algn="l" defTabSz="1308100">
                <a:buFontTx/>
                <a:buChar char="•"/>
              </a:pPr>
              <a:r>
                <a:rPr lang="en-US" dirty="0">
                  <a:cs typeface="Arial" charset="0"/>
                </a:rPr>
                <a:t> </a:t>
              </a:r>
              <a:r>
                <a:rPr lang="en-US" dirty="0" err="1">
                  <a:cs typeface="Arial" charset="0"/>
                </a:rPr>
                <a:t>Fei</a:t>
              </a:r>
              <a:r>
                <a:rPr lang="en-US" dirty="0">
                  <a:cs typeface="Arial" charset="0"/>
                </a:rPr>
                <a:t>-</a:t>
              </a:r>
              <a:r>
                <a:rPr lang="en-US" dirty="0" err="1">
                  <a:cs typeface="Arial" charset="0"/>
                </a:rPr>
                <a:t>Fei</a:t>
              </a:r>
              <a:r>
                <a:rPr lang="en-US" dirty="0">
                  <a:cs typeface="Arial" charset="0"/>
                </a:rPr>
                <a:t> &amp; Perona (2005), </a:t>
              </a:r>
              <a:r>
                <a:rPr lang="en-US" dirty="0" err="1">
                  <a:cs typeface="Arial" charset="0"/>
                </a:rPr>
                <a:t>Oliva</a:t>
              </a:r>
              <a:r>
                <a:rPr lang="en-US" dirty="0">
                  <a:cs typeface="Arial" charset="0"/>
                </a:rPr>
                <a:t> &amp; </a:t>
              </a:r>
              <a:r>
                <a:rPr lang="en-US" dirty="0" err="1">
                  <a:cs typeface="Arial" charset="0"/>
                </a:rPr>
                <a:t>Torralba</a:t>
              </a:r>
              <a:r>
                <a:rPr lang="en-US" dirty="0">
                  <a:cs typeface="Arial" charset="0"/>
                </a:rPr>
                <a:t> (2001)</a:t>
              </a:r>
            </a:p>
            <a:p>
              <a:pPr marL="708025" lvl="1" indent="0" algn="l" defTabSz="1308100">
                <a:buFontTx/>
                <a:buChar char="•"/>
              </a:pPr>
              <a:r>
                <a:rPr lang="en-US" dirty="0">
                  <a:cs typeface="Arial" charset="0"/>
                </a:rPr>
                <a:t> </a:t>
              </a:r>
              <a:r>
                <a:rPr lang="en-US" sz="3100" dirty="0">
                  <a:solidFill>
                    <a:srgbClr val="990000"/>
                  </a:solidFill>
                  <a:cs typeface="Arial" charset="0"/>
                </a:rPr>
                <a:t>15 Scene category dataset</a:t>
              </a:r>
            </a:p>
            <a:p>
              <a:pPr marL="1416050" lvl="2" indent="0" algn="l" defTabSz="1308100">
                <a:buFontTx/>
                <a:buChar char="•"/>
              </a:pPr>
              <a:r>
                <a:rPr lang="en-US" dirty="0">
                  <a:cs typeface="Arial" charset="0"/>
                </a:rPr>
                <a:t> 13 Scene category dataset + Lazebnik (2005)</a:t>
              </a:r>
            </a:p>
            <a:p>
              <a:pPr marL="1416050" lvl="2" indent="0" algn="l" defTabSz="1308100">
                <a:buFontTx/>
                <a:buChar char="•"/>
              </a:pPr>
              <a:endParaRPr lang="en-US" dirty="0" smtClean="0">
                <a:cs typeface="Arial" charset="0"/>
              </a:endParaRPr>
            </a:p>
            <a:p>
              <a:pPr marL="1416050" lvl="2" indent="0" algn="l" defTabSz="1308100">
                <a:buFontTx/>
                <a:buChar char="•"/>
              </a:pPr>
              <a:endParaRPr lang="en-US" dirty="0">
                <a:cs typeface="Arial" charset="0"/>
              </a:endParaRPr>
            </a:p>
            <a:p>
              <a:pPr marL="1416050" lvl="2" indent="0" algn="l" defTabSz="1308100">
                <a:buFontTx/>
                <a:buChar char="•"/>
              </a:pPr>
              <a:endParaRPr lang="en-US" dirty="0">
                <a:cs typeface="Arial" charset="0"/>
              </a:endParaRPr>
            </a:p>
            <a:p>
              <a:pPr marL="1416050" lvl="2" indent="0" algn="l" defTabSz="1308100">
                <a:buFontTx/>
                <a:buChar char="•"/>
              </a:pPr>
              <a:endParaRPr lang="en-US" dirty="0">
                <a:cs typeface="Arial" charset="0"/>
              </a:endParaRPr>
            </a:p>
            <a:p>
              <a:pPr marL="1416050" lvl="2" indent="0" algn="l" defTabSz="1308100">
                <a:buFontTx/>
                <a:buChar char="•"/>
              </a:pPr>
              <a:endParaRPr lang="en-US" dirty="0">
                <a:cs typeface="Arial" charset="0"/>
              </a:endParaRPr>
            </a:p>
            <a:p>
              <a:pPr marL="1416050" lvl="2" indent="0" algn="l" defTabSz="1308100">
                <a:buFontTx/>
                <a:buChar char="•"/>
              </a:pPr>
              <a:endParaRPr lang="en-US" dirty="0">
                <a:cs typeface="Arial" charset="0"/>
              </a:endParaRPr>
            </a:p>
            <a:p>
              <a:pPr marL="1416050" lvl="2" indent="0" algn="l" defTabSz="1308100">
                <a:buFontTx/>
                <a:buChar char="•"/>
              </a:pPr>
              <a:endParaRPr lang="en-US" dirty="0">
                <a:cs typeface="Arial" charset="0"/>
              </a:endParaRPr>
            </a:p>
            <a:p>
              <a:pPr marL="1416050" lvl="2" indent="0" algn="l" defTabSz="1308100">
                <a:buFontTx/>
                <a:buChar char="•"/>
              </a:pPr>
              <a:endParaRPr lang="en-US" dirty="0">
                <a:cs typeface="Arial" charset="0"/>
              </a:endParaRPr>
            </a:p>
            <a:p>
              <a:pPr marL="1416050" lvl="2" indent="0" algn="l" defTabSz="1308100">
                <a:buFontTx/>
                <a:buChar char="•"/>
              </a:pPr>
              <a:endParaRPr lang="en-US" dirty="0">
                <a:cs typeface="Arial" charset="0"/>
              </a:endParaRPr>
            </a:p>
            <a:p>
              <a:pPr marL="708025" lvl="1" indent="0" algn="l" defTabSz="1308100">
                <a:buFontTx/>
                <a:buChar char="•"/>
              </a:pPr>
              <a:r>
                <a:rPr lang="en-US" dirty="0">
                  <a:cs typeface="Arial" charset="0"/>
                </a:rPr>
                <a:t> </a:t>
              </a:r>
              <a:r>
                <a:rPr lang="en-US" dirty="0">
                  <a:solidFill>
                    <a:srgbClr val="990000"/>
                  </a:solidFill>
                  <a:cs typeface="Arial" charset="0"/>
                </a:rPr>
                <a:t>50 Corel Stock Photo </a:t>
              </a:r>
              <a:r>
                <a:rPr lang="en-US" dirty="0" err="1">
                  <a:solidFill>
                    <a:srgbClr val="990000"/>
                  </a:solidFill>
                  <a:cs typeface="Arial" charset="0"/>
                </a:rPr>
                <a:t>Cd’s</a:t>
              </a:r>
              <a:endParaRPr lang="en-US" dirty="0">
                <a:solidFill>
                  <a:srgbClr val="990000"/>
                </a:solidFill>
                <a:cs typeface="Arial" charset="0"/>
              </a:endParaRPr>
            </a:p>
            <a:p>
              <a:pPr marL="1416050" lvl="2" indent="0" algn="l" defTabSz="1308100">
                <a:buFontTx/>
                <a:buChar char="•"/>
              </a:pPr>
              <a:r>
                <a:rPr lang="en-US" dirty="0">
                  <a:cs typeface="Arial" charset="0"/>
                </a:rPr>
                <a:t> </a:t>
              </a:r>
              <a:r>
                <a:rPr lang="en-US" dirty="0" err="1">
                  <a:cs typeface="Arial" charset="0"/>
                </a:rPr>
                <a:t>Duygulu</a:t>
              </a:r>
              <a:r>
                <a:rPr lang="en-US" dirty="0">
                  <a:cs typeface="Arial" charset="0"/>
                </a:rPr>
                <a:t>(2002), </a:t>
              </a:r>
              <a:r>
                <a:rPr lang="en-US" dirty="0" err="1">
                  <a:cs typeface="Arial" charset="0"/>
                </a:rPr>
                <a:t>Feng</a:t>
              </a:r>
              <a:r>
                <a:rPr lang="en-US" dirty="0">
                  <a:cs typeface="Arial" charset="0"/>
                </a:rPr>
                <a:t>(2004), </a:t>
              </a:r>
              <a:r>
                <a:rPr lang="en-US" dirty="0" err="1">
                  <a:cs typeface="Arial" charset="0"/>
                </a:rPr>
                <a:t>Caneiro</a:t>
              </a:r>
              <a:r>
                <a:rPr lang="en-US" dirty="0">
                  <a:cs typeface="Arial" charset="0"/>
                </a:rPr>
                <a:t> (2005)</a:t>
              </a:r>
            </a:p>
            <a:p>
              <a:pPr marL="708025" lvl="1" indent="0" algn="l" defTabSz="1308100">
                <a:buFontTx/>
                <a:buChar char="•"/>
              </a:pPr>
              <a:r>
                <a:rPr lang="en-US" dirty="0">
                  <a:cs typeface="Arial" charset="0"/>
                </a:rPr>
                <a:t> </a:t>
              </a:r>
              <a:r>
                <a:rPr lang="en-US" dirty="0">
                  <a:solidFill>
                    <a:srgbClr val="990000"/>
                  </a:solidFill>
                  <a:cs typeface="Arial" charset="0"/>
                </a:rPr>
                <a:t>Classification</a:t>
              </a:r>
            </a:p>
            <a:p>
              <a:pPr marL="1416050" lvl="2" indent="0" algn="l" defTabSz="1308100">
                <a:buFontTx/>
                <a:buChar char="•"/>
              </a:pPr>
              <a:r>
                <a:rPr lang="en-US" dirty="0">
                  <a:cs typeface="Arial" charset="0"/>
                </a:rPr>
                <a:t> SVM using one-</a:t>
              </a:r>
              <a:r>
                <a:rPr lang="en-US" dirty="0" err="1">
                  <a:cs typeface="Arial" charset="0"/>
                </a:rPr>
                <a:t>vs</a:t>
              </a:r>
              <a:r>
                <a:rPr lang="en-US" dirty="0">
                  <a:cs typeface="Arial" charset="0"/>
                </a:rPr>
                <a:t>-all strategy with Gaussian Kernel</a:t>
              </a:r>
            </a:p>
            <a:p>
              <a:pPr marL="1416050" lvl="2" indent="0" algn="l" defTabSz="1308100">
                <a:buFontTx/>
                <a:buChar char="•"/>
              </a:pPr>
              <a:r>
                <a:rPr lang="en-US" dirty="0">
                  <a:cs typeface="Arial" charset="0"/>
                </a:rPr>
                <a:t> Parameters obtained by 3-fold cross validation</a:t>
              </a:r>
            </a:p>
            <a:p>
              <a:pPr marL="708025" lvl="1" indent="0" algn="l" defTabSz="1308100">
                <a:buFontTx/>
                <a:buChar char="•"/>
              </a:pPr>
              <a:r>
                <a:rPr lang="en-US" dirty="0">
                  <a:cs typeface="Arial" charset="0"/>
                </a:rPr>
                <a:t> Experiments </a:t>
              </a:r>
              <a:r>
                <a:rPr lang="en-US" dirty="0">
                  <a:solidFill>
                    <a:srgbClr val="990000"/>
                  </a:solidFill>
                  <a:cs typeface="Arial" charset="0"/>
                </a:rPr>
                <a:t>repeated for five times</a:t>
              </a:r>
            </a:p>
            <a:p>
              <a:pPr marL="708025" lvl="1" indent="0" algn="l" defTabSz="1308100">
                <a:buFontTx/>
                <a:buChar char="•"/>
              </a:pPr>
              <a:r>
                <a:rPr lang="en-US" dirty="0">
                  <a:cs typeface="Arial" charset="0"/>
                </a:rPr>
                <a:t> Performance is measured by </a:t>
              </a:r>
              <a:r>
                <a:rPr lang="en-US" dirty="0">
                  <a:solidFill>
                    <a:srgbClr val="990000"/>
                  </a:solidFill>
                  <a:cs typeface="Arial" charset="0"/>
                </a:rPr>
                <a:t>Classification Accuracy</a:t>
              </a:r>
            </a:p>
            <a:p>
              <a:pPr marL="708025" lvl="1" indent="0" algn="l" defTabSz="1308100"/>
              <a:endParaRPr lang="en-US" dirty="0">
                <a:cs typeface="Arial" charset="0"/>
              </a:endParaRPr>
            </a:p>
          </p:txBody>
        </p:sp>
        <p:sp>
          <p:nvSpPr>
            <p:cNvPr id="955" name="Rectangle 12098"/>
            <p:cNvSpPr>
              <a:spLocks noChangeArrowheads="1"/>
            </p:cNvSpPr>
            <p:nvPr/>
          </p:nvSpPr>
          <p:spPr bwMode="auto">
            <a:xfrm>
              <a:off x="25298400" y="14325600"/>
              <a:ext cx="6872288" cy="9890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141727" tIns="70863" rIns="141727" bIns="70863">
              <a:spAutoFit/>
            </a:bodyPr>
            <a:lstStyle/>
            <a:p>
              <a:pPr algn="ctr" defTabSz="1308100"/>
              <a:r>
                <a:rPr lang="en-US" sz="5500" b="1" u="sng" dirty="0">
                  <a:solidFill>
                    <a:srgbClr val="990000"/>
                  </a:solidFill>
                  <a:cs typeface="Arial" charset="0"/>
                </a:rPr>
                <a:t>Experimental Setup</a:t>
              </a:r>
            </a:p>
          </p:txBody>
        </p:sp>
        <p:pic>
          <p:nvPicPr>
            <p:cNvPr id="956" name="Picture 12362"/>
            <p:cNvPicPr>
              <a:picLocks noChangeAspect="1" noChangeArrowheads="1"/>
            </p:cNvPicPr>
            <p:nvPr/>
          </p:nvPicPr>
          <p:blipFill>
            <a:blip r:embed="rId74"/>
            <a:srcRect/>
            <a:stretch>
              <a:fillRect/>
            </a:stretch>
          </p:blipFill>
          <p:spPr bwMode="auto">
            <a:xfrm>
              <a:off x="25069800" y="17716500"/>
              <a:ext cx="11058525" cy="2705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</p:grpSp>
      <p:sp>
        <p:nvSpPr>
          <p:cNvPr id="958" name="Rectangle 12115"/>
          <p:cNvSpPr>
            <a:spLocks noChangeArrowheads="1"/>
          </p:cNvSpPr>
          <p:nvPr/>
        </p:nvSpPr>
        <p:spPr bwMode="auto">
          <a:xfrm>
            <a:off x="37185600" y="5791200"/>
            <a:ext cx="2835275" cy="989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41727" tIns="70863" rIns="141727" bIns="70863">
            <a:spAutoFit/>
          </a:bodyPr>
          <a:lstStyle/>
          <a:p>
            <a:pPr algn="ctr" defTabSz="1308100"/>
            <a:r>
              <a:rPr lang="en-US" sz="5500" b="1" u="sng" dirty="0">
                <a:solidFill>
                  <a:srgbClr val="990000"/>
                </a:solidFill>
                <a:cs typeface="Arial" charset="0"/>
              </a:rPr>
              <a:t>Results</a:t>
            </a:r>
          </a:p>
        </p:txBody>
      </p:sp>
      <p:pic>
        <p:nvPicPr>
          <p:cNvPr id="1933" name="Picture 909" descr="Z:\Publications\ongoing\nikux\OLD\CVPR2008 - Accepted\theme\smn_kitchen_0167.png"/>
          <p:cNvPicPr>
            <a:picLocks noChangeAspect="1" noChangeArrowheads="1"/>
          </p:cNvPicPr>
          <p:nvPr/>
        </p:nvPicPr>
        <p:blipFill>
          <a:blip r:embed="rId75"/>
          <a:srcRect/>
          <a:stretch>
            <a:fillRect/>
          </a:stretch>
        </p:blipFill>
        <p:spPr bwMode="auto">
          <a:xfrm>
            <a:off x="42907020" y="7886700"/>
            <a:ext cx="5175180" cy="3886200"/>
          </a:xfrm>
          <a:prstGeom prst="rect">
            <a:avLst/>
          </a:prstGeom>
          <a:noFill/>
        </p:spPr>
      </p:pic>
      <p:pic>
        <p:nvPicPr>
          <p:cNvPr id="1932" name="Picture 908" descr="Z:\Publications\ongoing\nikux\OLD\CVPR2008 - Accepted\theme\kitchen_0167.jpg"/>
          <p:cNvPicPr>
            <a:picLocks noChangeAspect="1" noChangeArrowheads="1"/>
          </p:cNvPicPr>
          <p:nvPr/>
        </p:nvPicPr>
        <p:blipFill>
          <a:blip r:embed="rId76"/>
          <a:srcRect/>
          <a:stretch>
            <a:fillRect/>
          </a:stretch>
        </p:blipFill>
        <p:spPr bwMode="auto">
          <a:xfrm>
            <a:off x="46634400" y="7696199"/>
            <a:ext cx="1651000" cy="2199769"/>
          </a:xfrm>
          <a:prstGeom prst="rect">
            <a:avLst/>
          </a:prstGeom>
          <a:noFill/>
        </p:spPr>
      </p:pic>
      <p:pic>
        <p:nvPicPr>
          <p:cNvPr id="961" name="Picture 13000"/>
          <p:cNvPicPr>
            <a:picLocks noChangeAspect="1" noChangeArrowheads="1"/>
          </p:cNvPicPr>
          <p:nvPr/>
        </p:nvPicPr>
        <p:blipFill>
          <a:blip r:embed="rId77"/>
          <a:srcRect/>
          <a:stretch>
            <a:fillRect/>
          </a:stretch>
        </p:blipFill>
        <p:spPr bwMode="auto">
          <a:xfrm>
            <a:off x="42595801" y="22231350"/>
            <a:ext cx="5448300" cy="2244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62" name="Rectangle 13250"/>
          <p:cNvSpPr>
            <a:spLocks noChangeArrowheads="1"/>
          </p:cNvSpPr>
          <p:nvPr/>
        </p:nvSpPr>
        <p:spPr bwMode="auto">
          <a:xfrm>
            <a:off x="36880800" y="24601292"/>
            <a:ext cx="10858500" cy="6971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141727" tIns="70863" rIns="141727" bIns="70863">
            <a:spAutoFit/>
          </a:bodyPr>
          <a:lstStyle/>
          <a:p>
            <a:pPr algn="l" defTabSz="1308100">
              <a:buFontTx/>
              <a:buChar char="•"/>
            </a:pPr>
            <a:r>
              <a:rPr lang="en-US" sz="2900" b="1" dirty="0">
                <a:solidFill>
                  <a:srgbClr val="990000"/>
                </a:solidFill>
              </a:rPr>
              <a:t> </a:t>
            </a:r>
            <a:r>
              <a:rPr lang="en-US" sz="3600" b="1" dirty="0" smtClean="0">
                <a:solidFill>
                  <a:srgbClr val="990000"/>
                </a:solidFill>
              </a:rPr>
              <a:t> Informative Semantic Dimensions.</a:t>
            </a:r>
            <a:endParaRPr lang="en-US" sz="3600" b="1" dirty="0">
              <a:solidFill>
                <a:srgbClr val="990000"/>
              </a:solidFill>
            </a:endParaRPr>
          </a:p>
        </p:txBody>
      </p:sp>
      <p:pic>
        <p:nvPicPr>
          <p:cNvPr id="1934" name="Picture 910" descr="Z:\Publications\ongoing\nikux\OLD\CVPR2008 - Accepted\figures\variancec50.png"/>
          <p:cNvPicPr>
            <a:picLocks noChangeAspect="1" noChangeArrowheads="1"/>
          </p:cNvPicPr>
          <p:nvPr/>
        </p:nvPicPr>
        <p:blipFill>
          <a:blip r:embed="rId78"/>
          <a:srcRect/>
          <a:stretch>
            <a:fillRect/>
          </a:stretch>
        </p:blipFill>
        <p:spPr bwMode="auto">
          <a:xfrm>
            <a:off x="37395151" y="25508442"/>
            <a:ext cx="4591049" cy="3447558"/>
          </a:xfrm>
          <a:prstGeom prst="rect">
            <a:avLst/>
          </a:prstGeom>
          <a:noFill/>
        </p:spPr>
      </p:pic>
      <p:sp>
        <p:nvSpPr>
          <p:cNvPr id="964" name="Rectangle 13249"/>
          <p:cNvSpPr>
            <a:spLocks noChangeArrowheads="1"/>
          </p:cNvSpPr>
          <p:nvPr/>
        </p:nvSpPr>
        <p:spPr bwMode="auto">
          <a:xfrm>
            <a:off x="37033200" y="6781800"/>
            <a:ext cx="10858500" cy="12511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141727" tIns="70863" rIns="141727" bIns="70863">
            <a:spAutoFit/>
          </a:bodyPr>
          <a:lstStyle/>
          <a:p>
            <a:pPr algn="l" defTabSz="1308100">
              <a:buFont typeface="Arial" pitchFamily="34" charset="0"/>
              <a:buChar char="•"/>
            </a:pPr>
            <a:r>
              <a:rPr lang="en-US" sz="3600" b="1" dirty="0">
                <a:solidFill>
                  <a:srgbClr val="990000"/>
                </a:solidFill>
              </a:rPr>
              <a:t> </a:t>
            </a:r>
            <a:r>
              <a:rPr lang="en-US" sz="3600" b="1" dirty="0" smtClean="0">
                <a:solidFill>
                  <a:srgbClr val="990000"/>
                </a:solidFill>
              </a:rPr>
              <a:t>Correlates well with human understanding of</a:t>
            </a:r>
          </a:p>
          <a:p>
            <a:pPr algn="l" defTabSz="1308100"/>
            <a:r>
              <a:rPr lang="en-US" sz="3600" b="1" dirty="0" smtClean="0">
                <a:solidFill>
                  <a:srgbClr val="990000"/>
                </a:solidFill>
              </a:rPr>
              <a:t>  the image</a:t>
            </a:r>
            <a:endParaRPr lang="en-US" sz="3600" b="1" dirty="0">
              <a:solidFill>
                <a:srgbClr val="990000"/>
              </a:solidFill>
            </a:endParaRPr>
          </a:p>
        </p:txBody>
      </p:sp>
      <p:sp>
        <p:nvSpPr>
          <p:cNvPr id="966" name="Rectangle 12115"/>
          <p:cNvSpPr>
            <a:spLocks noChangeArrowheads="1"/>
          </p:cNvSpPr>
          <p:nvPr/>
        </p:nvSpPr>
        <p:spPr bwMode="auto">
          <a:xfrm>
            <a:off x="25527000" y="14401800"/>
            <a:ext cx="4913643" cy="9894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141727" tIns="70863" rIns="141727" bIns="70863">
            <a:spAutoFit/>
          </a:bodyPr>
          <a:lstStyle/>
          <a:p>
            <a:pPr algn="ctr" defTabSz="1308100"/>
            <a:r>
              <a:rPr lang="en-US" sz="5500" b="1" u="sng" dirty="0" smtClean="0">
                <a:solidFill>
                  <a:srgbClr val="990000"/>
                </a:solidFill>
                <a:cs typeface="Arial" charset="0"/>
              </a:rPr>
              <a:t>Theme Vector</a:t>
            </a:r>
            <a:endParaRPr lang="en-US" sz="5500" b="1" u="sng" dirty="0">
              <a:solidFill>
                <a:srgbClr val="990000"/>
              </a:solidFill>
              <a:cs typeface="Arial" charset="0"/>
            </a:endParaRPr>
          </a:p>
        </p:txBody>
      </p:sp>
      <p:pic>
        <p:nvPicPr>
          <p:cNvPr id="967" name="Picture 12978" descr="smn_MIThighway_0253"/>
          <p:cNvPicPr>
            <a:picLocks noChangeAspect="1" noChangeArrowheads="1"/>
          </p:cNvPicPr>
          <p:nvPr/>
        </p:nvPicPr>
        <p:blipFill>
          <a:blip r:embed="rId79"/>
          <a:srcRect/>
          <a:stretch>
            <a:fillRect/>
          </a:stretch>
        </p:blipFill>
        <p:spPr bwMode="auto">
          <a:xfrm>
            <a:off x="26212800" y="15849600"/>
            <a:ext cx="8909775" cy="659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8" name="Picture 12979" descr="MIThighway_0253"/>
          <p:cNvPicPr>
            <a:picLocks noChangeAspect="1" noChangeArrowheads="1"/>
          </p:cNvPicPr>
          <p:nvPr/>
        </p:nvPicPr>
        <p:blipFill>
          <a:blip r:embed="rId80"/>
          <a:srcRect/>
          <a:stretch>
            <a:fillRect/>
          </a:stretch>
        </p:blipFill>
        <p:spPr bwMode="auto">
          <a:xfrm>
            <a:off x="31035772" y="18531656"/>
            <a:ext cx="3248603" cy="320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9" name="Rectangle 968"/>
          <p:cNvSpPr/>
          <p:nvPr/>
        </p:nvSpPr>
        <p:spPr>
          <a:xfrm>
            <a:off x="12877800" y="27226736"/>
            <a:ext cx="58112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308100">
              <a:tabLst>
                <a:tab pos="947738" algn="l"/>
              </a:tabLst>
            </a:pPr>
            <a:r>
              <a:rPr lang="en-US" sz="4200" b="1" dirty="0" smtClean="0">
                <a:solidFill>
                  <a:srgbClr val="990000"/>
                </a:solidFill>
              </a:rPr>
              <a:t>Image Representation</a:t>
            </a:r>
          </a:p>
        </p:txBody>
      </p:sp>
      <p:sp>
        <p:nvSpPr>
          <p:cNvPr id="970" name="Rectangle 13262"/>
          <p:cNvSpPr>
            <a:spLocks noChangeArrowheads="1"/>
          </p:cNvSpPr>
          <p:nvPr/>
        </p:nvSpPr>
        <p:spPr bwMode="auto">
          <a:xfrm>
            <a:off x="13106400" y="28143706"/>
            <a:ext cx="11229975" cy="44110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101233" tIns="50617" rIns="101233" bIns="50617">
            <a:spAutoFit/>
          </a:bodyPr>
          <a:lstStyle/>
          <a:p>
            <a:pPr marL="0" lvl="1" indent="0" algn="l" defTabSz="1308100">
              <a:buFontTx/>
              <a:buChar char="•"/>
              <a:tabLst>
                <a:tab pos="947738" algn="l"/>
              </a:tabLst>
            </a:pPr>
            <a:r>
              <a:rPr lang="en-US" sz="35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5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Theme: </a:t>
            </a:r>
            <a:r>
              <a:rPr lang="en-US" sz="35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Gaussian Mixture Model with j components</a:t>
            </a:r>
          </a:p>
          <a:p>
            <a:pPr algn="l" defTabSz="1308100">
              <a:buFontTx/>
              <a:buChar char="•"/>
              <a:tabLst>
                <a:tab pos="947738" algn="l"/>
              </a:tabLst>
            </a:pPr>
            <a:endParaRPr lang="en-US" sz="3500" dirty="0" smtClean="0"/>
          </a:p>
          <a:p>
            <a:pPr algn="l" defTabSz="1308100">
              <a:buFontTx/>
              <a:buChar char="•"/>
              <a:tabLst>
                <a:tab pos="947738" algn="l"/>
              </a:tabLst>
            </a:pPr>
            <a:endParaRPr lang="en-US" sz="3500" dirty="0" smtClean="0"/>
          </a:p>
          <a:p>
            <a:pPr algn="l" defTabSz="1308100">
              <a:buFontTx/>
              <a:buChar char="•"/>
              <a:tabLst>
                <a:tab pos="947738" algn="l"/>
              </a:tabLst>
            </a:pPr>
            <a:r>
              <a:rPr lang="en-US" sz="3500" dirty="0" smtClean="0"/>
              <a:t>  </a:t>
            </a:r>
            <a:r>
              <a:rPr lang="en-US" sz="3500" b="1" dirty="0" smtClean="0"/>
              <a:t>Image: </a:t>
            </a:r>
            <a:r>
              <a:rPr lang="en-US" sz="3500" dirty="0" smtClean="0"/>
              <a:t>Multinomial density</a:t>
            </a:r>
          </a:p>
          <a:p>
            <a:pPr algn="l" defTabSz="1308100">
              <a:buFontTx/>
              <a:buChar char="•"/>
              <a:tabLst>
                <a:tab pos="947738" algn="l"/>
              </a:tabLst>
            </a:pPr>
            <a:endParaRPr lang="en-US" sz="3500" dirty="0"/>
          </a:p>
          <a:p>
            <a:pPr algn="l" defTabSz="1308100">
              <a:buFontTx/>
              <a:buChar char="•"/>
              <a:tabLst>
                <a:tab pos="947738" algn="l"/>
              </a:tabLst>
            </a:pPr>
            <a:endParaRPr lang="en-US" sz="3500" dirty="0" smtClean="0"/>
          </a:p>
          <a:p>
            <a:pPr algn="l" defTabSz="1308100">
              <a:tabLst>
                <a:tab pos="947738" algn="l"/>
              </a:tabLst>
            </a:pPr>
            <a:endParaRPr lang="en-US" sz="3500" dirty="0"/>
          </a:p>
          <a:p>
            <a:pPr algn="l" defTabSz="1308100">
              <a:buFontTx/>
              <a:buChar char="•"/>
              <a:tabLst>
                <a:tab pos="947738" algn="l"/>
              </a:tabLst>
            </a:pPr>
            <a:r>
              <a:rPr lang="en-US" sz="3500" dirty="0" smtClean="0"/>
              <a:t>  </a:t>
            </a:r>
            <a:r>
              <a:rPr lang="en-US" sz="3500" b="1" dirty="0" smtClean="0"/>
              <a:t>Parameter estimates </a:t>
            </a:r>
            <a:r>
              <a:rPr lang="en-US" sz="3500" dirty="0" smtClean="0"/>
              <a:t>: MAP</a:t>
            </a:r>
            <a:endParaRPr lang="en-US" sz="3500" dirty="0"/>
          </a:p>
        </p:txBody>
      </p:sp>
      <p:pic>
        <p:nvPicPr>
          <p:cNvPr id="973" name="Picture 97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782800" y="28728918"/>
            <a:ext cx="8025400" cy="812294"/>
          </a:xfrm>
          <a:prstGeom prst="rect">
            <a:avLst/>
          </a:prstGeom>
          <a:noFill/>
        </p:spPr>
      </p:pic>
      <p:pic>
        <p:nvPicPr>
          <p:cNvPr id="978" name="Picture 97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173200" y="30277306"/>
            <a:ext cx="9525020" cy="1548388"/>
          </a:xfrm>
          <a:prstGeom prst="rect">
            <a:avLst/>
          </a:prstGeom>
          <a:noFill/>
        </p:spPr>
      </p:pic>
      <p:pic>
        <p:nvPicPr>
          <p:cNvPr id="980" name="Picture 979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6687800" y="32715706"/>
            <a:ext cx="3555500" cy="659894"/>
          </a:xfrm>
          <a:prstGeom prst="rect">
            <a:avLst/>
          </a:prstGeom>
          <a:noFill/>
        </p:spPr>
      </p:pic>
      <p:sp>
        <p:nvSpPr>
          <p:cNvPr id="945" name="Rectangle 13262"/>
          <p:cNvSpPr>
            <a:spLocks noChangeArrowheads="1"/>
          </p:cNvSpPr>
          <p:nvPr/>
        </p:nvSpPr>
        <p:spPr bwMode="auto">
          <a:xfrm>
            <a:off x="42519601" y="25685167"/>
            <a:ext cx="5486400" cy="31184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101233" tIns="50617" rIns="101233" bIns="50617">
            <a:spAutoFit/>
          </a:bodyPr>
          <a:lstStyle/>
          <a:p>
            <a:pPr algn="l" defTabSz="1308100">
              <a:buFontTx/>
              <a:buChar char="•"/>
              <a:tabLst>
                <a:tab pos="947738" algn="l"/>
              </a:tabLst>
            </a:pPr>
            <a:r>
              <a:rPr lang="en-US" sz="2800" dirty="0" smtClean="0"/>
              <a:t> Varying </a:t>
            </a:r>
            <a:r>
              <a:rPr lang="en-US" sz="2800" dirty="0" smtClean="0">
                <a:solidFill>
                  <a:srgbClr val="990000"/>
                </a:solidFill>
              </a:rPr>
              <a:t>dimensionality </a:t>
            </a:r>
            <a:r>
              <a:rPr lang="en-US" sz="2800" dirty="0" smtClean="0"/>
              <a:t>of theme vectors on </a:t>
            </a:r>
            <a:r>
              <a:rPr lang="en-US" sz="2800" dirty="0" smtClean="0">
                <a:solidFill>
                  <a:srgbClr val="990000"/>
                </a:solidFill>
              </a:rPr>
              <a:t>Corel50</a:t>
            </a:r>
          </a:p>
          <a:p>
            <a:pPr algn="l" defTabSz="1308100">
              <a:buFontTx/>
              <a:buChar char="•"/>
              <a:tabLst>
                <a:tab pos="947738" algn="l"/>
              </a:tabLst>
            </a:pPr>
            <a:endParaRPr lang="en-US" sz="1400" dirty="0" smtClean="0">
              <a:solidFill>
                <a:srgbClr val="990000"/>
              </a:solidFill>
            </a:endParaRPr>
          </a:p>
          <a:p>
            <a:pPr algn="l" defTabSz="1308100">
              <a:buFontTx/>
              <a:buChar char="•"/>
              <a:tabLst>
                <a:tab pos="947738" algn="l"/>
              </a:tabLst>
            </a:pPr>
            <a:r>
              <a:rPr lang="en-US" sz="2800" dirty="0" smtClean="0"/>
              <a:t> All the dimensions are </a:t>
            </a:r>
            <a:r>
              <a:rPr lang="en-US" sz="2800" dirty="0" smtClean="0">
                <a:solidFill>
                  <a:srgbClr val="990000"/>
                </a:solidFill>
              </a:rPr>
              <a:t>not equally informative</a:t>
            </a:r>
          </a:p>
          <a:p>
            <a:pPr algn="l" defTabSz="1308100">
              <a:buFontTx/>
              <a:buChar char="•"/>
              <a:tabLst>
                <a:tab pos="947738" algn="l"/>
              </a:tabLst>
            </a:pPr>
            <a:endParaRPr lang="en-US" sz="1400" dirty="0" smtClean="0">
              <a:solidFill>
                <a:srgbClr val="990000"/>
              </a:solidFill>
            </a:endParaRPr>
          </a:p>
          <a:p>
            <a:pPr algn="l" defTabSz="1308100">
              <a:buFontTx/>
              <a:buChar char="•"/>
              <a:tabLst>
                <a:tab pos="947738" algn="l"/>
              </a:tabLst>
            </a:pPr>
            <a:r>
              <a:rPr lang="en-US" sz="2800" dirty="0" smtClean="0"/>
              <a:t> Proportional to variance of semantic themes.</a:t>
            </a:r>
          </a:p>
        </p:txBody>
      </p:sp>
      <p:pic>
        <p:nvPicPr>
          <p:cNvPr id="1125" name="Picture 12985" descr="MITforest_0118"/>
          <p:cNvPicPr>
            <a:picLocks noChangeAspect="1" noChangeArrowheads="1"/>
          </p:cNvPicPr>
          <p:nvPr/>
        </p:nvPicPr>
        <p:blipFill>
          <a:blip r:embed="rId84"/>
          <a:srcRect/>
          <a:stretch>
            <a:fillRect/>
          </a:stretch>
        </p:blipFill>
        <p:spPr bwMode="auto">
          <a:xfrm>
            <a:off x="41357551" y="7696200"/>
            <a:ext cx="1769452" cy="170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47" name="Group 9253"/>
          <p:cNvGrpSpPr>
            <a:grpSpLocks/>
          </p:cNvGrpSpPr>
          <p:nvPr/>
        </p:nvGrpSpPr>
        <p:grpSpPr bwMode="auto">
          <a:xfrm>
            <a:off x="21983700" y="34147125"/>
            <a:ext cx="4838700" cy="828675"/>
            <a:chOff x="9042" y="13182"/>
            <a:chExt cx="2286" cy="412"/>
          </a:xfrm>
        </p:grpSpPr>
        <p:pic>
          <p:nvPicPr>
            <p:cNvPr id="948" name="Picture 7655" descr="ucsdlogoh"/>
            <p:cNvPicPr>
              <a:picLocks noChangeAspect="1" noChangeArrowheads="1"/>
            </p:cNvPicPr>
            <p:nvPr/>
          </p:nvPicPr>
          <p:blipFill>
            <a:blip r:embed="rId85"/>
            <a:srcRect/>
            <a:stretch>
              <a:fillRect/>
            </a:stretch>
          </p:blipFill>
          <p:spPr bwMode="auto">
            <a:xfrm>
              <a:off x="10046" y="13227"/>
              <a:ext cx="1282" cy="340"/>
            </a:xfrm>
            <a:prstGeom prst="rect">
              <a:avLst/>
            </a:prstGeom>
            <a:noFill/>
          </p:spPr>
        </p:pic>
        <p:sp>
          <p:nvSpPr>
            <p:cNvPr id="950" name="Text Box 7656"/>
            <p:cNvSpPr txBox="1">
              <a:spLocks noChangeArrowheads="1"/>
            </p:cNvSpPr>
            <p:nvPr/>
          </p:nvSpPr>
          <p:spPr bwMode="auto">
            <a:xfrm>
              <a:off x="9042" y="13182"/>
              <a:ext cx="1019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8013" tIns="64007" rIns="128013" bIns="64007">
              <a:spAutoFit/>
            </a:bodyPr>
            <a:lstStyle/>
            <a:p>
              <a:pPr defTabSz="1279525"/>
              <a:r>
                <a:rPr lang="en-US" altLang="zh-CN" sz="5600" b="1">
                  <a:solidFill>
                    <a:srgbClr val="990000"/>
                  </a:solidFill>
                  <a:ea typeface="PMingLiU" pitchFamily="18" charset="-120"/>
                  <a:cs typeface="Arial" charset="0"/>
                </a:rPr>
                <a:t>SVCL</a:t>
              </a:r>
            </a:p>
          </p:txBody>
        </p:sp>
      </p:grpSp>
      <p:sp>
        <p:nvSpPr>
          <p:cNvPr id="952" name="Text Box 12425"/>
          <p:cNvSpPr txBox="1">
            <a:spLocks noChangeArrowheads="1"/>
          </p:cNvSpPr>
          <p:nvPr/>
        </p:nvSpPr>
        <p:spPr bwMode="auto">
          <a:xfrm>
            <a:off x="32156400" y="7543800"/>
            <a:ext cx="2895600" cy="37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233" tIns="50617" rIns="101233" bIns="506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Test Image</a:t>
            </a:r>
            <a:endParaRPr lang="en-US" sz="18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 C:\gs\gs8.14\bin\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{{\bf X} | T}({\bf x}|t;\Omega_t) = \sum_j \beta_t^j&#10;  {\cal G}({\bf x},{\bf \nu}_t^j, {\bf \Phi}_t^j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76"/>
  <p:tag name="BOXFONT" val="10"/>
  <p:tag name="BOXWRAP" val="False"/>
  <p:tag name="WORKAROUNDTRANSPARENCYBUG" val="False"/>
  <p:tag name="ALLOWFONTSUBSTITUTION" val="False"/>
  <p:tag name="BITMAPFORMAT" val="pngmono"/>
  <p:tag name="ORIGWIDTH" val="315.9606"/>
  <p:tag name="PICTUREFILESIZE" val="204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{{\bf T}|Y}({\cal I}|y;\Pi^{(y)}) = \displaystyle&#10;  \frac {n!}{\prod_{k=1}^L f_k!} \prod_{j=1}^L (\pi^{(y)}_j)^{f_j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76"/>
  <p:tag name="BOXFONT" val="10"/>
  <p:tag name="BOXWRAP" val="False"/>
  <p:tag name="WORKAROUNDTRANSPARENCYBUG" val="False"/>
  <p:tag name="ALLOWFONTSUBSTITUTION" val="False"/>
  <p:tag name="BITMAPFORMAT" val="pngmono"/>
  <p:tag name="ORIGWIDTH" val="375.0008"/>
  <p:tag name="PICTUREFILESIZE" val="250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\pi_t = P_{T|{\bf X}}(t|{\cal I}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76"/>
  <p:tag name="BOXFONT" val="10"/>
  <p:tag name="BOXWRAP" val="False"/>
  <p:tag name="WORKAROUNDTRANSPARENCYBUG" val="False"/>
  <p:tag name="ALLOWFONTSUBSTITUTION" val="False"/>
  <p:tag name="BITMAPFORMAT" val="pngmono"/>
  <p:tag name="ORIGWIDTH" val="139.9803"/>
  <p:tag name="PICTUREFILESIZE" val="736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1182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1182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SVCL</Template>
  <TotalTime>14237</TotalTime>
  <Words>966</Words>
  <Application>Microsoft PowerPoint</Application>
  <PresentationFormat>Custom</PresentationFormat>
  <Paragraphs>579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Equation</vt:lpstr>
      <vt:lpstr>Slide 1</vt:lpstr>
    </vt:vector>
  </TitlesOfParts>
  <Company>ucsd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gokce dane</dc:creator>
  <cp:lastModifiedBy> </cp:lastModifiedBy>
  <cp:revision>891</cp:revision>
  <dcterms:created xsi:type="dcterms:W3CDTF">2002-12-27T06:46:41Z</dcterms:created>
  <dcterms:modified xsi:type="dcterms:W3CDTF">2009-02-05T02:50:55Z</dcterms:modified>
</cp:coreProperties>
</file>